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6116" r:id="rId2"/>
  </p:sldMasterIdLst>
  <p:notesMasterIdLst>
    <p:notesMasterId r:id="rId132"/>
  </p:notesMasterIdLst>
  <p:handoutMasterIdLst>
    <p:handoutMasterId r:id="rId133"/>
  </p:handoutMasterIdLst>
  <p:sldIdLst>
    <p:sldId id="259" r:id="rId3"/>
    <p:sldId id="477" r:id="rId4"/>
    <p:sldId id="473" r:id="rId5"/>
    <p:sldId id="562" r:id="rId6"/>
    <p:sldId id="563" r:id="rId7"/>
    <p:sldId id="564" r:id="rId8"/>
    <p:sldId id="265" r:id="rId9"/>
    <p:sldId id="520" r:id="rId10"/>
    <p:sldId id="266" r:id="rId11"/>
    <p:sldId id="267" r:id="rId12"/>
    <p:sldId id="261" r:id="rId13"/>
    <p:sldId id="262" r:id="rId14"/>
    <p:sldId id="274" r:id="rId15"/>
    <p:sldId id="263" r:id="rId16"/>
    <p:sldId id="268" r:id="rId17"/>
    <p:sldId id="275" r:id="rId18"/>
    <p:sldId id="551" r:id="rId19"/>
    <p:sldId id="500" r:id="rId20"/>
    <p:sldId id="501" r:id="rId21"/>
    <p:sldId id="523" r:id="rId22"/>
    <p:sldId id="502" r:id="rId23"/>
    <p:sldId id="503" r:id="rId24"/>
    <p:sldId id="504" r:id="rId25"/>
    <p:sldId id="505" r:id="rId26"/>
    <p:sldId id="506" r:id="rId27"/>
    <p:sldId id="507" r:id="rId28"/>
    <p:sldId id="508" r:id="rId29"/>
    <p:sldId id="529" r:id="rId30"/>
    <p:sldId id="349" r:id="rId31"/>
    <p:sldId id="553" r:id="rId32"/>
    <p:sldId id="351" r:id="rId33"/>
    <p:sldId id="352" r:id="rId34"/>
    <p:sldId id="353" r:id="rId35"/>
    <p:sldId id="264" r:id="rId36"/>
    <p:sldId id="355" r:id="rId37"/>
    <p:sldId id="358" r:id="rId38"/>
    <p:sldId id="360" r:id="rId39"/>
    <p:sldId id="361" r:id="rId40"/>
    <p:sldId id="362" r:id="rId41"/>
    <p:sldId id="363" r:id="rId42"/>
    <p:sldId id="364" r:id="rId43"/>
    <p:sldId id="366" r:id="rId44"/>
    <p:sldId id="365" r:id="rId45"/>
    <p:sldId id="420" r:id="rId46"/>
    <p:sldId id="368" r:id="rId47"/>
    <p:sldId id="369" r:id="rId48"/>
    <p:sldId id="370" r:id="rId49"/>
    <p:sldId id="372" r:id="rId50"/>
    <p:sldId id="373" r:id="rId51"/>
    <p:sldId id="554" r:id="rId52"/>
    <p:sldId id="555" r:id="rId53"/>
    <p:sldId id="556" r:id="rId54"/>
    <p:sldId id="557" r:id="rId55"/>
    <p:sldId id="558" r:id="rId56"/>
    <p:sldId id="382" r:id="rId57"/>
    <p:sldId id="383" r:id="rId58"/>
    <p:sldId id="384" r:id="rId59"/>
    <p:sldId id="385" r:id="rId60"/>
    <p:sldId id="386"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7" r:id="rId81"/>
    <p:sldId id="408" r:id="rId82"/>
    <p:sldId id="559" r:id="rId83"/>
    <p:sldId id="560" r:id="rId84"/>
    <p:sldId id="411" r:id="rId85"/>
    <p:sldId id="412" r:id="rId86"/>
    <p:sldId id="413" r:id="rId87"/>
    <p:sldId id="414" r:id="rId88"/>
    <p:sldId id="497" r:id="rId89"/>
    <p:sldId id="549" r:id="rId90"/>
    <p:sldId id="328" r:id="rId91"/>
    <p:sldId id="329" r:id="rId92"/>
    <p:sldId id="330" r:id="rId93"/>
    <p:sldId id="510" r:id="rId94"/>
    <p:sldId id="380" r:id="rId95"/>
    <p:sldId id="496" r:id="rId96"/>
    <p:sldId id="381" r:id="rId97"/>
    <p:sldId id="379" r:id="rId98"/>
    <p:sldId id="530" r:id="rId99"/>
    <p:sldId id="480" r:id="rId100"/>
    <p:sldId id="526" r:id="rId101"/>
    <p:sldId id="337" r:id="rId102"/>
    <p:sldId id="532" r:id="rId103"/>
    <p:sldId id="533" r:id="rId104"/>
    <p:sldId id="561" r:id="rId105"/>
    <p:sldId id="534" r:id="rId106"/>
    <p:sldId id="535" r:id="rId107"/>
    <p:sldId id="536" r:id="rId108"/>
    <p:sldId id="542" r:id="rId109"/>
    <p:sldId id="543" r:id="rId110"/>
    <p:sldId id="544" r:id="rId111"/>
    <p:sldId id="545" r:id="rId112"/>
    <p:sldId id="546" r:id="rId113"/>
    <p:sldId id="547" r:id="rId114"/>
    <p:sldId id="338" r:id="rId115"/>
    <p:sldId id="339" r:id="rId116"/>
    <p:sldId id="550" r:id="rId117"/>
    <p:sldId id="513" r:id="rId118"/>
    <p:sldId id="527" r:id="rId119"/>
    <p:sldId id="514" r:id="rId120"/>
    <p:sldId id="511" r:id="rId121"/>
    <p:sldId id="489" r:id="rId122"/>
    <p:sldId id="341" r:id="rId123"/>
    <p:sldId id="342" r:id="rId124"/>
    <p:sldId id="343" r:id="rId125"/>
    <p:sldId id="344" r:id="rId126"/>
    <p:sldId id="345" r:id="rId127"/>
    <p:sldId id="528" r:id="rId128"/>
    <p:sldId id="347" r:id="rId129"/>
    <p:sldId id="350" r:id="rId130"/>
    <p:sldId id="258" r:id="rId1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300"/>
    <a:srgbClr val="0C3873"/>
    <a:srgbClr val="262324"/>
    <a:srgbClr val="D72E40"/>
    <a:srgbClr val="003366"/>
    <a:srgbClr val="404040"/>
    <a:srgbClr val="0C3F70"/>
    <a:srgbClr val="0E349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3"/>
    <p:restoredTop sz="94760"/>
  </p:normalViewPr>
  <p:slideViewPr>
    <p:cSldViewPr snapToObjects="1">
      <p:cViewPr varScale="1">
        <p:scale>
          <a:sx n="148" d="100"/>
          <a:sy n="148" d="100"/>
        </p:scale>
        <p:origin x="360" y="20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AD723B9-BFBC-334C-9EC1-2EC2875E401D}" type="datetime1">
              <a:rPr lang="en-US" altLang="en-US"/>
              <a:pPr>
                <a:defRPr/>
              </a:pPr>
              <a:t>5/17/18</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468E552-B735-9E48-BB22-06223BEDA983}" type="slidenum">
              <a:rPr lang="en-US" altLang="en-US"/>
              <a:pPr>
                <a:defRPr/>
              </a:pPr>
              <a:t>‹#›</a:t>
            </a:fld>
            <a:endParaRPr lang="en-US" altLang="en-US" dirty="0"/>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D2CB2578-42E9-6348-9AF8-BC4D094AAACA}" type="datetime1">
              <a:rPr lang="en-US" altLang="en-US"/>
              <a:pPr>
                <a:defRPr/>
              </a:pPr>
              <a:t>5/17/18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109" charset="0"/>
                <a:ea typeface="ＭＳ Ｐゴシック" pitchFamily="-109" charset="-128"/>
                <a:cs typeface="ＭＳ Ｐゴシック" pitchFamily="-109"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5B40BD8F-F339-8342-9A88-BA7AE5C9E2D0}" type="slidenum">
              <a:rPr lang="en-US" altLang="en-US"/>
              <a:pPr>
                <a:defRPr/>
              </a:pPr>
              <a:t>‹#›</a:t>
            </a:fld>
            <a:endParaRPr lang="en-US" alt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40BD8F-F339-8342-9A88-BA7AE5C9E2D0}" type="slidenum">
              <a:rPr lang="en-US" altLang="en-US" smtClean="0"/>
              <a:pPr>
                <a:defRPr/>
              </a:pPr>
              <a:t>11</a:t>
            </a:fld>
            <a:endParaRPr lang="en-US" altLang="en-US" dirty="0"/>
          </a:p>
        </p:txBody>
      </p:sp>
    </p:spTree>
    <p:extLst>
      <p:ext uri="{BB962C8B-B14F-4D97-AF65-F5344CB8AC3E}">
        <p14:creationId xmlns:p14="http://schemas.microsoft.com/office/powerpoint/2010/main" val="55208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40BD8F-F339-8342-9A88-BA7AE5C9E2D0}" type="slidenum">
              <a:rPr lang="en-US" altLang="en-US" smtClean="0"/>
              <a:pPr>
                <a:defRPr/>
              </a:pPr>
              <a:t>20</a:t>
            </a:fld>
            <a:endParaRPr lang="en-US" altLang="en-US" dirty="0"/>
          </a:p>
        </p:txBody>
      </p:sp>
    </p:spTree>
    <p:extLst>
      <p:ext uri="{BB962C8B-B14F-4D97-AF65-F5344CB8AC3E}">
        <p14:creationId xmlns:p14="http://schemas.microsoft.com/office/powerpoint/2010/main" val="156628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a:latin typeface="Arial"/>
                <a:cs typeface="Helvetic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rgbClr val="404040"/>
                </a:solidFill>
                <a:latin typeface="Arial"/>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395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1447800"/>
            <a:ext cx="9144000" cy="1588"/>
          </a:xfrm>
          <a:prstGeom prst="line">
            <a:avLst/>
          </a:prstGeom>
          <a:ln>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1C226C16-752C-1E4C-9CBA-867FABCEAE41}" type="slidenum">
              <a:rPr lang="en-US" altLang="en-US"/>
              <a:pPr>
                <a:defRPr/>
              </a:pPr>
              <a:t>‹#›</a:t>
            </a:fld>
            <a:endParaRPr lang="en-US" alt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400">
                <a:latin typeface="Arial"/>
              </a:defRPr>
            </a:lvl1pPr>
            <a:lvl2pPr>
              <a:defRPr sz="2000">
                <a:latin typeface="Arial"/>
              </a:defRPr>
            </a:lvl2pPr>
            <a:lvl3pPr>
              <a:defRPr sz="2000">
                <a:latin typeface="Arial"/>
              </a:defRPr>
            </a:lvl3pPr>
            <a:lvl4pPr>
              <a:defRPr sz="1800">
                <a:latin typeface="Arial"/>
              </a:defRPr>
            </a:lvl4pPr>
            <a:lvl5pPr>
              <a:defRPr sz="1800">
                <a:latin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85541AA0-0AD3-F246-8BA9-F1DA110B2139}" type="slidenum">
              <a:rPr lang="en-US" altLang="en-US"/>
              <a:pPr>
                <a:defRPr/>
              </a:pPr>
              <a:t>‹#›</a:t>
            </a:fld>
            <a:endParaRPr lang="en-US" alt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E7F4E1B2-1415-EC42-936D-DC4B70CDDD86}" type="slidenum">
              <a:rPr lang="en-US" altLang="en-US"/>
              <a:pPr>
                <a:defRPr/>
              </a:pPr>
              <a:t>‹#›</a:t>
            </a:fld>
            <a:endParaRPr lang="en-US" alt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EAC32396-65C2-F243-ACE6-8EAA81F1A56A}" type="slidenum">
              <a:rPr lang="en-US" altLang="en-US"/>
              <a:pPr>
                <a:defRPr/>
              </a:pPr>
              <a:t>‹#›</a:t>
            </a:fld>
            <a:endParaRPr lang="en-US" alt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rot="5400000" flipH="1" flipV="1">
            <a:off x="3490118" y="3063082"/>
            <a:ext cx="6126163" cy="0"/>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AD0EDF47-ACA2-684F-B784-FBE4AC48202E}" type="slidenum">
              <a:rPr lang="en-US" altLang="en-US"/>
              <a:pPr>
                <a:defRPr/>
              </a:pPr>
              <a:t>‹#›</a:t>
            </a:fld>
            <a:endParaRPr lang="en-US" alt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62288" cy="6913181"/>
          </a:xfrm>
          <a:prstGeom prst="rect">
            <a:avLst/>
          </a:prstGeom>
          <a:gradFill flip="none" rotWithShape="1">
            <a:gsLst>
              <a:gs pos="25000">
                <a:srgbClr val="0C3873"/>
              </a:gs>
              <a:gs pos="100000">
                <a:srgbClr val="003366">
                  <a:alpha val="7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latin typeface="Arial"/>
              <a:ea typeface="ＭＳ Ｐゴシック" pitchFamily="-109" charset="-128"/>
              <a:cs typeface="ＭＳ Ｐゴシック" pitchFamily="-109" charset="-128"/>
            </a:endParaRPr>
          </a:p>
        </p:txBody>
      </p:sp>
      <p:pic>
        <p:nvPicPr>
          <p:cNvPr id="5" name="Picture 7" descr="Manhattan Skyscrapers-1.jpg"/>
          <p:cNvPicPr>
            <a:picLocks noChangeAspect="1"/>
          </p:cNvPicPr>
          <p:nvPr userDrawn="1"/>
        </p:nvPicPr>
        <p:blipFill>
          <a:blip r:embed="rId2">
            <a:extLst>
              <a:ext uri="{28A0092B-C50C-407E-A947-70E740481C1C}">
                <a14:useLocalDpi xmlns:a14="http://schemas.microsoft.com/office/drawing/2010/main" val="0"/>
              </a:ext>
            </a:extLst>
          </a:blip>
          <a:srcRect t="11980"/>
          <a:stretch>
            <a:fillRect/>
          </a:stretch>
        </p:blipFill>
        <p:spPr bwMode="auto">
          <a:xfrm>
            <a:off x="0" y="3844925"/>
            <a:ext cx="9144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dvisors Logo Revers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62700"/>
            <a:ext cx="2560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90600"/>
            <a:ext cx="7772400" cy="1470025"/>
          </a:xfrm>
        </p:spPr>
        <p:txBody>
          <a:bodyPr/>
          <a:lstStyle>
            <a:lvl1pPr>
              <a:defRPr>
                <a:solidFill>
                  <a:schemeClr val="bg1"/>
                </a:solidFill>
                <a:latin typeface="Arial"/>
                <a:cs typeface="Helvetica"/>
              </a:defRPr>
            </a:lvl1pPr>
          </a:lstStyle>
          <a:p>
            <a:r>
              <a:rPr lang="en-US" dirty="0"/>
              <a:t>Click to edit Master title style</a:t>
            </a:r>
          </a:p>
        </p:txBody>
      </p:sp>
      <p:sp>
        <p:nvSpPr>
          <p:cNvPr id="3" name="Subtitle 2"/>
          <p:cNvSpPr>
            <a:spLocks noGrp="1"/>
          </p:cNvSpPr>
          <p:nvPr>
            <p:ph type="subTitle" idx="1"/>
          </p:nvPr>
        </p:nvSpPr>
        <p:spPr>
          <a:xfrm>
            <a:off x="1524000" y="2613025"/>
            <a:ext cx="6400800" cy="892175"/>
          </a:xfrm>
        </p:spPr>
        <p:txBody>
          <a:bodyPr/>
          <a:lstStyle>
            <a:lvl1pPr marL="0" indent="0" algn="ctr">
              <a:buNone/>
              <a:defRPr>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5900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Manhattan Skyscrapers-1.jpg"/>
          <p:cNvPicPr>
            <a:picLocks noChangeAspect="1"/>
          </p:cNvPicPr>
          <p:nvPr userDrawn="1"/>
        </p:nvPicPr>
        <p:blipFill>
          <a:blip r:embed="rId2">
            <a:extLst>
              <a:ext uri="{28A0092B-C50C-407E-A947-70E740481C1C}">
                <a14:useLocalDpi xmlns:a14="http://schemas.microsoft.com/office/drawing/2010/main" val="0"/>
              </a:ext>
            </a:extLst>
          </a:blip>
          <a:srcRect t="11980"/>
          <a:stretch>
            <a:fillRect/>
          </a:stretch>
        </p:blipFill>
        <p:spPr bwMode="auto">
          <a:xfrm>
            <a:off x="0" y="3844925"/>
            <a:ext cx="9144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dvisors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02375"/>
            <a:ext cx="2193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90600"/>
            <a:ext cx="7772400" cy="1470025"/>
          </a:xfrm>
        </p:spPr>
        <p:txBody>
          <a:bodyPr/>
          <a:lstStyle>
            <a:lvl1pPr>
              <a:defRPr b="1" i="0">
                <a:solidFill>
                  <a:srgbClr val="0C3873"/>
                </a:solidFill>
                <a:latin typeface="Arial"/>
                <a:cs typeface="Helvetica"/>
              </a:defRPr>
            </a:lvl1pPr>
          </a:lstStyle>
          <a:p>
            <a:r>
              <a:rPr lang="en-US" dirty="0"/>
              <a:t>Click to edit Master title style</a:t>
            </a:r>
          </a:p>
        </p:txBody>
      </p:sp>
      <p:sp>
        <p:nvSpPr>
          <p:cNvPr id="3" name="Subtitle 2"/>
          <p:cNvSpPr>
            <a:spLocks noGrp="1"/>
          </p:cNvSpPr>
          <p:nvPr>
            <p:ph type="subTitle" idx="1"/>
          </p:nvPr>
        </p:nvSpPr>
        <p:spPr>
          <a:xfrm>
            <a:off x="1524000" y="2613025"/>
            <a:ext cx="6400800" cy="892175"/>
          </a:xfrm>
        </p:spPr>
        <p:txBody>
          <a:bodyPr/>
          <a:lstStyle>
            <a:lvl1pPr marL="0" indent="0" algn="ctr">
              <a:buNone/>
              <a:defRPr>
                <a:solidFill>
                  <a:srgbClr val="0C3873"/>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718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w="25400">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sz="3600">
                <a:latin typeface="Arial"/>
                <a:cs typeface="Helvetica"/>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charset="2"/>
              <a:buChar char="§"/>
              <a:defRPr sz="2400">
                <a:solidFill>
                  <a:srgbClr val="404040"/>
                </a:solidFill>
                <a:latin typeface="Arial"/>
                <a:cs typeface="Helvetica"/>
              </a:defRPr>
            </a:lvl1pPr>
            <a:lvl2pPr>
              <a:defRPr sz="2000">
                <a:solidFill>
                  <a:srgbClr val="404040"/>
                </a:solidFill>
                <a:latin typeface="Arial"/>
                <a:cs typeface="Helvetica"/>
              </a:defRPr>
            </a:lvl2pPr>
            <a:lvl3pPr>
              <a:buFont typeface="Wingdings" charset="2"/>
              <a:buChar char="§"/>
              <a:defRPr sz="2000">
                <a:solidFill>
                  <a:srgbClr val="404040"/>
                </a:solidFill>
                <a:latin typeface="Arial"/>
                <a:cs typeface="Helvetica"/>
              </a:defRPr>
            </a:lvl3pPr>
            <a:lvl4pPr>
              <a:defRPr sz="1800">
                <a:solidFill>
                  <a:srgbClr val="404040"/>
                </a:solidFill>
                <a:latin typeface="Arial"/>
                <a:cs typeface="Helvetica"/>
              </a:defRPr>
            </a:lvl4pPr>
            <a:lvl5pPr>
              <a:buFont typeface="Wingdings" charset="2"/>
              <a:buChar char="§"/>
              <a:defRPr sz="1800">
                <a:solidFill>
                  <a:srgbClr val="404040"/>
                </a:solidFill>
                <a:latin typeface="Arial"/>
                <a:cs typeface="Helvetica"/>
              </a:defRPr>
            </a:lvl5pPr>
            <a:lvl6pPr>
              <a:buFont typeface="Wingdings" charset="2"/>
              <a:buChar char="§"/>
              <a:defRPr sz="1800" baseline="0">
                <a:solidFill>
                  <a:srgbClr val="404040"/>
                </a:solidFill>
                <a:latin typeface="Arial"/>
                <a:cs typeface="Helvetica"/>
              </a:defRPr>
            </a:lvl6pPr>
            <a:lvl7pPr>
              <a:buFont typeface="Wingdings" charset="2"/>
              <a:buChar char="§"/>
              <a:defRPr sz="1800" baseline="0">
                <a:solidFill>
                  <a:srgbClr val="404040"/>
                </a:solidFill>
                <a:latin typeface="Arial"/>
                <a:cs typeface="Helvetica"/>
              </a:defRPr>
            </a:lvl7pPr>
            <a:lvl8pPr>
              <a:buFont typeface="Wingdings" charset="2"/>
              <a:buChar char="§"/>
              <a:defRPr sz="1800" baseline="0">
                <a:solidFill>
                  <a:srgbClr val="404040"/>
                </a:solidFill>
                <a:latin typeface="Arial"/>
                <a:cs typeface="Helvetica"/>
              </a:defRPr>
            </a:lvl8pPr>
            <a:lvl9pPr>
              <a:buFont typeface="Wingdings" charset="2"/>
              <a:buChar char="§"/>
              <a:defRPr sz="1800" baseline="0">
                <a:solidFill>
                  <a:srgbClr val="404040"/>
                </a:solidFill>
                <a:latin typeface="Arial"/>
                <a:cs typeface="Helvetica"/>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7B7B7820-71BC-D745-8E29-FE5845215BEB}" type="slidenum">
              <a:rPr lang="en-US" altLang="en-US"/>
              <a:pPr>
                <a:defRPr/>
              </a:pPr>
              <a:t>‹#›</a:t>
            </a:fld>
            <a:endParaRPr lang="en-US" alt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5943600" cy="1143000"/>
          </a:xfrm>
        </p:spPr>
        <p:txBody>
          <a:bodyPr/>
          <a:lstStyle>
            <a:lvl1pPr algn="l">
              <a:defRPr sz="3600">
                <a:latin typeface="Arial"/>
                <a:cs typeface="Helvetica"/>
              </a:defRPr>
            </a:lvl1pPr>
          </a:lstStyle>
          <a:p>
            <a:r>
              <a:rPr lang="en-US" dirty="0"/>
              <a:t>Click to edit Master title style</a:t>
            </a:r>
          </a:p>
        </p:txBody>
      </p:sp>
      <p:sp>
        <p:nvSpPr>
          <p:cNvPr id="3" name="Content Placeholder 2"/>
          <p:cNvSpPr>
            <a:spLocks noGrp="1"/>
          </p:cNvSpPr>
          <p:nvPr>
            <p:ph idx="1"/>
          </p:nvPr>
        </p:nvSpPr>
        <p:spPr>
          <a:xfrm>
            <a:off x="457200" y="1600200"/>
            <a:ext cx="5943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solidFill>
                  <a:srgbClr val="FFFFFF"/>
                </a:solidFill>
              </a:defRPr>
            </a:lvl1pPr>
          </a:lstStyle>
          <a:p>
            <a:pPr>
              <a:defRPr/>
            </a:pPr>
            <a:fld id="{97C53BBF-55ED-7E4A-BFF8-364E49427C81}" type="slidenum">
              <a:rPr lang="en-US" altLang="en-US"/>
              <a:pPr>
                <a:defRPr/>
              </a:pPr>
              <a:t>‹#›</a:t>
            </a:fld>
            <a:endParaRPr lang="en-US" alt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5" name="TextBox 8"/>
          <p:cNvSpPr txBox="1">
            <a:spLocks noChangeArrowheads="1"/>
          </p:cNvSpPr>
          <p:nvPr userDrawn="1"/>
        </p:nvSpPr>
        <p:spPr bwMode="auto">
          <a:xfrm>
            <a:off x="6553200" y="19050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dirty="0"/>
              <a:t>Insert Picture Here -- Delete text box. Image size: 3.5 by 6.8</a:t>
            </a:r>
          </a:p>
        </p:txBody>
      </p:sp>
      <p:sp>
        <p:nvSpPr>
          <p:cNvPr id="2" name="Title 1"/>
          <p:cNvSpPr>
            <a:spLocks noGrp="1"/>
          </p:cNvSpPr>
          <p:nvPr>
            <p:ph type="title"/>
          </p:nvPr>
        </p:nvSpPr>
        <p:spPr>
          <a:xfrm>
            <a:off x="457200" y="274638"/>
            <a:ext cx="5181600" cy="1143000"/>
          </a:xfr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600200"/>
            <a:ext cx="5181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smtClean="0">
                <a:solidFill>
                  <a:srgbClr val="FFFFFF"/>
                </a:solidFill>
              </a:defRPr>
            </a:lvl1pPr>
          </a:lstStyle>
          <a:p>
            <a:pPr>
              <a:defRPr/>
            </a:pPr>
            <a:fld id="{E19B8ADD-E6CD-9C43-9873-8779378388F9}" type="slidenum">
              <a:rPr lang="en-US" altLang="en-US"/>
              <a:pPr>
                <a:defRPr/>
              </a:pPr>
              <a:t>‹#›</a:t>
            </a:fld>
            <a:endParaRPr lang="en-US" alt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4" name="Straight Connector 3"/>
          <p:cNvCxnSpPr/>
          <p:nvPr userDrawn="1"/>
        </p:nvCxnSpPr>
        <p:spPr>
          <a:xfrm>
            <a:off x="-2540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60800"/>
            <a:ext cx="9169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userDrawn="1"/>
        </p:nvSpPr>
        <p:spPr bwMode="auto">
          <a:xfrm>
            <a:off x="1447800" y="4191000"/>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dirty="0"/>
              <a:t>Insert picture here. Delete text box. Image size: 10 x 2.7 </a:t>
            </a:r>
          </a:p>
        </p:txBody>
      </p:sp>
      <p:sp>
        <p:nvSpPr>
          <p:cNvPr id="2" name="Title 1"/>
          <p:cNvSpPr>
            <a:spLocks noGrp="1"/>
          </p:cNvSpPr>
          <p:nvPr>
            <p:ph type="title"/>
          </p:nvPr>
        </p:nvSpPr>
        <p:spPr>
          <a:xfrm>
            <a:off x="457200" y="274638"/>
            <a:ext cx="7620000" cy="1143000"/>
          </a:xfr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600201"/>
            <a:ext cx="7620000" cy="213360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smtClean="0">
                <a:solidFill>
                  <a:srgbClr val="FFFFFF"/>
                </a:solidFill>
              </a:defRPr>
            </a:lvl1pPr>
          </a:lstStyle>
          <a:p>
            <a:pPr>
              <a:defRPr/>
            </a:pPr>
            <a:fld id="{7FC8074E-007A-BC4C-8F4E-FD2AAA6EDFA1}" type="slidenum">
              <a:rPr lang="en-US" altLang="en-US"/>
              <a:pPr>
                <a:defRPr/>
              </a:pPr>
              <a:t>‹#›</a:t>
            </a:fld>
            <a:endParaRPr lang="en-US" alt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0"/>
            <a:endParaRPr lang="en-US" dirty="0"/>
          </a:p>
        </p:txBody>
      </p:sp>
      <p:sp>
        <p:nvSpPr>
          <p:cNvPr id="4"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1B1DE1D6-C409-1C4E-9E4B-05A7AA047561}" type="slidenum">
              <a:rPr lang="en-US" altLang="en-US"/>
              <a:pPr>
                <a:defRPr/>
              </a:pPr>
              <a:t>‹#›</a:t>
            </a:fld>
            <a:endParaRPr lang="en-US" altLang="en-US" dirty="0"/>
          </a:p>
        </p:txBody>
      </p:sp>
    </p:spTree>
    <p:extLst>
      <p:ext uri="{BB962C8B-B14F-4D97-AF65-F5344CB8AC3E}">
        <p14:creationId xmlns:p14="http://schemas.microsoft.com/office/powerpoint/2010/main" val="3687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0EA7859B-8C5B-C84A-A38B-47A9F34C1AB2}" type="slidenum">
              <a:rPr lang="en-US" altLang="en-US"/>
              <a:pPr>
                <a:defRPr/>
              </a:pPr>
              <a:t>‹#›</a:t>
            </a:fld>
            <a:endParaRPr lang="en-US" alt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9C2AA8D8-44F3-DA45-BCE0-100BAF3D9104}" type="slidenum">
              <a:rPr lang="en-US" altLang="en-US"/>
              <a:pPr>
                <a:defRPr/>
              </a:pPr>
              <a:t>‹#›</a:t>
            </a:fld>
            <a:endParaRPr lang="en-US" alt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a:xfrm>
            <a:off x="457200" y="1752600"/>
            <a:ext cx="8229600" cy="3979863"/>
          </a:xfrm>
          <a:prstGeom prst="rect">
            <a:avLst/>
          </a:prstGeom>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50000"/>
              </a:lnSpc>
              <a:defRPr/>
            </a:pPr>
            <a:r>
              <a:rPr lang="en-US" altLang="en-US" sz="1400" dirty="0">
                <a:solidFill>
                  <a:srgbClr val="404040"/>
                </a:solidFill>
              </a:rPr>
              <a:t>The services of Chapman Strategic Advisors LLC do not include legal services and the protections of the client-lawyer relationship will not exist. Only Chapman and Cutler LLP can provide legal services, if retained pursuant to a separate engagement agreement with a client. This document has been prepared by Chapman Strategic Advisors LLC for informational purposes only. It is general in nature and based on authorities that are subject to change. It is not intended as a recommendation or advice with respect to municipal financial products or the issuance of municipal securities. Accordingly, readers should consult with, and seek the advice of, their own independent registered municipal advisor with respect to any individual situation that involves the material contained in this document, the application of such material to their specific circumstances, or any questions relating to their own affairs that may be raised by such material.</a:t>
            </a:r>
          </a:p>
          <a:p>
            <a:pPr eaLnBrk="1" hangingPunct="1">
              <a:lnSpc>
                <a:spcPct val="150000"/>
              </a:lnSpc>
              <a:defRPr/>
            </a:pPr>
            <a:endParaRPr lang="en-US" altLang="en-US" sz="1400" dirty="0">
              <a:solidFill>
                <a:srgbClr val="404040"/>
              </a:solidFill>
            </a:endParaRPr>
          </a:p>
          <a:p>
            <a:pPr eaLnBrk="1" hangingPunct="1">
              <a:lnSpc>
                <a:spcPct val="150000"/>
              </a:lnSpc>
              <a:defRPr/>
            </a:pPr>
            <a:r>
              <a:rPr lang="en-US" altLang="en-US" sz="1100" dirty="0">
                <a:solidFill>
                  <a:srgbClr val="404040"/>
                </a:solidFill>
              </a:rPr>
              <a:t>© 2018 Chapman Strategic Advisors LLC</a:t>
            </a:r>
          </a:p>
        </p:txBody>
      </p:sp>
      <p:cxnSp>
        <p:nvCxnSpPr>
          <p:cNvPr id="3" name="Straight Connector 2"/>
          <p:cNvCxnSpPr/>
          <p:nvPr userDrawn="1"/>
        </p:nvCxnSpPr>
        <p:spPr>
          <a:xfrm>
            <a:off x="0" y="14478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5"/>
          <p:cNvSpPr>
            <a:spLocks noGrp="1"/>
          </p:cNvSpPr>
          <p:nvPr>
            <p:ph type="sldNum" sz="quarter" idx="10"/>
          </p:nvPr>
        </p:nvSpPr>
        <p:spPr/>
        <p:txBody>
          <a:bodyPr/>
          <a:lstStyle>
            <a:lvl1pPr>
              <a:defRPr smtClean="0">
                <a:solidFill>
                  <a:srgbClr val="FFFFFF"/>
                </a:solidFill>
                <a:latin typeface="Helvetica" charset="0"/>
              </a:defRPr>
            </a:lvl1pPr>
          </a:lstStyle>
          <a:p>
            <a:pPr>
              <a:defRPr/>
            </a:pPr>
            <a:fld id="{A6BFA6AA-DB4C-D841-9A48-3E60621E9A3D}" type="slidenum">
              <a:rPr lang="en-US" altLang="en-US"/>
              <a:pPr>
                <a:defRPr/>
              </a:pPr>
              <a:t>‹#›</a:t>
            </a:fld>
            <a:endParaRPr lang="en-US" altLang="en-US" dirty="0"/>
          </a:p>
        </p:txBody>
      </p:sp>
    </p:spTree>
    <p:extLst>
      <p:ext uri="{BB962C8B-B14F-4D97-AF65-F5344CB8AC3E}">
        <p14:creationId xmlns:p14="http://schemas.microsoft.com/office/powerpoint/2010/main" val="110934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Rectangle 5"/>
          <p:cNvSpPr/>
          <p:nvPr userDrawn="1"/>
        </p:nvSpPr>
        <p:spPr>
          <a:xfrm>
            <a:off x="0" y="6117019"/>
            <a:ext cx="9162288" cy="740981"/>
          </a:xfrm>
          <a:prstGeom prst="rect">
            <a:avLst/>
          </a:prstGeom>
          <a:gradFill flip="none" rotWithShape="1">
            <a:gsLst>
              <a:gs pos="25000">
                <a:srgbClr val="0C3873"/>
              </a:gs>
              <a:gs pos="100000">
                <a:srgbClr val="003366">
                  <a:alpha val="7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latin typeface="Arial"/>
              <a:ea typeface="ＭＳ Ｐゴシック" pitchFamily="-109" charset="-128"/>
              <a:cs typeface="ＭＳ Ｐゴシック" pitchFamily="-109" charset="-128"/>
            </a:endParaRPr>
          </a:p>
        </p:txBody>
      </p:sp>
      <p:sp>
        <p:nvSpPr>
          <p:cNvPr id="7" name="Slide Number Placeholder 5"/>
          <p:cNvSpPr>
            <a:spLocks noGrp="1"/>
          </p:cNvSpPr>
          <p:nvPr>
            <p:ph type="sldNum" sz="quarter" idx="4"/>
          </p:nvPr>
        </p:nvSpPr>
        <p:spPr>
          <a:xfrm>
            <a:off x="65532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solidFill>
                  <a:schemeClr val="bg1"/>
                </a:solidFill>
              </a:defRPr>
            </a:lvl1pPr>
          </a:lstStyle>
          <a:p>
            <a:pPr>
              <a:defRPr/>
            </a:pPr>
            <a:fld id="{3ED100AE-1272-D246-9E7B-84103DA85B99}" type="slidenum">
              <a:rPr lang="en-US" altLang="en-US"/>
              <a:pPr>
                <a:defRPr/>
              </a:pPr>
              <a:t>‹#›</a:t>
            </a:fld>
            <a:endParaRPr lang="en-US" altLang="en-US" dirty="0"/>
          </a:p>
        </p:txBody>
      </p:sp>
      <p:pic>
        <p:nvPicPr>
          <p:cNvPr id="1032" name="Picture 7" descr="Advisors Logo Reverse.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7363" y="6324600"/>
            <a:ext cx="25606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79" r:id="rId1"/>
    <p:sldLayoutId id="2147486580" r:id="rId2"/>
    <p:sldLayoutId id="2147486581" r:id="rId3"/>
    <p:sldLayoutId id="2147486582" r:id="rId4"/>
    <p:sldLayoutId id="2147486583" r:id="rId5"/>
    <p:sldLayoutId id="2147486584" r:id="rId6"/>
    <p:sldLayoutId id="2147486585" r:id="rId7"/>
    <p:sldLayoutId id="2147486586" r:id="rId8"/>
    <p:sldLayoutId id="2147486587" r:id="rId9"/>
    <p:sldLayoutId id="2147486588" r:id="rId10"/>
    <p:sldLayoutId id="2147486589" r:id="rId11"/>
    <p:sldLayoutId id="2147486590" r:id="rId12"/>
    <p:sldLayoutId id="2147486591" r:id="rId13"/>
    <p:sldLayoutId id="2147486592" r:id="rId14"/>
    <p:sldLayoutId id="2147486593" r:id="rId15"/>
  </p:sldLayoutIdLst>
  <p:hf hdr="0" ftr="0" dt="0"/>
  <p:txStyles>
    <p:titleStyle>
      <a:lvl1pPr algn="l"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Wingdings" charset="2"/>
        <a:buChar char="§"/>
        <a:defRPr sz="2400" kern="1200">
          <a:solidFill>
            <a:srgbClr val="404040"/>
          </a:solidFill>
          <a:latin typeface="Arial"/>
          <a:ea typeface="ＭＳ Ｐゴシック" pitchFamily="-105" charset="-128"/>
          <a:cs typeface="Helvetica"/>
        </a:defRPr>
      </a:lvl1pPr>
      <a:lvl2pPr marL="742950" indent="-285750" algn="l" defTabSz="457200" rtl="0" eaLnBrk="0" fontAlgn="base" hangingPunct="0">
        <a:spcBef>
          <a:spcPct val="20000"/>
        </a:spcBef>
        <a:spcAft>
          <a:spcPct val="0"/>
        </a:spcAft>
        <a:buFont typeface="Arial" charset="0"/>
        <a:buChar char="–"/>
        <a:defRPr sz="2000" kern="1200">
          <a:solidFill>
            <a:srgbClr val="404040"/>
          </a:solidFill>
          <a:latin typeface="Arial"/>
          <a:ea typeface="ＭＳ Ｐゴシック" pitchFamily="-105" charset="-128"/>
          <a:cs typeface="Helvetica"/>
        </a:defRPr>
      </a:lvl2pPr>
      <a:lvl3pPr marL="1143000" indent="-228600" algn="l" defTabSz="457200" rtl="0" eaLnBrk="0" fontAlgn="base" hangingPunct="0">
        <a:spcBef>
          <a:spcPct val="20000"/>
        </a:spcBef>
        <a:spcAft>
          <a:spcPct val="0"/>
        </a:spcAft>
        <a:buFont typeface="Wingdings" charset="2"/>
        <a:buChar char="§"/>
        <a:defRPr sz="2000" kern="1200">
          <a:solidFill>
            <a:srgbClr val="404040"/>
          </a:solidFill>
          <a:latin typeface="Arial"/>
          <a:ea typeface="ＭＳ Ｐゴシック" pitchFamily="-105" charset="-128"/>
          <a:cs typeface="Helvetica"/>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pitchFamily="-105" charset="-128"/>
          <a:cs typeface="Helvetica"/>
        </a:defRPr>
      </a:lvl4pPr>
      <a:lvl5pPr marL="2057400" indent="-228600" algn="l" defTabSz="457200" rtl="0" eaLnBrk="0" fontAlgn="base" hangingPunct="0">
        <a:spcBef>
          <a:spcPct val="20000"/>
        </a:spcBef>
        <a:spcAft>
          <a:spcPct val="0"/>
        </a:spcAft>
        <a:buFont typeface="Wingdings" charset="2"/>
        <a:buChar char="§"/>
        <a:defRPr kern="1200">
          <a:solidFill>
            <a:srgbClr val="404040"/>
          </a:solidFill>
          <a:latin typeface="Arial"/>
          <a:ea typeface="ＭＳ Ｐゴシック" pitchFamily="-105" charset="-128"/>
          <a:cs typeface="Helvetica"/>
        </a:defRPr>
      </a:lvl5pPr>
      <a:lvl6pPr marL="25146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6pPr>
      <a:lvl7pPr marL="29718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7pPr>
      <a:lvl8pPr marL="34290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8pPr>
      <a:lvl9pPr marL="3886200" indent="-228600" algn="l" defTabSz="457200" rtl="0" eaLnBrk="1" latinLnBrk="0" hangingPunct="1">
        <a:spcBef>
          <a:spcPct val="20000"/>
        </a:spcBef>
        <a:buFont typeface="Wingdings" charset="2"/>
        <a:buChar char="§"/>
        <a:defRPr sz="1800" kern="1200" baseline="0">
          <a:solidFill>
            <a:srgbClr val="404040"/>
          </a:solidFill>
          <a:latin typeface="Arial"/>
          <a:ea typeface="+mn-ea"/>
          <a:cs typeface="Helvetic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a:ea typeface="ＭＳ Ｐゴシック" pitchFamily="-106" charset="-128"/>
                <a:cs typeface="ＭＳ Ｐゴシック" pitchFamily="-106"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a:ea typeface="ＭＳ Ｐゴシック" pitchFamily="-106" charset="-128"/>
                <a:cs typeface="ＭＳ Ｐゴシック" pitchFamily="-106"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41F9A2B-CA2B-3341-A798-0986FBE6D1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594" r:id="rId1"/>
    <p:sldLayoutId id="2147486595" r:id="rId2"/>
  </p:sldLayoutIdLst>
  <p:hf hdr="0" ft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06" charset="-128"/>
          <a:cs typeface="Helvetica"/>
        </a:defRPr>
      </a:lvl1pPr>
      <a:lvl2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2pPr>
      <a:lvl3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3pPr>
      <a:lvl4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4pPr>
      <a:lvl5pPr algn="ctr" defTabSz="457200" rtl="0" eaLnBrk="0" fontAlgn="base" hangingPunct="0">
        <a:spcBef>
          <a:spcPct val="0"/>
        </a:spcBef>
        <a:spcAft>
          <a:spcPct val="0"/>
        </a:spcAft>
        <a:defRPr sz="4400">
          <a:solidFill>
            <a:schemeClr val="tx1"/>
          </a:solidFill>
          <a:latin typeface="Arial" pitchFamily="-106" charset="0"/>
          <a:ea typeface="ＭＳ Ｐゴシック" pitchFamily="-106" charset="-128"/>
          <a:cs typeface="Helvetica" charset="0"/>
        </a:defRPr>
      </a:lvl5pPr>
      <a:lvl6pPr marL="457200" algn="ctr" defTabSz="457200" rtl="0" fontAlgn="base">
        <a:spcBef>
          <a:spcPct val="0"/>
        </a:spcBef>
        <a:spcAft>
          <a:spcPct val="0"/>
        </a:spcAft>
        <a:defRPr sz="4400">
          <a:solidFill>
            <a:schemeClr val="tx1"/>
          </a:solidFill>
          <a:latin typeface="Arial" pitchFamily="-106" charset="0"/>
          <a:ea typeface="ＭＳ Ｐゴシック" pitchFamily="-106" charset="-128"/>
        </a:defRPr>
      </a:lvl6pPr>
      <a:lvl7pPr marL="914400" algn="ctr" defTabSz="457200" rtl="0" fontAlgn="base">
        <a:spcBef>
          <a:spcPct val="0"/>
        </a:spcBef>
        <a:spcAft>
          <a:spcPct val="0"/>
        </a:spcAft>
        <a:defRPr sz="4400">
          <a:solidFill>
            <a:schemeClr val="tx1"/>
          </a:solidFill>
          <a:latin typeface="Arial" pitchFamily="-106" charset="0"/>
          <a:ea typeface="ＭＳ Ｐゴシック" pitchFamily="-106" charset="-128"/>
        </a:defRPr>
      </a:lvl7pPr>
      <a:lvl8pPr marL="1371600" algn="ctr" defTabSz="457200" rtl="0" fontAlgn="base">
        <a:spcBef>
          <a:spcPct val="0"/>
        </a:spcBef>
        <a:spcAft>
          <a:spcPct val="0"/>
        </a:spcAft>
        <a:defRPr sz="4400">
          <a:solidFill>
            <a:schemeClr val="tx1"/>
          </a:solidFill>
          <a:latin typeface="Arial" pitchFamily="-106" charset="0"/>
          <a:ea typeface="ＭＳ Ｐゴシック" pitchFamily="-106" charset="-128"/>
        </a:defRPr>
      </a:lvl8pPr>
      <a:lvl9pPr marL="1828800" algn="ctr" defTabSz="457200" rtl="0" fontAlgn="base">
        <a:spcBef>
          <a:spcPct val="0"/>
        </a:spcBef>
        <a:spcAft>
          <a:spcPct val="0"/>
        </a:spcAft>
        <a:defRPr sz="4400">
          <a:solidFill>
            <a:schemeClr val="tx1"/>
          </a:solidFill>
          <a:latin typeface="Arial" pitchFamily="-106"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106" charset="-128"/>
          <a:cs typeface="Helvetica"/>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6" charset="-128"/>
          <a:cs typeface="Helvetica"/>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6" charset="-128"/>
          <a:cs typeface="Helvetica"/>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pitchFamily="-106" charset="-128"/>
          <a:cs typeface="Helvetica"/>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pitchFamily="-106"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p:cNvSpPr>
            <a:spLocks noGrp="1"/>
          </p:cNvSpPr>
          <p:nvPr>
            <p:ph type="ctrTitle"/>
          </p:nvPr>
        </p:nvSpPr>
        <p:spPr>
          <a:xfrm>
            <a:off x="334963" y="990601"/>
            <a:ext cx="8351837" cy="1371599"/>
          </a:xfrm>
        </p:spPr>
        <p:txBody>
          <a:bodyPr/>
          <a:lstStyle/>
          <a:p>
            <a:pPr>
              <a:lnSpc>
                <a:spcPts val="2400"/>
              </a:lnSpc>
            </a:pPr>
            <a:r>
              <a:rPr lang="en-US" altLang="en-US" sz="2200" dirty="0">
                <a:latin typeface="Arial" charset="0"/>
                <a:ea typeface="ＭＳ Ｐゴシック" charset="-128"/>
                <a:cs typeface="Helvetica" charset="0"/>
              </a:rPr>
              <a:t>PROMESA: The Good, the Bad and the Ugly</a:t>
            </a:r>
            <a:br>
              <a:rPr lang="en-US" altLang="en-US" sz="2200" dirty="0">
                <a:latin typeface="Arial" charset="0"/>
                <a:ea typeface="ＭＳ Ｐゴシック" charset="-128"/>
                <a:cs typeface="Helvetica" charset="0"/>
              </a:rPr>
            </a:br>
            <a:r>
              <a:rPr lang="en-US" altLang="en-US" sz="2200" dirty="0">
                <a:latin typeface="Arial" charset="0"/>
                <a:ea typeface="ＭＳ Ｐゴシック" charset="-128"/>
                <a:cs typeface="Helvetica" charset="0"/>
              </a:rPr>
              <a:t>How Financial Recovery Can Be Obtained! </a:t>
            </a:r>
            <a:br>
              <a:rPr lang="en-US" altLang="en-US" sz="2200" dirty="0">
                <a:latin typeface="Arial" charset="0"/>
                <a:ea typeface="ＭＳ Ｐゴシック" charset="-128"/>
                <a:cs typeface="Helvetica" charset="0"/>
              </a:rPr>
            </a:br>
            <a:r>
              <a:rPr lang="en-US" altLang="en-US" sz="2200" dirty="0">
                <a:latin typeface="Arial" charset="0"/>
                <a:ea typeface="ＭＳ Ｐゴシック" charset="-128"/>
                <a:cs typeface="Helvetica" charset="0"/>
              </a:rPr>
              <a:t>How Special Revenues Should Work!</a:t>
            </a:r>
            <a:br>
              <a:rPr lang="en-US" altLang="en-US" sz="2200" dirty="0">
                <a:latin typeface="Arial" charset="0"/>
                <a:ea typeface="ＭＳ Ｐゴシック" charset="-128"/>
                <a:cs typeface="Helvetica" charset="0"/>
              </a:rPr>
            </a:br>
            <a:r>
              <a:rPr lang="en-US" altLang="en-US" sz="2200" dirty="0">
                <a:latin typeface="Arial" charset="0"/>
                <a:ea typeface="ＭＳ Ｐゴシック" charset="-128"/>
                <a:cs typeface="Helvetica" charset="0"/>
              </a:rPr>
              <a:t>How PROMESA Is Working!</a:t>
            </a:r>
          </a:p>
        </p:txBody>
      </p:sp>
      <p:sp>
        <p:nvSpPr>
          <p:cNvPr id="5" name="Slide Number Placeholder 3"/>
          <p:cNvSpPr txBox="1">
            <a:spLocks/>
          </p:cNvSpPr>
          <p:nvPr/>
        </p:nvSpPr>
        <p:spPr bwMode="auto">
          <a:xfrm>
            <a:off x="6553200" y="64166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20000"/>
              </a:spcBef>
              <a:spcAft>
                <a:spcPct val="0"/>
              </a:spcAft>
              <a:buFont typeface="Wingdings" charset="2"/>
              <a:buChar char="§"/>
              <a:defRPr sz="2400" kern="1200">
                <a:solidFill>
                  <a:srgbClr val="404040"/>
                </a:solidFill>
                <a:latin typeface="Arial" charset="0"/>
                <a:ea typeface="ＭＳ Ｐゴシック" charset="-128"/>
                <a:cs typeface="Helvetica" charset="0"/>
              </a:defRPr>
            </a:lvl1pPr>
            <a:lvl2pPr marL="37931725" indent="-37474525" algn="l" defTabSz="457200" rtl="0" eaLnBrk="0" fontAlgn="base" hangingPunct="0">
              <a:spcBef>
                <a:spcPct val="20000"/>
              </a:spcBef>
              <a:spcAft>
                <a:spcPct val="0"/>
              </a:spcAft>
              <a:buFont typeface="Arial" charset="0"/>
              <a:buChar char="–"/>
              <a:defRPr sz="2000" kern="1200">
                <a:solidFill>
                  <a:srgbClr val="404040"/>
                </a:solidFill>
                <a:latin typeface="Arial" charset="0"/>
                <a:ea typeface="ＭＳ Ｐゴシック" charset="-128"/>
                <a:cs typeface="Helvetica" charset="0"/>
              </a:defRPr>
            </a:lvl2pPr>
            <a:lvl3pPr marL="1143000" indent="-228600" algn="l" defTabSz="457200" rtl="0" eaLnBrk="0" fontAlgn="base" hangingPunct="0">
              <a:spcBef>
                <a:spcPct val="20000"/>
              </a:spcBef>
              <a:spcAft>
                <a:spcPct val="0"/>
              </a:spcAft>
              <a:buFont typeface="Wingdings" charset="2"/>
              <a:buChar char="§"/>
              <a:defRPr sz="2000" kern="1200">
                <a:solidFill>
                  <a:srgbClr val="404040"/>
                </a:solidFill>
                <a:latin typeface="Arial" charset="0"/>
                <a:ea typeface="ＭＳ Ｐゴシック" charset="-128"/>
                <a:cs typeface="Helvetica" charset="0"/>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charset="0"/>
                <a:ea typeface="ＭＳ Ｐゴシック" charset="-128"/>
                <a:cs typeface="Helvetica" charset="0"/>
              </a:defRPr>
            </a:lvl4pPr>
            <a:lvl5pPr marL="2057400" indent="-228600" algn="l" defTabSz="457200" rtl="0" eaLnBrk="0" fontAlgn="base" hangingPunct="0">
              <a:spcBef>
                <a:spcPct val="20000"/>
              </a:spcBef>
              <a:spcAft>
                <a:spcPct val="0"/>
              </a:spcAft>
              <a:buFont typeface="Wingdings" charset="2"/>
              <a:buChar char="§"/>
              <a:defRPr kern="1200">
                <a:solidFill>
                  <a:srgbClr val="404040"/>
                </a:solidFill>
                <a:latin typeface="Arial" charset="0"/>
                <a:ea typeface="ＭＳ Ｐゴシック" charset="-128"/>
                <a:cs typeface="Helvetica" charset="0"/>
              </a:defRPr>
            </a:lvl5pPr>
            <a:lvl6pPr marL="2514600" indent="-228600" algn="l" defTabSz="457200" rtl="0" eaLnBrk="0" fontAlgn="base" latinLnBrk="0" hangingPunct="0">
              <a:spcBef>
                <a:spcPct val="20000"/>
              </a:spcBef>
              <a:spcAft>
                <a:spcPct val="0"/>
              </a:spcAft>
              <a:buFont typeface="Wingdings" charset="2"/>
              <a:buChar char="§"/>
              <a:defRPr kern="1200">
                <a:solidFill>
                  <a:srgbClr val="404040"/>
                </a:solidFill>
                <a:latin typeface="Arial" charset="0"/>
                <a:ea typeface="ＭＳ Ｐゴシック" charset="-128"/>
                <a:cs typeface="Helvetica" charset="0"/>
              </a:defRPr>
            </a:lvl6pPr>
            <a:lvl7pPr marL="2971800" indent="-228600" algn="l" defTabSz="457200" rtl="0" eaLnBrk="0" fontAlgn="base" latinLnBrk="0" hangingPunct="0">
              <a:spcBef>
                <a:spcPct val="20000"/>
              </a:spcBef>
              <a:spcAft>
                <a:spcPct val="0"/>
              </a:spcAft>
              <a:buFont typeface="Wingdings" charset="2"/>
              <a:buChar char="§"/>
              <a:defRPr kern="1200">
                <a:solidFill>
                  <a:srgbClr val="404040"/>
                </a:solidFill>
                <a:latin typeface="Arial" charset="0"/>
                <a:ea typeface="ＭＳ Ｐゴシック" charset="-128"/>
                <a:cs typeface="Helvetica" charset="0"/>
              </a:defRPr>
            </a:lvl7pPr>
            <a:lvl8pPr marL="3429000" indent="-228600" algn="l" defTabSz="457200" rtl="0" eaLnBrk="0" fontAlgn="base" latinLnBrk="0" hangingPunct="0">
              <a:spcBef>
                <a:spcPct val="20000"/>
              </a:spcBef>
              <a:spcAft>
                <a:spcPct val="0"/>
              </a:spcAft>
              <a:buFont typeface="Wingdings" charset="2"/>
              <a:buChar char="§"/>
              <a:defRPr kern="1200">
                <a:solidFill>
                  <a:srgbClr val="404040"/>
                </a:solidFill>
                <a:latin typeface="Arial" charset="0"/>
                <a:ea typeface="ＭＳ Ｐゴシック" charset="-128"/>
                <a:cs typeface="Helvetica" charset="0"/>
              </a:defRPr>
            </a:lvl8pPr>
            <a:lvl9pPr marL="3886200" indent="-228600" algn="l" defTabSz="457200" rtl="0" eaLnBrk="0" fontAlgn="base" latinLnBrk="0" hangingPunct="0">
              <a:spcBef>
                <a:spcPct val="20000"/>
              </a:spcBef>
              <a:spcAft>
                <a:spcPct val="0"/>
              </a:spcAft>
              <a:buFont typeface="Wingdings" charset="2"/>
              <a:buChar char="§"/>
              <a:defRPr kern="1200">
                <a:solidFill>
                  <a:srgbClr val="404040"/>
                </a:solidFill>
                <a:latin typeface="Arial" charset="0"/>
                <a:ea typeface="ＭＳ Ｐゴシック" charset="-128"/>
                <a:cs typeface="Helvetica" charset="0"/>
              </a:defRPr>
            </a:lvl9pPr>
          </a:lstStyle>
          <a:p>
            <a:pPr algn="r">
              <a:spcBef>
                <a:spcPct val="0"/>
              </a:spcBef>
              <a:buFontTx/>
              <a:buNone/>
            </a:pPr>
            <a:r>
              <a:rPr lang="en-US" sz="1000" dirty="0">
                <a:solidFill>
                  <a:schemeClr val="bg1"/>
                </a:solidFill>
              </a:rPr>
              <a:t>4817-1124-5414</a:t>
            </a:r>
            <a:endParaRPr lang="en-US" altLang="en-US" sz="1000" dirty="0">
              <a:solidFill>
                <a:schemeClr val="bg1"/>
              </a:solidFill>
            </a:endParaRPr>
          </a:p>
        </p:txBody>
      </p:sp>
      <p:sp>
        <p:nvSpPr>
          <p:cNvPr id="6" name="Subtitle 9"/>
          <p:cNvSpPr>
            <a:spLocks noGrp="1"/>
          </p:cNvSpPr>
          <p:nvPr>
            <p:ph type="subTitle" idx="1"/>
          </p:nvPr>
        </p:nvSpPr>
        <p:spPr>
          <a:xfrm>
            <a:off x="334963" y="2514600"/>
            <a:ext cx="8351837" cy="1066800"/>
          </a:xfrm>
        </p:spPr>
        <p:txBody>
          <a:bodyPr anchor="b"/>
          <a:lstStyle/>
          <a:p>
            <a:pPr algn="ctr">
              <a:lnSpc>
                <a:spcPts val="1600"/>
              </a:lnSpc>
              <a:spcBef>
                <a:spcPts val="0"/>
              </a:spcBef>
              <a:buClr>
                <a:srgbClr val="B6B8BC"/>
              </a:buClr>
            </a:pPr>
            <a:r>
              <a:rPr lang="en-US" altLang="en-US" sz="1400" dirty="0">
                <a:solidFill>
                  <a:schemeClr val="tx2"/>
                </a:solidFill>
                <a:latin typeface="Arial" charset="0"/>
                <a:ea typeface="ＭＳ Ｐゴシック" charset="-128"/>
              </a:rPr>
              <a:t>James E. Spiotto</a:t>
            </a:r>
            <a:br>
              <a:rPr lang="en-US" altLang="en-US" sz="1400" dirty="0">
                <a:solidFill>
                  <a:schemeClr val="tx2"/>
                </a:solidFill>
                <a:latin typeface="Arial" charset="0"/>
                <a:ea typeface="ＭＳ Ｐゴシック" charset="-128"/>
              </a:rPr>
            </a:br>
            <a:r>
              <a:rPr lang="en-US" altLang="en-US" sz="1400" dirty="0">
                <a:solidFill>
                  <a:schemeClr val="tx2"/>
                </a:solidFill>
                <a:latin typeface="Arial" charset="0"/>
                <a:ea typeface="ＭＳ Ｐゴシック" charset="-128"/>
              </a:rPr>
              <a:t>Managing Director</a:t>
            </a:r>
            <a:br>
              <a:rPr lang="en-US" altLang="en-US" sz="1400" dirty="0">
                <a:solidFill>
                  <a:schemeClr val="tx2"/>
                </a:solidFill>
                <a:latin typeface="Arial" charset="0"/>
                <a:ea typeface="ＭＳ Ｐゴシック" charset="-128"/>
              </a:rPr>
            </a:br>
            <a:r>
              <a:rPr lang="en-US" altLang="en-US" sz="1400" dirty="0">
                <a:solidFill>
                  <a:schemeClr val="tx2"/>
                </a:solidFill>
                <a:latin typeface="Arial" charset="0"/>
                <a:ea typeface="ＭＳ Ｐゴシック" charset="-128"/>
              </a:rPr>
              <a:t>Chapman Strategic Advisors LLC</a:t>
            </a:r>
            <a:br>
              <a:rPr lang="en-US" altLang="en-US" sz="1400" dirty="0">
                <a:solidFill>
                  <a:schemeClr val="tx2"/>
                </a:solidFill>
                <a:latin typeface="Arial" charset="0"/>
                <a:ea typeface="ＭＳ Ｐゴシック" charset="-128"/>
              </a:rPr>
            </a:br>
            <a:r>
              <a:rPr lang="en-US" altLang="en-US" sz="1400" dirty="0">
                <a:solidFill>
                  <a:schemeClr val="tx2"/>
                </a:solidFill>
                <a:latin typeface="Arial" charset="0"/>
                <a:ea typeface="ＭＳ Ｐゴシック" charset="-128"/>
              </a:rPr>
              <a:t>Co-Publisher Muninetguide.com</a:t>
            </a:r>
            <a:br>
              <a:rPr lang="en-US" altLang="en-US" sz="1400" dirty="0">
                <a:solidFill>
                  <a:schemeClr val="tx2"/>
                </a:solidFill>
                <a:latin typeface="Arial" charset="0"/>
                <a:ea typeface="ＭＳ Ｐゴシック" charset="-128"/>
              </a:rPr>
            </a:br>
            <a:r>
              <a:rPr lang="en-US" altLang="en-US" sz="1400" dirty="0">
                <a:solidFill>
                  <a:schemeClr val="tx2"/>
                </a:solidFill>
                <a:latin typeface="Arial" charset="0"/>
                <a:ea typeface="ＭＳ Ｐゴシック" charset="-128"/>
              </a:rPr>
              <a:t>May 23, 2018</a:t>
            </a:r>
          </a:p>
        </p:txBody>
      </p:sp>
      <p:sp>
        <p:nvSpPr>
          <p:cNvPr id="7" name="TextBox 10"/>
          <p:cNvSpPr txBox="1">
            <a:spLocks noChangeArrowheads="1"/>
          </p:cNvSpPr>
          <p:nvPr/>
        </p:nvSpPr>
        <p:spPr bwMode="auto">
          <a:xfrm>
            <a:off x="334963" y="4114800"/>
            <a:ext cx="8351837" cy="20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25" indent="-109538"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algn="just">
              <a:lnSpc>
                <a:spcPts val="1000"/>
              </a:lnSpc>
            </a:pPr>
            <a:r>
              <a:rPr lang="en-US" altLang="en-US" sz="800" dirty="0">
                <a:solidFill>
                  <a:srgbClr val="0C3873"/>
                </a:solidFill>
                <a:latin typeface="Arial" panose="020B0604020202020204" pitchFamily="34" charset="0"/>
                <a:cs typeface="Arial" panose="020B0604020202020204" pitchFamily="34" charset="0"/>
              </a:rPr>
              <a:t>©	2018 by James E. Spiotto. All rights reserved. </a:t>
            </a:r>
            <a:r>
              <a:rPr lang="en-US" sz="800" dirty="0">
                <a:solidFill>
                  <a:srgbClr val="0C3873"/>
                </a:solidFill>
                <a:latin typeface="Arial" panose="020B0604020202020204" pitchFamily="34" charset="0"/>
                <a:ea typeface="Arial" charset="0"/>
                <a:cs typeface="Arial" panose="020B0604020202020204" pitchFamily="34" charset="0"/>
              </a:rPr>
              <a:t>James E. Spiotto is the Co-Publisher of Muninet Guide and a retired partner of Chapman and Cutler LLP as well as Managing Director of Chapman Strategic Advisors LLC and President of JASSEE Advisors, LLC. This document is for informational purposes, general in nature and based on authorities that are subject to change. It is not intended as a recommendation or advice with regard to any action or inaction to be taken. The views expressed herein are solely those of the author and do not reflect the position, opinion or views of Chapman and Cutler LLP or Chapman Strategic Advisors LLC. </a:t>
            </a:r>
            <a:r>
              <a:rPr lang="en-US" altLang="en-US" sz="800" dirty="0">
                <a:solidFill>
                  <a:srgbClr val="0C3873"/>
                </a:solidFill>
                <a:latin typeface="Arial" panose="020B0604020202020204" pitchFamily="34" charset="0"/>
                <a:cs typeface="Arial" panose="020B0604020202020204" pitchFamily="34" charset="0"/>
              </a:rPr>
              <a:t>For further reading: Remarks of James E. Spiotto of Chapman and Cutler LLP to the U.S. Securities and Exchange Commission field hearing at Birmingham, Alabama on July 29, 2011 on the State of the Municipal Securities Market, Remarks of James E. Spiotto of Chapman and Cutler LLP, and the Second Edition of “MUNICIPALITIES IN DISTRESS?” authored by James E. Spiotto and published by Chapman and Cutler LLP which is a 50-State Survey of State Laws Dealing with Financial Emergencies of Local Governments, Rights and Remedies Provided by States to Investors in Financially Distressed Local Government Debt, and State Authorization of Municipalities to File Chapter 9 Bankruptcy, which is available from Chapman and Cutler LLP or on Amazon.com, PRIMER ON MUNICIPAL DEBT ADJUSTMENT, published by Chapman and Cutler LLP, which is available from Chapman and Cutler LLP, “The Role of the State in Supervising and Assisting Municipalities, Especially in Times of Financial Distress,” by James E. Spiotto in the MUNICIPAL FINANCE JOURNAL, Winter/Spring 2013 and “How Municipalities in Financial Distress Should Deal with Unfunded Pension Obligations and Appropriate Funding of Essential Services,” 50 WILLAMETTE LAW REVIEW 515 (2014), “Reducing Risk to Payment of State and Local Government Debt Obligations, Statutory Liens from Rhode Island to California SB 222” MUNINET GUIDE (July 28, 2015) http:www.muninetguide.com/articles/reducing-risk-to-payment-of-state-and-local-government-debt-7401, Remarks of James E. Spiotto to the United Stats Senate Committee on the Judiciary in connection with the hearing on December 1, 2015 on the financial distress in Puerto Rico and the role of Congress. </a:t>
            </a:r>
            <a:r>
              <a:rPr lang="en-US" sz="800" dirty="0">
                <a:solidFill>
                  <a:srgbClr val="0C3873"/>
                </a:solidFill>
                <a:latin typeface="Arial" panose="020B0604020202020204" pitchFamily="34" charset="0"/>
                <a:cs typeface="Arial" panose="020B0604020202020204" pitchFamily="34" charset="0"/>
              </a:rPr>
              <a:t>“Puerto Rico’s ‘Assured’ Decision Should Be Reconsidered or Reversed” MUNINET GUIDE (Feb 5, 2018) http:www.muninetguide.com/articles/puerto-rico-assured-decision_179937.</a:t>
            </a:r>
            <a:endParaRPr lang="en-US" altLang="en-US" sz="800" dirty="0">
              <a:solidFill>
                <a:srgbClr val="0C3873"/>
              </a:solidFill>
              <a:latin typeface="Arial" panose="020B0604020202020204" pitchFamily="34" charset="0"/>
              <a:cs typeface="Arial" panose="020B0604020202020204" pitchFamily="34" charset="0"/>
            </a:endParaRPr>
          </a:p>
        </p:txBody>
      </p:sp>
      <p:sp>
        <p:nvSpPr>
          <p:cNvPr id="8" name="Title 8">
            <a:extLst>
              <a:ext uri="{FF2B5EF4-FFF2-40B4-BE49-F238E27FC236}">
                <a16:creationId xmlns:a16="http://schemas.microsoft.com/office/drawing/2014/main" id="{4999A541-E66B-D440-ABA9-4EDC6B4D06CF}"/>
              </a:ext>
            </a:extLst>
          </p:cNvPr>
          <p:cNvSpPr txBox="1">
            <a:spLocks/>
          </p:cNvSpPr>
          <p:nvPr/>
        </p:nvSpPr>
        <p:spPr bwMode="auto">
          <a:xfrm>
            <a:off x="319148" y="457200"/>
            <a:ext cx="8351837"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Helvetica" charset="0"/>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a:lstStyle>
          <a:p>
            <a:r>
              <a:rPr lang="en-US" altLang="en-US" sz="2800" dirty="0">
                <a:latin typeface="Arial" charset="0"/>
                <a:ea typeface="ＭＳ Ｐゴシック" charset="-128"/>
                <a:cs typeface="Helvetica" charset="0"/>
              </a:rPr>
              <a:t>Philadelphia Area Municipal Analyst Society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2.	</a:t>
            </a:r>
            <a:r>
              <a:rPr lang="en-US" altLang="en-US" u="sng" dirty="0">
                <a:latin typeface="Arial" charset="0"/>
                <a:ea typeface="ＭＳ Ｐゴシック" charset="-128"/>
                <a:cs typeface="Helvetica" charset="0"/>
              </a:rPr>
              <a:t>By 2006 and the adverse effects of the repeal of Section 936, Jones Act, unequal treatment under Medicaid, Medicare, SSI, EITC, CTC, Puerto Rico had a budget crisis and a short shutdown of government</a:t>
            </a:r>
            <a:r>
              <a:rPr lang="en-US" altLang="en-US" dirty="0">
                <a:latin typeface="Arial" charset="0"/>
                <a:ea typeface="ＭＳ Ｐゴシック" charset="-128"/>
                <a:cs typeface="Helvetica" charset="0"/>
              </a:rPr>
              <a:t>:</a:t>
            </a:r>
          </a:p>
          <a:p>
            <a:pPr marL="1371600" lvl="2" indent="-457200">
              <a:buNone/>
            </a:pPr>
            <a:r>
              <a:rPr lang="en-US" altLang="en-US" dirty="0">
                <a:latin typeface="Arial" charset="0"/>
                <a:ea typeface="ＭＳ Ｐゴシック" charset="-128"/>
                <a:cs typeface="Helvetica" charset="0"/>
              </a:rPr>
              <a:t>(a)	In hindsight, PROMESA would have been more helpful and less drastic if it or something similar was initiated in 2006 rather than ten years later. On May 1, 2006, with a lack of agreement on a budget, 45 government agencies including public schools closed leaving 95,762 people temporarily unemployed.</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9</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242276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dirty="0"/>
              <a:t>9.	</a:t>
            </a:r>
            <a:r>
              <a:rPr lang="en-US" u="sng" dirty="0"/>
              <a:t>Costs of the proceedings</a:t>
            </a:r>
            <a:r>
              <a:rPr lang="en-US" dirty="0"/>
              <a:t>. For their work over the first five months of what amounts to the largest municipal bankruptcy in history, the legal and financial professionals hired to represent Puerto Rico’s government, public corporations, pensioners and committee of unsecured creditors requested $77 million in fees and expenses in their first requests for interim compensation. Second requests for interim compensation have been filed. An appointed fee examiner recommended that Judge Swain approve about $50 million of the fees sought in the first request, while the rest is under further review.</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99</a:t>
            </a:fld>
            <a:endParaRPr lang="en-US" altLang="en-US" dirty="0"/>
          </a:p>
        </p:txBody>
      </p:sp>
      <p:sp>
        <p:nvSpPr>
          <p:cNvPr id="7" name="Title 1">
            <a:extLst>
              <a:ext uri="{FF2B5EF4-FFF2-40B4-BE49-F238E27FC236}">
                <a16:creationId xmlns:a16="http://schemas.microsoft.com/office/drawing/2014/main" id="{DE9AAFCD-A783-7A43-89D5-A06470322C16}"/>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3579777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dirty="0"/>
              <a:t>10.	</a:t>
            </a:r>
            <a:r>
              <a:rPr lang="en-US" u="sng" dirty="0"/>
              <a:t>Adversary proceedings</a:t>
            </a:r>
            <a:r>
              <a:rPr lang="en-US" dirty="0"/>
              <a:t>. There are at least 30 adversary proceedings currently pending in the case.</a:t>
            </a:r>
          </a:p>
          <a:p>
            <a:pPr marL="914400" lvl="1" indent="-457200">
              <a:buNone/>
            </a:pPr>
            <a:r>
              <a:rPr lang="en-US" dirty="0"/>
              <a:t>11.	</a:t>
            </a:r>
            <a:r>
              <a:rPr lang="en-US" u="sng" dirty="0"/>
              <a:t>Key disputes and rulings in the case to date</a:t>
            </a:r>
            <a:r>
              <a:rPr lang="en-US" dirty="0"/>
              <a:t>:</a:t>
            </a:r>
          </a:p>
          <a:p>
            <a:pPr marL="1371600" lvl="2" indent="-463550">
              <a:buNone/>
            </a:pPr>
            <a:r>
              <a:rPr lang="en-US" dirty="0"/>
              <a:t>(a)	</a:t>
            </a:r>
            <a:r>
              <a:rPr lang="en-US" u="sng" dirty="0"/>
              <a:t>The COFINA dispute</a:t>
            </a:r>
            <a:r>
              <a:rPr lang="en-US" dirty="0"/>
              <a:t>:</a:t>
            </a:r>
          </a:p>
          <a:p>
            <a:pPr marL="1603375" lvl="3" indent="-238125">
              <a:buFont typeface="Wingdings" pitchFamily="2" charset="2"/>
              <a:buChar char="§"/>
            </a:pPr>
            <a:r>
              <a:rPr lang="en-US" dirty="0"/>
              <a:t>COFINA was created for the purpose of financing the payment or refinancing of all or part of the debt of Puerto Rico. In order to assure repayment, a sales and use tax was approved that would be pledged to the payment of the COFINA bonds. Neither the Commonwealth nor its public instrumentalities (other than COFINA) are to be responsible for payment. The COFINA bonds purportedly had the benefit of special revenues and statutory lien protection.</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100</a:t>
            </a:fld>
            <a:endParaRPr lang="en-US" altLang="en-US" dirty="0"/>
          </a:p>
        </p:txBody>
      </p:sp>
      <p:sp>
        <p:nvSpPr>
          <p:cNvPr id="7" name="Title 1">
            <a:extLst>
              <a:ext uri="{FF2B5EF4-FFF2-40B4-BE49-F238E27FC236}">
                <a16:creationId xmlns:a16="http://schemas.microsoft.com/office/drawing/2014/main" id="{601B7239-AD6F-AF4F-A56E-7E5F97F368ED}"/>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9345721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603375" lvl="3" indent="-238125">
              <a:buFont typeface="Wingdings" pitchFamily="2" charset="2"/>
              <a:buChar char="§"/>
            </a:pPr>
            <a:r>
              <a:rPr lang="en-US" dirty="0"/>
              <a:t>In the Title III case, the COFINA structure has been challenged, including an adversary brought by the Unsecured Creditor Committee on behalf of the Oversight Board arguing the pledge of the tax is ineffective under the Constitution of Puerto Rico and applicable law and that the taxes belong to the Commonwealth’s General Fund and therefore available to the holders of the Commonwealth’s General Obligation Bonds.</a:t>
            </a:r>
          </a:p>
          <a:p>
            <a:pPr marL="1603375" lvl="3" indent="-238125">
              <a:buFont typeface="Wingdings" pitchFamily="2" charset="2"/>
              <a:buChar char="§"/>
            </a:pPr>
            <a:r>
              <a:rPr lang="en-US" dirty="0"/>
              <a:t>Negotiations of the dispute are being conducted with the mediation team but cross-summary judgment on the gating issue of who has a right to the tax revenues have been filed.</a:t>
            </a:r>
          </a:p>
          <a:p>
            <a:pPr marL="1603375" lvl="3" indent="-238125">
              <a:buFont typeface="Wingdings" pitchFamily="2" charset="2"/>
              <a:buChar char="§"/>
            </a:pPr>
            <a:r>
              <a:rPr lang="en-US" dirty="0"/>
              <a:t>Bettina Whyte has filed a motion to refer the constitutional and legal issues to the Puerto Rico Supreme Court.</a:t>
            </a:r>
          </a:p>
          <a:p>
            <a:pPr marL="1603375" lvl="3" indent="-238125">
              <a:buFont typeface="Wingdings" pitchFamily="2" charset="2"/>
              <a:buChar char="§"/>
            </a:pPr>
            <a:r>
              <a:rPr lang="en-US" dirty="0"/>
              <a:t>Commentators have questioned the appropriateness of the Oversight Board in effect challenging the validity of the COFINA statute.</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101</a:t>
            </a:fld>
            <a:endParaRPr lang="en-US" altLang="en-US" dirty="0"/>
          </a:p>
        </p:txBody>
      </p:sp>
      <p:sp>
        <p:nvSpPr>
          <p:cNvPr id="7" name="Title 1">
            <a:extLst>
              <a:ext uri="{FF2B5EF4-FFF2-40B4-BE49-F238E27FC236}">
                <a16:creationId xmlns:a16="http://schemas.microsoft.com/office/drawing/2014/main" id="{C9CA787D-B6D7-CC49-8C84-2B6F2884F8BD}"/>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706921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603375" lvl="3" indent="-238125">
              <a:buFont typeface="Wingdings" pitchFamily="2" charset="2"/>
              <a:buChar char="§"/>
            </a:pPr>
            <a:r>
              <a:rPr lang="en-US" u="sng" dirty="0"/>
              <a:t>Proposed COFINA and G.O. bondholder Settlement</a:t>
            </a:r>
            <a:r>
              <a:rPr lang="en-US" dirty="0"/>
              <a:t>. On May 14, 2018, a group of COFINA and G.O. bondholders announced an agreement on a settlement based on sharing portion of 5.5% of the SUT (Sales and Use Tax), namely 52.5% to COFINA and 46.2% to G.O. for $10 billion in debt relief. This would purportedly produce $12.1 billion of SUT payments over 40 years for a 93% to 95% recovery to senior COFINA bondholders and 42.2% to 43.2% recovery for the subordinate COFINA bondholders or a 64% recovery combined. G.O. would share in $10.7 billion of SUT over 40 years or 58.6% recovery. The Oversight Board rejected the proposal as creating large and recurring structural deficits. The COFINA agent did not support any portion of the settlement but did support the allocation of the pledged revenue between the Commonwealth and COFINA.</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102</a:t>
            </a:fld>
            <a:endParaRPr lang="en-US" altLang="en-US" dirty="0"/>
          </a:p>
        </p:txBody>
      </p:sp>
      <p:sp>
        <p:nvSpPr>
          <p:cNvPr id="7" name="Title 1">
            <a:extLst>
              <a:ext uri="{FF2B5EF4-FFF2-40B4-BE49-F238E27FC236}">
                <a16:creationId xmlns:a16="http://schemas.microsoft.com/office/drawing/2014/main" id="{C9CA787D-B6D7-CC49-8C84-2B6F2884F8BD}"/>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25684932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63550">
              <a:buNone/>
            </a:pPr>
            <a:r>
              <a:rPr lang="en-US" dirty="0"/>
              <a:t>(b)	</a:t>
            </a:r>
            <a:r>
              <a:rPr lang="en-US" u="sng" dirty="0"/>
              <a:t>Statutory lien ruling</a:t>
            </a:r>
            <a:r>
              <a:rPr lang="en-US" dirty="0"/>
              <a:t>:</a:t>
            </a:r>
          </a:p>
          <a:p>
            <a:pPr marL="1603375" lvl="3" indent="-238125">
              <a:buFont typeface="Wingdings" pitchFamily="2" charset="2"/>
              <a:buChar char="§"/>
            </a:pPr>
            <a:r>
              <a:rPr lang="en-US" dirty="0"/>
              <a:t>The importance of the language purporting to create the statutory lien and the nature of the document containing the key language was raised in the early days of the Title III proceeding for the Commonwealth of Puerto Rico. Holders of bonds of the Puerto Rico Highway and Transit Authority (“HTA”) argued that their bonds were secured by a statutory lien arising from the HTA Enabling Act and the 1968 Bond Resolution.</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103</a:t>
            </a:fld>
            <a:endParaRPr lang="en-US" altLang="en-US" dirty="0"/>
          </a:p>
        </p:txBody>
      </p:sp>
      <p:sp>
        <p:nvSpPr>
          <p:cNvPr id="7" name="Title 1">
            <a:extLst>
              <a:ext uri="{FF2B5EF4-FFF2-40B4-BE49-F238E27FC236}">
                <a16:creationId xmlns:a16="http://schemas.microsoft.com/office/drawing/2014/main" id="{A0E54436-A85F-DA46-843A-8F70CE8FDCEB}"/>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3545712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603375" lvl="3" indent="-238125">
              <a:buFont typeface="Wingdings" pitchFamily="2" charset="2"/>
              <a:buChar char="§"/>
            </a:pPr>
            <a:r>
              <a:rPr lang="en-US" sz="1550" dirty="0"/>
              <a:t>In rejecting the bondholders’ argument, the court distinguished the case before it from situations where the statute itself contained language creating a lien and required no further action for a lien to come into force. The HTA Enabling Act provided that HTA may issue bonds pursuant to resolutions, which resolutions “may” contain provisions “pledging” certain revenues to bondholders, which provisions “shall be a part of the contract with the holders of the bonds.” According to the court, a “grant of authority to create liens does not make liens that [HTA] subsequently decided to create statutory in nature.” Opinion and Order Denying Motion for Preliminary Injunction and Motion for Relief from the Automatic Stay, Peaje Investments LLC v. Puerto Rico Highways &amp; Transportation Authority (In re the Financial Oversight and Management Board for Puerto Rico, as representative of the Commonwealth of Puerto Rico) Case No. 17-151 (Sept. 8, 2017) ECF 240. The court then determined that the plaintiff’s assertion that the 1968 Resolution created a statutory lien was not likely to succeed because the 1968 Resolution was not a statute. The plaintiff has appealed the court’s ruling to the U.S. Court of Appeals for the First Circuit.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104</a:t>
            </a:fld>
            <a:endParaRPr lang="en-US" altLang="en-US" dirty="0"/>
          </a:p>
        </p:txBody>
      </p:sp>
      <p:sp>
        <p:nvSpPr>
          <p:cNvPr id="7" name="Title 1">
            <a:extLst>
              <a:ext uri="{FF2B5EF4-FFF2-40B4-BE49-F238E27FC236}">
                <a16:creationId xmlns:a16="http://schemas.microsoft.com/office/drawing/2014/main" id="{C312AB39-7BF9-B747-BD7B-724C43D344A3}"/>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40192925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63550">
              <a:buNone/>
            </a:pPr>
            <a:r>
              <a:rPr lang="en-US" dirty="0"/>
              <a:t>(c)	</a:t>
            </a:r>
            <a:r>
              <a:rPr lang="en-US" u="sng" dirty="0"/>
              <a:t>Special revenues decision</a:t>
            </a:r>
            <a:r>
              <a:rPr lang="en-US" dirty="0"/>
              <a:t>:</a:t>
            </a:r>
          </a:p>
          <a:p>
            <a:pPr marL="1603375" lvl="3" indent="-238125">
              <a:buFont typeface="Wingdings" pitchFamily="2" charset="2"/>
              <a:buChar char="§"/>
            </a:pPr>
            <a:r>
              <a:rPr lang="en-US" dirty="0"/>
              <a:t>On January 30, 2018, the District Court issued an opinion (</a:t>
            </a:r>
            <a:r>
              <a:rPr lang="en-US" i="1" dirty="0"/>
              <a:t>Assured Guaranty Corp. v. Commonwealth of Puerto Rico (In re The Financial Oversight and Management Board for Puerto Rico, as representative of Commonwealth of Puerto Rico)</a:t>
            </a:r>
            <a:r>
              <a:rPr lang="en-US" dirty="0"/>
              <a:t>, 2018 WL 1033299 (D.P.R. Jan. 30, 2018) (the “Opinion”)) unprecedented in special revenue jurisprudence. The insurer of bonds issued by the Puerto Rico Highways and Transportation Authority (“PRHTA”) had filed an adversary proceeding requesting, among other things, an order requiring the defendants remit the revenues securing the PRHTA bonds to pay principal and interest. The PRHTA opinion, which now is on appeal to the Court of Appeals for the First Circuit, attempted to limit the protection available to special revenue bondholders.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105</a:t>
            </a:fld>
            <a:endParaRPr lang="en-US" altLang="en-US" dirty="0"/>
          </a:p>
        </p:txBody>
      </p:sp>
      <p:sp>
        <p:nvSpPr>
          <p:cNvPr id="7" name="Title 1">
            <a:extLst>
              <a:ext uri="{FF2B5EF4-FFF2-40B4-BE49-F238E27FC236}">
                <a16:creationId xmlns:a16="http://schemas.microsoft.com/office/drawing/2014/main" id="{AC317D75-921E-F04B-AB58-73B102FBCD3D}"/>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40799994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63550">
              <a:buNone/>
            </a:pPr>
            <a:r>
              <a:rPr lang="en-US" dirty="0"/>
              <a:t>(d)	</a:t>
            </a:r>
            <a:r>
              <a:rPr lang="en-US" u="sng" dirty="0"/>
              <a:t>General obligation bondholder suit</a:t>
            </a:r>
            <a:r>
              <a:rPr lang="en-US" dirty="0"/>
              <a:t>:</a:t>
            </a:r>
          </a:p>
          <a:p>
            <a:pPr marL="1603375" lvl="3" indent="-238125">
              <a:buFont typeface="Wingdings" pitchFamily="2" charset="2"/>
              <a:buChar char="§"/>
            </a:pPr>
            <a:r>
              <a:rPr lang="en-US" dirty="0"/>
              <a:t>The court has dismissed the Complaint filed by a number of general obligation bondholders led by Aurelius Capital. The bondholders asserted that as “Constitutional Debtholders,” they are secured by a first lien on all the Commonwealth’s available resources and that they were entitled to special property tax revenues and the proceeds of certain taxes and fees generally used to repay certain Commonwealth instrumentality obligations that can be “clawed back.” Further, they said that the Commonwealth failed to segregate revenues and dedicate them to the payment of debt service on Constitutional Debt.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106</a:t>
            </a:fld>
            <a:endParaRPr lang="en-US" altLang="en-US" dirty="0"/>
          </a:p>
        </p:txBody>
      </p:sp>
      <p:sp>
        <p:nvSpPr>
          <p:cNvPr id="7" name="Title 1">
            <a:extLst>
              <a:ext uri="{FF2B5EF4-FFF2-40B4-BE49-F238E27FC236}">
                <a16:creationId xmlns:a16="http://schemas.microsoft.com/office/drawing/2014/main" id="{3001C779-401F-9745-8A1A-5D049AE49170}"/>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3615138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603375" lvl="3" indent="-238125">
              <a:buFont typeface="Wingdings" pitchFamily="2" charset="2"/>
              <a:buChar char="§"/>
            </a:pPr>
            <a:r>
              <a:rPr lang="en-US" dirty="0"/>
              <a:t>Judge Swain dismissed a plaintiffs’ request for a ruling that the revenues were “restricted” as vague and inconclusive and insufficient to frame a case or controversy. “The Court thus lacks subject matter jurisdiction of that aspect of the request,” she said.</a:t>
            </a:r>
          </a:p>
          <a:p>
            <a:pPr marL="1603375" lvl="3" indent="-238125">
              <a:buFont typeface="Wingdings" pitchFamily="2" charset="2"/>
              <a:buChar char="§"/>
            </a:pPr>
            <a:r>
              <a:rPr lang="en-US" dirty="0"/>
              <a:t>Further, the judge dismissed the rest of the suit holding she could not order the government to make payments because she lacked jurisdiction.</a:t>
            </a:r>
          </a:p>
          <a:p>
            <a:pPr marL="1603375" lvl="3" indent="-238125">
              <a:buFont typeface="Wingdings" pitchFamily="2" charset="2"/>
              <a:buChar char="§"/>
            </a:pPr>
            <a:r>
              <a:rPr lang="en-US" dirty="0"/>
              <a:t>The case is now on appeal to the United States Court of Appeals for the First Circuit, Case No. 18-1108.</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107</a:t>
            </a:fld>
            <a:endParaRPr lang="en-US" altLang="en-US" dirty="0"/>
          </a:p>
        </p:txBody>
      </p:sp>
      <p:sp>
        <p:nvSpPr>
          <p:cNvPr id="7" name="Title 1">
            <a:extLst>
              <a:ext uri="{FF2B5EF4-FFF2-40B4-BE49-F238E27FC236}">
                <a16:creationId xmlns:a16="http://schemas.microsoft.com/office/drawing/2014/main" id="{EABCBB75-861E-8F41-95EE-1EEB0251B735}"/>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906677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603375" lvl="3" indent="-238125">
              <a:buFont typeface="Wingdings" pitchFamily="2" charset="2"/>
              <a:buChar char="§"/>
            </a:pPr>
            <a:r>
              <a:rPr lang="en-US" dirty="0"/>
              <a:t>In an Order dated January 30, 2018, citing Section 305 of PROMESA, she held that the court lacked power to grant the relief sought:</a:t>
            </a:r>
          </a:p>
          <a:p>
            <a:pPr marL="1947863" lvl="4" indent="0">
              <a:buNone/>
            </a:pPr>
            <a:r>
              <a:rPr lang="en-US" sz="1600" dirty="0"/>
              <a:t>“Since section 305 [of PROMESA] nonetheless disables the Court from granting certain types of relief, it is significantly (and literally) determinative of the question of whether Plaintiffs have stated claims upon which relief may be granted. Here, the relief sought in Counts One, Two and Nine through Eleven would, if granted, result in declarations and an injunction that would directly restrict the Commonwealth’s use of its revenues and its exercise of political and governmental powers. The Oversight Board has not consented to any such relief. The Court thus cannot grant the relief sought,” Judge Swain said.</a:t>
            </a:r>
          </a:p>
          <a:p>
            <a:pPr marL="1947863" lvl="4" indent="0">
              <a:buNone/>
            </a:pPr>
            <a:r>
              <a:rPr lang="en-US" sz="1600" dirty="0"/>
              <a:t>“The statute bars the Court from interfering with the enumerated governmental powers, revenues and property ‘by and stay, order, or decree, in the case or otherwise’—a prohibition of sufficient breadth to encompass all forms of relief,” she added.</a:t>
            </a:r>
          </a:p>
          <a:p>
            <a:pPr marL="1663700" lvl="3" indent="-298450">
              <a:buFont typeface="Wingdings" pitchFamily="2" charset="2"/>
              <a:buChar char="§"/>
            </a:pPr>
            <a:endParaRPr lang="en-US" dirty="0"/>
          </a:p>
          <a:p>
            <a:pPr marL="1663700" lvl="3" indent="-29845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108</a:t>
            </a:fld>
            <a:endParaRPr lang="en-US" altLang="en-US" dirty="0"/>
          </a:p>
        </p:txBody>
      </p:sp>
      <p:sp>
        <p:nvSpPr>
          <p:cNvPr id="7" name="Title 1">
            <a:extLst>
              <a:ext uri="{FF2B5EF4-FFF2-40B4-BE49-F238E27FC236}">
                <a16:creationId xmlns:a16="http://schemas.microsoft.com/office/drawing/2014/main" id="{39AFFB59-CC35-7441-A563-5E209F41DD89}"/>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91396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457200" indent="-457200">
              <a:buNone/>
            </a:pPr>
            <a:r>
              <a:rPr lang="en-US" altLang="en-US" dirty="0">
                <a:latin typeface="Arial" charset="0"/>
                <a:ea typeface="ＭＳ Ｐゴシック" charset="-128"/>
                <a:cs typeface="Helvetica" charset="0"/>
              </a:rPr>
              <a:t>B.	</a:t>
            </a:r>
            <a:r>
              <a:rPr lang="en-US" altLang="en-US" u="sng" dirty="0">
                <a:latin typeface="Arial" charset="0"/>
                <a:ea typeface="ＭＳ Ｐゴシック" charset="-128"/>
                <a:cs typeface="Helvetica" charset="0"/>
              </a:rPr>
              <a:t>Part of the Puerto Rico solution to the 2006 budget crisis was to borrow funds to help balance the budget – a fatal budgetary policy</a:t>
            </a:r>
            <a:r>
              <a:rPr lang="en-US" altLang="en-US" dirty="0">
                <a:latin typeface="Arial" charset="0"/>
                <a:ea typeface="ＭＳ Ｐゴシック" charset="-128"/>
                <a:cs typeface="Helvetica" charset="0"/>
              </a:rPr>
              <a:t>:</a:t>
            </a:r>
          </a:p>
          <a:p>
            <a:pPr marL="914400" lvl="1" indent="-457200">
              <a:buNone/>
            </a:pPr>
            <a:r>
              <a:rPr lang="en-US" altLang="en-US" dirty="0">
                <a:latin typeface="Arial" charset="0"/>
                <a:ea typeface="ＭＳ Ｐゴシック" charset="-128"/>
                <a:cs typeface="Helvetica" charset="0"/>
              </a:rPr>
              <a:t>1.	In 2006, Puerto Rico public debt was approximately $40 billion with a public debt per capita of $10,666.66 and public debt as a percentage of GDP of 45.82% compared to $72 billion of public debt in 2015 (the eve of PROMESA) with a public debt per capita of $20,727.38 (nearly double 2006) and public debt as a percentage of GDP of 69.83% (24 percentage points more than 2006). The average for state and local governments in U.S.A. is $5,663.88 which is ¼ the debt per capita of Puerto Rico.</a:t>
            </a:r>
          </a:p>
          <a:p>
            <a:pPr marL="914400" lvl="1" indent="-457200">
              <a:buNone/>
            </a:pPr>
            <a:r>
              <a:rPr lang="en-US" altLang="en-US" dirty="0">
                <a:latin typeface="Arial" charset="0"/>
                <a:ea typeface="ＭＳ Ｐゴシック" charset="-128"/>
                <a:cs typeface="Helvetica" charset="0"/>
              </a:rPr>
              <a:t>2.	Public debt is not the cause of financial distress of a government, it is a symptom of a systemic problem.</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10</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4436885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4025">
              <a:buNone/>
            </a:pPr>
            <a:r>
              <a:rPr lang="en-US" dirty="0"/>
              <a:t>(e)	</a:t>
            </a:r>
            <a:r>
              <a:rPr lang="en-US" u="sng" dirty="0"/>
              <a:t>Insurers challenge to fiscal plan and claims for payments of special revenues</a:t>
            </a:r>
            <a:r>
              <a:rPr lang="en-US" dirty="0"/>
              <a:t>:</a:t>
            </a:r>
          </a:p>
          <a:p>
            <a:pPr marL="1603375" lvl="3" indent="-238125">
              <a:buFont typeface="Wingdings" pitchFamily="2" charset="2"/>
              <a:buChar char="§"/>
            </a:pPr>
            <a:r>
              <a:rPr lang="en-US" dirty="0"/>
              <a:t>Insurers insured bonds issued by PRHTA, the Puerto Rico Convention Center District Authority (“PRCCDA”) and the Puerto Rico Infrastructure Financing Authority (“PRIFA”). The insurers allege the bonds are secured by special revenues.</a:t>
            </a:r>
          </a:p>
          <a:p>
            <a:pPr marL="1603375" lvl="3" indent="-238125">
              <a:buFont typeface="Wingdings" pitchFamily="2" charset="2"/>
              <a:buChar char="§"/>
            </a:pPr>
            <a:r>
              <a:rPr lang="en-US" dirty="0"/>
              <a:t>Plaintiffs allege the fiscal plans authorize the Commonwealth to redirect the pledged special revenues to the Commonwealth and instructed the bond trustee for the PRHTA bonds to refrain from making a scheduled payment from the reserve account.</a:t>
            </a:r>
          </a:p>
          <a:p>
            <a:pPr marL="1603375" lvl="3" indent="-238125">
              <a:buFont typeface="Wingdings" pitchFamily="2" charset="2"/>
              <a:buChar char="§"/>
            </a:pPr>
            <a:r>
              <a:rPr lang="en-US" dirty="0"/>
              <a:t>Again citing Section 305 of PROMESA, the judge dismissed the adversary proceeding in an opinion also dated January 30, 2018.</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109</a:t>
            </a:fld>
            <a:endParaRPr lang="en-US" altLang="en-US" dirty="0"/>
          </a:p>
        </p:txBody>
      </p:sp>
      <p:sp>
        <p:nvSpPr>
          <p:cNvPr id="7" name="Title 1">
            <a:extLst>
              <a:ext uri="{FF2B5EF4-FFF2-40B4-BE49-F238E27FC236}">
                <a16:creationId xmlns:a16="http://schemas.microsoft.com/office/drawing/2014/main" id="{9C727159-6D26-8640-998E-C5C911E4864A}"/>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9589920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603375" lvl="3" indent="-238125">
              <a:buFont typeface="Wingdings" pitchFamily="2" charset="2"/>
              <a:buChar char="§"/>
            </a:pPr>
            <a:r>
              <a:rPr lang="en-US" dirty="0"/>
              <a:t>Judge Swain sided with government’s assertion that her court lacked the power to order payment of pledged special revenues to bondholders or to evaluate challenges to the fiscal plans at this time. She also sided with government assertions that Section 305 of the PROMESA federal law deprived the court of jurisdiction to grant the relief the bond insurers were seeking, which was an order declaring that revenues must be disbursed to its bonds.</a:t>
            </a:r>
          </a:p>
          <a:p>
            <a:pPr marL="1603375" lvl="3" indent="-238125">
              <a:buFont typeface="Wingdings" pitchFamily="2" charset="2"/>
              <a:buChar char="§"/>
            </a:pPr>
            <a:r>
              <a:rPr lang="en-US" dirty="0"/>
              <a:t>After analyzing the law, the judge concluded that “Promesa Section 305’s prohibitions on interference with debtor property interest, revenues and use and enjoyment of income-producing property” deprive her court from interfering was the debtors’ dealings.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110</a:t>
            </a:fld>
            <a:endParaRPr lang="en-US" altLang="en-US" dirty="0"/>
          </a:p>
        </p:txBody>
      </p:sp>
      <p:sp>
        <p:nvSpPr>
          <p:cNvPr id="7" name="Title 1">
            <a:extLst>
              <a:ext uri="{FF2B5EF4-FFF2-40B4-BE49-F238E27FC236}">
                <a16:creationId xmlns:a16="http://schemas.microsoft.com/office/drawing/2014/main" id="{E8E37E07-5939-7540-A509-8FEDC81F659B}"/>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21607113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603375" lvl="3" indent="-238125">
              <a:buFont typeface="Wingdings" pitchFamily="2" charset="2"/>
              <a:buChar char="§"/>
            </a:pPr>
            <a:r>
              <a:rPr lang="en-US" dirty="0"/>
              <a:t>She also said the insurers had not submitted evidence to rebut the territory’s enactment of emergency measures that disrupted debt service payments.</a:t>
            </a:r>
          </a:p>
          <a:p>
            <a:pPr marL="1603375" lvl="3" indent="-238125">
              <a:buFont typeface="Wingdings" pitchFamily="2" charset="2"/>
              <a:buChar char="§"/>
            </a:pPr>
            <a:r>
              <a:rPr lang="en-US" dirty="0"/>
              <a:t>In effect, these special revenue bonds were treated as subject to the automatic stay and did not need to be paid during the case.</a:t>
            </a:r>
          </a:p>
          <a:p>
            <a:pPr marL="1371600" lvl="2" indent="-454025">
              <a:buNone/>
            </a:pPr>
            <a:r>
              <a:rPr lang="en-US" dirty="0"/>
              <a:t>(f)	</a:t>
            </a:r>
            <a:r>
              <a:rPr lang="en-US" u="sng" dirty="0"/>
              <a:t>Interest payments on pension bonds</a:t>
            </a:r>
            <a:r>
              <a:rPr lang="en-US" dirty="0"/>
              <a:t>:</a:t>
            </a:r>
          </a:p>
          <a:p>
            <a:pPr marL="1603375" lvl="3" indent="-238125">
              <a:buFont typeface="Wingdings" pitchFamily="2" charset="2"/>
              <a:buChar char="§"/>
            </a:pPr>
            <a:r>
              <a:rPr lang="en-US" dirty="0"/>
              <a:t>In December of 2017, the court entered an order providing that monthly interest payments must continue to be paid from a prepetition segregated account until the fund is exhausted until the court makes a final determination as to the validity of the pledged security lien.</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111</a:t>
            </a:fld>
            <a:endParaRPr lang="en-US" altLang="en-US" dirty="0"/>
          </a:p>
        </p:txBody>
      </p:sp>
      <p:sp>
        <p:nvSpPr>
          <p:cNvPr id="7" name="Title 1">
            <a:extLst>
              <a:ext uri="{FF2B5EF4-FFF2-40B4-BE49-F238E27FC236}">
                <a16:creationId xmlns:a16="http://schemas.microsoft.com/office/drawing/2014/main" id="{AC6112B0-D96D-AD49-A93F-7BC76357FE62}"/>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9077558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112</a:t>
            </a:fld>
            <a:endParaRPr lang="en-US" altLang="en-US" dirty="0"/>
          </a:p>
        </p:txBody>
      </p:sp>
      <p:sp>
        <p:nvSpPr>
          <p:cNvPr id="6" name="Content Placeholder 2"/>
          <p:cNvSpPr>
            <a:spLocks noGrp="1"/>
          </p:cNvSpPr>
          <p:nvPr>
            <p:ph idx="1"/>
          </p:nvPr>
        </p:nvSpPr>
        <p:spPr>
          <a:xfrm>
            <a:off x="457200" y="1600200"/>
            <a:ext cx="8229600" cy="4525963"/>
          </a:xfrm>
        </p:spPr>
        <p:txBody>
          <a:bodyPr/>
          <a:lstStyle/>
          <a:p>
            <a:pPr marL="0" indent="0">
              <a:buNone/>
            </a:pPr>
            <a:r>
              <a:rPr lang="en-US" sz="2000" b="1" dirty="0">
                <a:effectLst/>
              </a:rPr>
              <a:t>Summary of debt outstanding as of February 2017 ($MM)</a:t>
            </a:r>
          </a:p>
          <a:p>
            <a:pPr marL="0" indent="0">
              <a:buNone/>
            </a:pPr>
            <a:endParaRPr lang="en-US" sz="2300" b="1" dirty="0"/>
          </a:p>
          <a:p>
            <a:pPr marL="0" indent="0">
              <a:buNone/>
            </a:pPr>
            <a:endParaRPr lang="en-US" sz="2300" b="1" dirty="0"/>
          </a:p>
          <a:p>
            <a:pPr marL="0" indent="0">
              <a:buNone/>
            </a:pPr>
            <a:endParaRPr lang="en-US" sz="2300" b="1" dirty="0"/>
          </a:p>
          <a:p>
            <a:pPr marL="0" indent="0">
              <a:buNone/>
            </a:pPr>
            <a:endParaRPr lang="en-US" sz="2300" b="1" dirty="0"/>
          </a:p>
          <a:p>
            <a:pPr marL="0" indent="0">
              <a:buNone/>
            </a:pPr>
            <a:endParaRPr lang="en-US" sz="2300" b="1" dirty="0"/>
          </a:p>
          <a:p>
            <a:pPr marL="0" indent="0">
              <a:buNone/>
            </a:pPr>
            <a:endParaRPr lang="en-US" sz="2300" b="1" dirty="0"/>
          </a:p>
          <a:p>
            <a:pPr marL="0" indent="0">
              <a:buNone/>
            </a:pPr>
            <a:endParaRPr lang="en-US" sz="2300" b="1" dirty="0"/>
          </a:p>
          <a:p>
            <a:pPr marL="0" indent="0">
              <a:buNone/>
            </a:pPr>
            <a:endParaRPr lang="en-US" sz="2000" b="1" dirty="0"/>
          </a:p>
          <a:p>
            <a:pPr marL="0" indent="0">
              <a:spcBef>
                <a:spcPts val="0"/>
              </a:spcBef>
              <a:buNone/>
            </a:pPr>
            <a:r>
              <a:rPr lang="en-US" sz="600" b="1" dirty="0"/>
              <a:t>Notes:</a:t>
            </a:r>
          </a:p>
          <a:p>
            <a:pPr marL="114300" indent="-114300">
              <a:spcBef>
                <a:spcPts val="0"/>
              </a:spcBef>
              <a:buNone/>
            </a:pPr>
            <a:r>
              <a:rPr lang="en-US" sz="600" dirty="0"/>
              <a:t>1)	Unpaid principal and interest includes debt service that has been paid by insurers and is owed by the government</a:t>
            </a:r>
          </a:p>
          <a:p>
            <a:pPr marL="114300" indent="-114300">
              <a:spcBef>
                <a:spcPts val="0"/>
              </a:spcBef>
              <a:buNone/>
            </a:pPr>
            <a:r>
              <a:rPr lang="en-US" sz="600" dirty="0"/>
              <a:t>2)	HTA includes Teodoro Moscoso bonds</a:t>
            </a:r>
          </a:p>
          <a:p>
            <a:pPr marL="114300" indent="-114300">
              <a:spcBef>
                <a:spcPts val="0"/>
              </a:spcBef>
              <a:buNone/>
            </a:pPr>
            <a:r>
              <a:rPr lang="en-US" sz="600" dirty="0"/>
              <a:t>3)	GDB private loans includes Tourism Development Fund (“TDF”) guarantees</a:t>
            </a:r>
          </a:p>
          <a:p>
            <a:pPr marL="114300" indent="-114300">
              <a:spcBef>
                <a:spcPts val="0"/>
              </a:spcBef>
              <a:buNone/>
            </a:pPr>
            <a:r>
              <a:rPr lang="en-US" sz="600" dirty="0"/>
              <a:t>4)	Includes GDB Senior Guaranteed Notes Series 2013-B1 (“CFSE”)</a:t>
            </a:r>
          </a:p>
          <a:p>
            <a:pPr marL="114300" indent="-114300">
              <a:spcBef>
                <a:spcPts val="0"/>
              </a:spcBef>
              <a:buNone/>
            </a:pPr>
            <a:r>
              <a:rPr lang="en-US" sz="600" dirty="0"/>
              <a:t>5)	PRIFA includes PRIFA Rum bonds, PRIFA Petroleum Products Excise Tax BANs, PRIFA Port Authority bonds and $34.9m of PRIFA ASSMCA bonds</a:t>
            </a:r>
          </a:p>
          <a:p>
            <a:pPr marL="114300" indent="-114300">
              <a:spcBef>
                <a:spcPts val="0"/>
              </a:spcBef>
              <a:buNone/>
            </a:pPr>
            <a:r>
              <a:rPr lang="en-US" sz="600" dirty="0"/>
              <a:t>6)	UPR includes $64.2m of AFICA Desarrollos Universitarios University Plaza Project bonds</a:t>
            </a:r>
          </a:p>
          <a:p>
            <a:pPr marL="114300" indent="-114300">
              <a:spcBef>
                <a:spcPts val="0"/>
              </a:spcBef>
              <a:buNone/>
            </a:pPr>
            <a:r>
              <a:rPr lang="en-US" sz="600" dirty="0"/>
              <a:t>7)	PRASA bonds includes Revenue Bonds, Rural Development Bonds, Guaranteed 2008 Ref Bonds</a:t>
            </a:r>
          </a:p>
          <a:p>
            <a:pPr marL="114300" indent="-114300">
              <a:spcBef>
                <a:spcPts val="0"/>
              </a:spcBef>
              <a:buNone/>
            </a:pPr>
            <a:r>
              <a:rPr lang="en-US" sz="600" dirty="0"/>
              <a:t>8)	Municipality Related Debt includes AFICA Guyanabo Municipal Government Center and Guaynabo Warehouse for Emergencies bonds</a:t>
            </a:r>
          </a:p>
        </p:txBody>
      </p:sp>
      <p:graphicFrame>
        <p:nvGraphicFramePr>
          <p:cNvPr id="7" name="Object 6"/>
          <p:cNvGraphicFramePr>
            <a:graphicFrameLocks noChangeAspect="1"/>
          </p:cNvGraphicFramePr>
          <p:nvPr>
            <p:extLst>
              <p:ext uri="{D42A27DB-BD31-4B8C-83A1-F6EECF244321}">
                <p14:modId xmlns:p14="http://schemas.microsoft.com/office/powerpoint/2010/main" val="1453385016"/>
              </p:ext>
            </p:extLst>
          </p:nvPr>
        </p:nvGraphicFramePr>
        <p:xfrm>
          <a:off x="520700" y="1992313"/>
          <a:ext cx="8402638" cy="3341687"/>
        </p:xfrm>
        <a:graphic>
          <a:graphicData uri="http://schemas.openxmlformats.org/presentationml/2006/ole">
            <mc:AlternateContent xmlns:mc="http://schemas.openxmlformats.org/markup-compatibility/2006">
              <mc:Choice xmlns:v="urn:schemas-microsoft-com:vml" Requires="v">
                <p:oleObj spid="_x0000_s1789" name="Document" r:id="rId3" imgW="8229600" imgH="3289300" progId="Word.Document.12">
                  <p:embed/>
                </p:oleObj>
              </mc:Choice>
              <mc:Fallback>
                <p:oleObj name="Document" r:id="rId3" imgW="8229600" imgH="3289300" progId="Word.Document.12">
                  <p:embed/>
                  <p:pic>
                    <p:nvPicPr>
                      <p:cNvPr id="0" name=""/>
                      <p:cNvPicPr/>
                      <p:nvPr/>
                    </p:nvPicPr>
                    <p:blipFill>
                      <a:blip r:embed="rId4"/>
                      <a:stretch>
                        <a:fillRect/>
                      </a:stretch>
                    </p:blipFill>
                    <p:spPr>
                      <a:xfrm>
                        <a:off x="520700" y="1992313"/>
                        <a:ext cx="8402638" cy="33416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B12FE529-DC26-DD4F-8707-94AEF991B8CA}"/>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1440997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None/>
            </a:pPr>
            <a:r>
              <a:rPr lang="en-US" sz="2000" dirty="0"/>
              <a:t>D.	</a:t>
            </a:r>
            <a:r>
              <a:rPr lang="en-US" sz="2000" u="sng" dirty="0"/>
              <a:t>The impact of Hurricane Maria on the process</a:t>
            </a:r>
            <a:r>
              <a:rPr lang="en-US" sz="2000" dirty="0"/>
              <a:t>:</a:t>
            </a:r>
          </a:p>
          <a:p>
            <a:pPr marL="914400" lvl="1" indent="-457200">
              <a:buNone/>
            </a:pPr>
            <a:r>
              <a:rPr lang="en-US" dirty="0"/>
              <a:t>1.	</a:t>
            </a:r>
            <a:r>
              <a:rPr lang="en-US" u="sng" dirty="0"/>
              <a:t>While it is too early to know the extent of the impact of Hurricane Maria on the economic problems of Puerto Rico, certain observations can be made</a:t>
            </a:r>
            <a:r>
              <a:rPr lang="en-US" dirty="0"/>
              <a:t>:</a:t>
            </a:r>
          </a:p>
          <a:p>
            <a:pPr marL="1371600" lvl="2" indent="-457200">
              <a:buNone/>
            </a:pPr>
            <a:r>
              <a:rPr lang="en-US" dirty="0"/>
              <a:t>(a)	Prior to the hurricane, Puerto Rico owed $74 billion in debt and over $50 billion in unfunded pensions.</a:t>
            </a:r>
          </a:p>
          <a:p>
            <a:pPr marL="1371600" lvl="2" indent="-457200">
              <a:buNone/>
            </a:pPr>
            <a:r>
              <a:rPr lang="en-US" dirty="0"/>
              <a:t>(b)	The Control Board has stated that the hurricane may have caused as much as $95 billion in damages.</a:t>
            </a:r>
          </a:p>
          <a:p>
            <a:pPr marL="1371600" lvl="2" indent="-457200">
              <a:buNone/>
            </a:pPr>
            <a:r>
              <a:rPr lang="en-US" dirty="0"/>
              <a:t>(c)	On April 19, 2018, the Oversight Board approved a Fiscal Plan that  included pension cuts and labor reforms and that would impose a maximum debt service cap on restructured fixed income debt.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113</a:t>
            </a:fld>
            <a:endParaRPr lang="en-US" altLang="en-US" dirty="0"/>
          </a:p>
        </p:txBody>
      </p:sp>
      <p:sp>
        <p:nvSpPr>
          <p:cNvPr id="7" name="Title 1">
            <a:extLst>
              <a:ext uri="{FF2B5EF4-FFF2-40B4-BE49-F238E27FC236}">
                <a16:creationId xmlns:a16="http://schemas.microsoft.com/office/drawing/2014/main" id="{9C727660-B98D-3841-AC43-C20CCDF58841}"/>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7136555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(e)	The Oversight Board, HTA and PREPA filed a motion in the Title III case to protect any federal disaster relief funds from the claims of existing creditors or third parties. The court granted the motion on October 25, 2017. The federal disaster relief funds will be used solely for their intended purposes and will be deposited into a segregated and non-commingled account. To the extent the Commonwealth asserts a reimbursement claim against a non-federal entity (instrumentalities, public corporations, municipalities, and other non-federal entities, including PREPA and HTA) for such disaster relief funds the reimbursement claim shall be a super-priority, administrative expense claim in such non-federal entity’s Title III case. The motion was granted.</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114</a:t>
            </a:fld>
            <a:endParaRPr lang="en-US" altLang="en-US" dirty="0"/>
          </a:p>
        </p:txBody>
      </p:sp>
      <p:sp>
        <p:nvSpPr>
          <p:cNvPr id="7" name="Title 1">
            <a:extLst>
              <a:ext uri="{FF2B5EF4-FFF2-40B4-BE49-F238E27FC236}">
                <a16:creationId xmlns:a16="http://schemas.microsoft.com/office/drawing/2014/main" id="{F5A1B1BE-6683-BE4F-8C1E-19C0C367C820}"/>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22999601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81125" lvl="2" indent="-457200">
              <a:buNone/>
            </a:pPr>
            <a:r>
              <a:rPr lang="en-US" dirty="0"/>
              <a:t>(f)	FGIC filed an urgent motion seeking to stay all litigation among financial creditors and adversary proceedings for a period of 90 days on account of the impact of Hurricane Maria and pending the revised Fiscal Plan. This motion was objected to by, </a:t>
            </a:r>
            <a:r>
              <a:rPr lang="en-US" i="1" dirty="0"/>
              <a:t>inter alia,</a:t>
            </a:r>
            <a:r>
              <a:rPr lang="en-US" dirty="0"/>
              <a:t> the Puerto Rico Fiscal Agency and Advisory Authority (“AAFAF”) and the Unsecured Creditors Committee. The court denied the motion to stay at the hearing on November 15, 2017.</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115</a:t>
            </a:fld>
            <a:endParaRPr lang="en-US" altLang="en-US" dirty="0"/>
          </a:p>
        </p:txBody>
      </p:sp>
      <p:sp>
        <p:nvSpPr>
          <p:cNvPr id="7" name="Title 1">
            <a:extLst>
              <a:ext uri="{FF2B5EF4-FFF2-40B4-BE49-F238E27FC236}">
                <a16:creationId xmlns:a16="http://schemas.microsoft.com/office/drawing/2014/main" id="{2AD71401-26B1-A64C-A8CA-F26FE9361A43}"/>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1960266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dirty="0"/>
              <a:t>2.	</a:t>
            </a:r>
            <a:r>
              <a:rPr lang="en-US" u="sng" dirty="0"/>
              <a:t>There will be no federal bailout of the existing public debt</a:t>
            </a:r>
            <a:r>
              <a:rPr lang="en-US" dirty="0"/>
              <a:t>:</a:t>
            </a:r>
          </a:p>
          <a:p>
            <a:pPr marL="1371600" lvl="2" indent="-457200">
              <a:buNone/>
            </a:pPr>
            <a:r>
              <a:rPr lang="en-US" dirty="0"/>
              <a:t>(a)	President Trump’s comment that $73 billion in debt may be forgiven or wiped out has been clarified by U.S. Budget Director Mulvaney. Debtholders should not expect a federal bailout of the public debt, and the PROMESA Title III process will have to go forward with respect to this debt. What assets will be available to satisfy the creditors remains to be seen.</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116</a:t>
            </a:fld>
            <a:endParaRPr lang="en-US" altLang="en-US" dirty="0"/>
          </a:p>
        </p:txBody>
      </p:sp>
      <p:sp>
        <p:nvSpPr>
          <p:cNvPr id="7" name="Title 1">
            <a:extLst>
              <a:ext uri="{FF2B5EF4-FFF2-40B4-BE49-F238E27FC236}">
                <a16:creationId xmlns:a16="http://schemas.microsoft.com/office/drawing/2014/main" id="{1DDBFFDA-1116-9448-AE4E-FD021F48DCA7}"/>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0343124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dirty="0"/>
              <a:t>3.	</a:t>
            </a:r>
            <a:r>
              <a:rPr lang="en-US" u="sng" dirty="0"/>
              <a:t>A long-range economic recovery plan with a Marshall-type plan for reinvesting and resurrecting essential government services and infrastructure at the desire level to facilitate the economic growth and recovery of Puerto Rico</a:t>
            </a:r>
            <a:r>
              <a:rPr lang="en-US" dirty="0"/>
              <a:t>:</a:t>
            </a:r>
          </a:p>
          <a:p>
            <a:pPr marL="1371600" lvl="2" indent="-457200">
              <a:buNone/>
            </a:pPr>
            <a:r>
              <a:rPr lang="en-US" dirty="0"/>
              <a:t>	As noted above, the Marshall-type plan for Puerto Rico will provide needed infrastructure improvements stimulants and services necessary to economic development and financial recovery. The focus would be establishing Puerto Rico as the center of commerce for the Caribbean in banking, finance, shipping, and foreign trade zone manufacture, assembly and processing. Puerto Rico could be enhanced with new expanded banking and financing powers like the Cayman Islands for specialized investments.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117</a:t>
            </a:fld>
            <a:endParaRPr lang="en-US" altLang="en-US" dirty="0"/>
          </a:p>
        </p:txBody>
      </p:sp>
      <p:sp>
        <p:nvSpPr>
          <p:cNvPr id="7" name="Title 1">
            <a:extLst>
              <a:ext uri="{FF2B5EF4-FFF2-40B4-BE49-F238E27FC236}">
                <a16:creationId xmlns:a16="http://schemas.microsoft.com/office/drawing/2014/main" id="{363E6675-F5A8-9249-A0F4-EE37F151A379}"/>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4882426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None/>
            </a:pPr>
            <a:r>
              <a:rPr lang="en-US" dirty="0"/>
              <a:t>E.	</a:t>
            </a:r>
            <a:r>
              <a:rPr lang="en-US" u="sng" dirty="0"/>
              <a:t>Significant issues to be resolved in the Title III proceeding</a:t>
            </a:r>
            <a:r>
              <a:rPr lang="en-US" dirty="0"/>
              <a:t>:</a:t>
            </a:r>
          </a:p>
          <a:p>
            <a:pPr marL="914400" lvl="1" indent="-457200">
              <a:buNone/>
            </a:pPr>
            <a:r>
              <a:rPr lang="en-US" dirty="0"/>
              <a:t>1.	Several hedge funds (Aurelius, </a:t>
            </a:r>
            <a:r>
              <a:rPr lang="en-US" i="1" dirty="0"/>
              <a:t>et al</a:t>
            </a:r>
            <a:r>
              <a:rPr lang="en-US" dirty="0"/>
              <a:t>.) have moved to dismiss the Title III petition on the grounds that the Oversight Board members are principal officers of the United States and were required to be appointed with the advice and consent of the Senate. The Oversight Board has opposed the motion, and the United States will file a memorandum of law in support of PROMESA’s constitutionality. A hearing was held on January 10, 2018, and the court has the matter under advisement.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118</a:t>
            </a:fld>
            <a:endParaRPr lang="en-US" altLang="en-US" dirty="0"/>
          </a:p>
        </p:txBody>
      </p:sp>
      <p:sp>
        <p:nvSpPr>
          <p:cNvPr id="7" name="Title 1">
            <a:extLst>
              <a:ext uri="{FF2B5EF4-FFF2-40B4-BE49-F238E27FC236}">
                <a16:creationId xmlns:a16="http://schemas.microsoft.com/office/drawing/2014/main" id="{A1DCA6F2-65AA-1F4F-A4CD-EEC769B44680}"/>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67573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457200" indent="-457200">
              <a:buNone/>
            </a:pPr>
            <a:r>
              <a:rPr lang="en-US" altLang="en-US" dirty="0">
                <a:latin typeface="Arial" charset="0"/>
                <a:ea typeface="ＭＳ Ｐゴシック" charset="-128"/>
                <a:cs typeface="Helvetica" charset="0"/>
              </a:rPr>
              <a:t>C.	</a:t>
            </a:r>
            <a:r>
              <a:rPr lang="en-US" altLang="en-US" u="sng" dirty="0">
                <a:latin typeface="Arial" charset="0"/>
                <a:ea typeface="ＭＳ Ｐゴシック" charset="-128"/>
                <a:cs typeface="Helvetica" charset="0"/>
              </a:rPr>
              <a:t>After 2006, Puerto Rico’s financial situation took a steeper downward path into financial distress</a:t>
            </a:r>
            <a:r>
              <a:rPr lang="en-US" altLang="en-US" dirty="0">
                <a:latin typeface="Arial" charset="0"/>
                <a:ea typeface="ＭＳ Ｐゴシック" charset="-128"/>
                <a:cs typeface="Helvetica" charset="0"/>
              </a:rPr>
              <a:t>:</a:t>
            </a:r>
          </a:p>
          <a:p>
            <a:pPr marL="914400" lvl="1" indent="-457200">
              <a:buNone/>
            </a:pPr>
            <a:r>
              <a:rPr lang="en-US" altLang="en-US" dirty="0">
                <a:latin typeface="Arial" charset="0"/>
                <a:ea typeface="ＭＳ Ｐゴシック" charset="-128"/>
                <a:cs typeface="Helvetica" charset="0"/>
              </a:rPr>
              <a:t>1.	GNP declined since 2007 – 2016 by 14% and employment in Puerto Rico fell by 250,000 to less than one million.</a:t>
            </a:r>
          </a:p>
          <a:p>
            <a:pPr marL="914400" lvl="1" indent="-457200">
              <a:buNone/>
            </a:pPr>
            <a:r>
              <a:rPr lang="en-US" altLang="en-US" dirty="0">
                <a:latin typeface="Arial" charset="0"/>
                <a:ea typeface="ＭＳ Ｐゴシック" charset="-128"/>
                <a:cs typeface="Helvetica" charset="0"/>
              </a:rPr>
              <a:t>2.	Unemployment rate in Puerto Rico was 12.1% in October 2016 with a 23% drop in persons employed since December 2006 (from 1,277,599 to 987,606).</a:t>
            </a:r>
          </a:p>
          <a:p>
            <a:pPr marL="914400" lvl="1" indent="-457200">
              <a:buNone/>
            </a:pPr>
            <a:r>
              <a:rPr lang="en-US" altLang="en-US" dirty="0">
                <a:latin typeface="Arial" charset="0"/>
                <a:ea typeface="ＭＳ Ｐゴシック" charset="-128"/>
                <a:cs typeface="Helvetica" charset="0"/>
              </a:rPr>
              <a:t>3.	Labor participation rate of Puerto Rico in 2016 was 40%, two-thirds of the 63% level on the U.S. mainland.</a:t>
            </a:r>
          </a:p>
          <a:p>
            <a:pPr marL="914400" lvl="1" indent="-457200">
              <a:buNone/>
            </a:pPr>
            <a:r>
              <a:rPr lang="en-US" altLang="en-US" dirty="0">
                <a:latin typeface="Arial" charset="0"/>
                <a:ea typeface="ＭＳ Ｐゴシック" charset="-128"/>
                <a:cs typeface="Helvetica" charset="0"/>
              </a:rPr>
              <a:t>4.	Puerto Rico’s population declined by 10% in the last ten years, about 1% per year.</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11</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0096996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spcBef>
                <a:spcPts val="400"/>
              </a:spcBef>
              <a:buNone/>
            </a:pPr>
            <a:r>
              <a:rPr lang="en-US" dirty="0"/>
              <a:t>2.	</a:t>
            </a:r>
            <a:r>
              <a:rPr lang="en-US" u="sng" dirty="0"/>
              <a:t>The dispute between general obligation and COFINA bondholders</a:t>
            </a:r>
            <a:r>
              <a:rPr lang="en-US" dirty="0"/>
              <a:t>:</a:t>
            </a:r>
          </a:p>
          <a:p>
            <a:pPr marL="1371600" lvl="2" indent="-457200">
              <a:spcBef>
                <a:spcPts val="400"/>
              </a:spcBef>
              <a:buNone/>
            </a:pPr>
            <a:r>
              <a:rPr lang="en-US" sz="1900" dirty="0"/>
              <a:t>(a)	</a:t>
            </a:r>
            <a:r>
              <a:rPr lang="en-US" sz="1900" u="sng" dirty="0"/>
              <a:t>COFINA and General Obligation Bonds</a:t>
            </a:r>
            <a:r>
              <a:rPr lang="en-US" sz="1900" dirty="0"/>
              <a:t>. As noted, one of the major issues in the Title III case is the dispute between the $12.7 billion of general obligation bonds and the $17.3 billion of COFINA bonds.</a:t>
            </a:r>
          </a:p>
          <a:p>
            <a:pPr marL="1371600" lvl="2" indent="-457200">
              <a:spcBef>
                <a:spcPts val="400"/>
              </a:spcBef>
              <a:buNone/>
            </a:pPr>
            <a:r>
              <a:rPr lang="en-US" sz="1900" dirty="0"/>
              <a:t>(b)	</a:t>
            </a:r>
            <a:r>
              <a:rPr lang="en-US" sz="1900" u="sng" dirty="0"/>
              <a:t>General obligation bondholders claim to “available revenues.”</a:t>
            </a:r>
            <a:r>
              <a:rPr lang="en-US" sz="1900" dirty="0"/>
              <a:t> The general obligation bonds are, pursuant to the island’s constitution, payable from “all available revenues.” (P.R. Const. Art. VI§8) There is no pledge of specific tax revenues but a pledge of “full faith and credit.” Constitutional mandate of payments has been recognized by some courts as effective provided consistent with the constitutional language. </a:t>
            </a:r>
            <a:r>
              <a:rPr lang="en-US" sz="1900" i="1" dirty="0"/>
              <a:t>Flushing Nat’l Bk. V. Mun. Assistance Corp.</a:t>
            </a:r>
            <a:r>
              <a:rPr lang="en-US" sz="1900" dirty="0"/>
              <a:t>, 40 NY at 731 (1976).</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119</a:t>
            </a:fld>
            <a:endParaRPr lang="en-US" altLang="en-US" dirty="0"/>
          </a:p>
        </p:txBody>
      </p:sp>
      <p:sp>
        <p:nvSpPr>
          <p:cNvPr id="7" name="Title 1">
            <a:extLst>
              <a:ext uri="{FF2B5EF4-FFF2-40B4-BE49-F238E27FC236}">
                <a16:creationId xmlns:a16="http://schemas.microsoft.com/office/drawing/2014/main" id="{67806AF0-9ADB-5948-AAEE-19BCE1DE1DE0}"/>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6998845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(c)	</a:t>
            </a:r>
            <a:r>
              <a:rPr lang="en-US" u="sng" dirty="0"/>
              <a:t>COFINA bondholders claim pledged sale tax revenues not available to others and dedicated with statutory lien to pay COFINA bonds</a:t>
            </a:r>
            <a:r>
              <a:rPr lang="en-US" dirty="0"/>
              <a:t>. The COFINA bonds are backed by a special, dedicated sales tax that is subject to a lockbox arrangement in favor of the COFINA bonds. They do not constitute debt of the Commonwealth of Puerto Rico. There is a specific Puerto Rico statute that declares the COFINA bonds have a statutory lien on the sale tax collected. (</a:t>
            </a:r>
            <a:r>
              <a:rPr lang="en-US" i="1" dirty="0"/>
              <a:t>See</a:t>
            </a:r>
            <a:r>
              <a:rPr lang="en-US" dirty="0"/>
              <a:t> Act 18 of 2009 as amendment to Act 91.) Also, there is a claim that the pledge of sale tax revenues for payment of the COFINA bonds also has special revenue protection.</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120</a:t>
            </a:fld>
            <a:endParaRPr lang="en-US" altLang="en-US" dirty="0"/>
          </a:p>
        </p:txBody>
      </p:sp>
      <p:sp>
        <p:nvSpPr>
          <p:cNvPr id="7" name="Title 1">
            <a:extLst>
              <a:ext uri="{FF2B5EF4-FFF2-40B4-BE49-F238E27FC236}">
                <a16:creationId xmlns:a16="http://schemas.microsoft.com/office/drawing/2014/main" id="{BEC775AD-468E-C245-B25C-FC5C62EF4CFC}"/>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1077443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(d)	</a:t>
            </a:r>
            <a:r>
              <a:rPr lang="en-US" u="sng" dirty="0"/>
              <a:t>The COFINA/general obligation bondholders dispute</a:t>
            </a:r>
            <a:r>
              <a:rPr lang="en-US" dirty="0"/>
              <a:t>. The general obligation bondholders assert that “all available revenues” includes the sales tax pledged to pay COFINA bonds. The COFINA bondholders, who pursuant to the bond resolution claim an interest in the sales tax revenues, dispute this assertion, and claim the sales tax is dedicated to their payments based on special revenues and statutory lien argument and is not available to general obligation holders. Further, if the general obligation bonds can claim “available revenues,” would there be anything left for other creditors or to fund necessary costs of essential services?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121</a:t>
            </a:fld>
            <a:endParaRPr lang="en-US" altLang="en-US" dirty="0"/>
          </a:p>
        </p:txBody>
      </p:sp>
      <p:sp>
        <p:nvSpPr>
          <p:cNvPr id="7" name="Title 1">
            <a:extLst>
              <a:ext uri="{FF2B5EF4-FFF2-40B4-BE49-F238E27FC236}">
                <a16:creationId xmlns:a16="http://schemas.microsoft.com/office/drawing/2014/main" id="{5261E5FE-C087-6542-A6A3-1E8030DEC3C2}"/>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5162763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(e)	</a:t>
            </a:r>
            <a:r>
              <a:rPr lang="en-US" u="sng" dirty="0"/>
              <a:t>COFINA bondholders have rights</a:t>
            </a:r>
            <a:r>
              <a:rPr lang="en-US" dirty="0"/>
              <a:t>. From the perspective of the COFINA bondholders, the COFINA bond proceeds were used to pay the Commonwealth of Puerto Rico for sales tax revenues to be pledged, collected and used to pay the COFINA bondholders. Such sales tax revenues “purchased” by the proceeds of the COFINA bonds are not from the perspective of COFINA bondholders “available revenues” to pay general obligation debt. Statutory liens and special revenues pledges are to be respected in Chapter 9 and Title III. The COFINA bond trustee has filed an interpleader action (Adv. Proc. No. 17-00133) for a determination of these rights.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122</a:t>
            </a:fld>
            <a:endParaRPr lang="en-US" altLang="en-US" dirty="0"/>
          </a:p>
        </p:txBody>
      </p:sp>
      <p:sp>
        <p:nvSpPr>
          <p:cNvPr id="7" name="Title 1">
            <a:extLst>
              <a:ext uri="{FF2B5EF4-FFF2-40B4-BE49-F238E27FC236}">
                <a16:creationId xmlns:a16="http://schemas.microsoft.com/office/drawing/2014/main" id="{D173CD82-4F58-C84A-B4EE-208054383DDC}"/>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630182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(f)	</a:t>
            </a:r>
            <a:r>
              <a:rPr lang="en-US" u="sng" dirty="0"/>
              <a:t>General obligation bondholders have rights</a:t>
            </a:r>
            <a:r>
              <a:rPr lang="en-US" dirty="0"/>
              <a:t>. On the other hand from the perspective of the general obligation bondholders, they read the mandate of Article VI§8 of the Puerto Rico constitution “available revenues” as including sales tax revenues pledged to pay COFINA bonds as available to pay general obligation bonds. Further, certain general obligation bondholders assert that “claw back” revenues required to pay constitutional debt and certain property taxes are special revenues with the benefit of a statutory lien (Adv. Proc. No. 17-03283).</a:t>
            </a:r>
          </a:p>
          <a:p>
            <a:pPr marL="1371600" lvl="2" indent="-457200">
              <a:buNone/>
            </a:pPr>
            <a:r>
              <a:rPr lang="en-US" dirty="0"/>
              <a:t>(g)	</a:t>
            </a:r>
            <a:r>
              <a:rPr lang="en-US" u="sng" dirty="0"/>
              <a:t>The real issue</a:t>
            </a:r>
            <a:r>
              <a:rPr lang="en-US" dirty="0"/>
              <a:t>. If Puerto Rico does not recover and melts financially, how do general obligation bondholders and COFINA bondholders get paid given all their respective rights?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123</a:t>
            </a:fld>
            <a:endParaRPr lang="en-US" altLang="en-US" dirty="0"/>
          </a:p>
        </p:txBody>
      </p:sp>
      <p:sp>
        <p:nvSpPr>
          <p:cNvPr id="7" name="Title 1">
            <a:extLst>
              <a:ext uri="{FF2B5EF4-FFF2-40B4-BE49-F238E27FC236}">
                <a16:creationId xmlns:a16="http://schemas.microsoft.com/office/drawing/2014/main" id="{2BCEBCF4-DBAC-7740-A0CB-8CB9A32A6EE6}"/>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2979755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(h)	</a:t>
            </a:r>
            <a:r>
              <a:rPr lang="en-US" u="sng" dirty="0"/>
              <a:t>Levels of COFINA debt</a:t>
            </a:r>
            <a:r>
              <a:rPr lang="en-US" dirty="0"/>
              <a:t>. In addition, there are two levels of the $17.3 billion of COFINA bonds:</a:t>
            </a:r>
          </a:p>
          <a:p>
            <a:pPr lvl="3"/>
            <a:r>
              <a:rPr lang="en-US" dirty="0"/>
              <a:t>The Senior COFINA bonds are owed $7.6 billion and the Junior COFINA bonds are owed $9.7 billion.</a:t>
            </a:r>
          </a:p>
          <a:p>
            <a:pPr lvl="3"/>
            <a:r>
              <a:rPr lang="en-US" dirty="0"/>
              <a:t>Thus far, the Oversight Board has not taken a position on the merits of the general obligation-COFINA dispute but has stated Puerto Rico cannot satisfy all these debt obligations.</a:t>
            </a:r>
          </a:p>
          <a:p>
            <a:pPr lvl="3"/>
            <a:r>
              <a:rPr lang="en-US" dirty="0"/>
              <a:t>Section 510(a) of the Bankruptcy Code, which is incorporated into Title III of PROMESA, specifically recognizes that subordination agreements are enforceable in Title III to the same extent such agreements are enforceable under applicable non-bankruptcy law.</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124</a:t>
            </a:fld>
            <a:endParaRPr lang="en-US" altLang="en-US" dirty="0"/>
          </a:p>
        </p:txBody>
      </p:sp>
      <p:sp>
        <p:nvSpPr>
          <p:cNvPr id="7" name="Title 1">
            <a:extLst>
              <a:ext uri="{FF2B5EF4-FFF2-40B4-BE49-F238E27FC236}">
                <a16:creationId xmlns:a16="http://schemas.microsoft.com/office/drawing/2014/main" id="{9FD7E8C1-6DBE-4B4D-B8F9-ABCDBAB1DE7D}"/>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9615434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dirty="0"/>
              <a:t>3.	</a:t>
            </a:r>
            <a:r>
              <a:rPr lang="en-US" u="sng" dirty="0"/>
              <a:t>Other problems the Commonwealth must address in order to recover financially</a:t>
            </a:r>
            <a:r>
              <a:rPr lang="en-US" dirty="0"/>
              <a:t>: In the Oversight Board’s statement in connection with the Title III Petition of the Commonwealth of Puerto Rico, the Oversight Board referred to the other problems facing Puerto Rico that led to that filing, including:</a:t>
            </a:r>
          </a:p>
          <a:p>
            <a:pPr lvl="2">
              <a:spcBef>
                <a:spcPts val="0"/>
              </a:spcBef>
            </a:pPr>
            <a:r>
              <a:rPr lang="en-US" sz="1600" dirty="0"/>
              <a:t>Damages from the hurricane,</a:t>
            </a:r>
          </a:p>
          <a:p>
            <a:pPr lvl="2">
              <a:spcBef>
                <a:spcPts val="0"/>
              </a:spcBef>
            </a:pPr>
            <a:r>
              <a:rPr lang="en-US" sz="1600" dirty="0"/>
              <a:t>massive pension liabilities and underfunding,</a:t>
            </a:r>
          </a:p>
          <a:p>
            <a:pPr lvl="2">
              <a:spcBef>
                <a:spcPts val="0"/>
              </a:spcBef>
            </a:pPr>
            <a:r>
              <a:rPr lang="en-US" sz="1600" dirty="0"/>
              <a:t>collapse in housing and investment,</a:t>
            </a:r>
          </a:p>
          <a:p>
            <a:pPr lvl="2">
              <a:spcBef>
                <a:spcPts val="0"/>
              </a:spcBef>
            </a:pPr>
            <a:r>
              <a:rPr lang="en-US" sz="1600" dirty="0"/>
              <a:t>mounting Medicare program but only fraction covered by federal funds and other alleged inequality in Puerto Rico’s treatment,</a:t>
            </a:r>
          </a:p>
          <a:p>
            <a:pPr lvl="2">
              <a:spcBef>
                <a:spcPts val="0"/>
              </a:spcBef>
            </a:pPr>
            <a:r>
              <a:rPr lang="en-US" sz="1600" dirty="0"/>
              <a:t>declining population,</a:t>
            </a:r>
          </a:p>
          <a:p>
            <a:pPr lvl="2">
              <a:spcBef>
                <a:spcPts val="0"/>
              </a:spcBef>
            </a:pPr>
            <a:r>
              <a:rPr lang="en-US" sz="1600" dirty="0"/>
              <a:t>high poverty rate with many citizens requiring welfare and other benefits and how labor participants rate,</a:t>
            </a:r>
          </a:p>
          <a:p>
            <a:pPr lvl="2">
              <a:spcBef>
                <a:spcPts val="0"/>
              </a:spcBef>
            </a:pPr>
            <a:r>
              <a:rPr lang="en-US" sz="1600" dirty="0"/>
              <a:t>inability to fund basic governmental operations as well as needed infrastructure improvements, and</a:t>
            </a:r>
          </a:p>
          <a:p>
            <a:pPr lvl="2">
              <a:spcBef>
                <a:spcPts val="0"/>
              </a:spcBef>
            </a:pPr>
            <a:r>
              <a:rPr lang="en-US" sz="1600" dirty="0"/>
              <a:t>need for economic development and increased business opportunities in Puerto Rico.</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125</a:t>
            </a:fld>
            <a:endParaRPr lang="en-US" altLang="en-US" dirty="0"/>
          </a:p>
        </p:txBody>
      </p:sp>
      <p:sp>
        <p:nvSpPr>
          <p:cNvPr id="7" name="Title 1">
            <a:extLst>
              <a:ext uri="{FF2B5EF4-FFF2-40B4-BE49-F238E27FC236}">
                <a16:creationId xmlns:a16="http://schemas.microsoft.com/office/drawing/2014/main" id="{3621D8A4-C186-084F-8847-731B1B2486AF}"/>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2317330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525963"/>
          </a:xfrm>
        </p:spPr>
        <p:txBody>
          <a:bodyPr/>
          <a:lstStyle/>
          <a:p>
            <a:pPr marL="914400" lvl="1" indent="-457200">
              <a:buNone/>
            </a:pPr>
            <a:r>
              <a:rPr lang="en-US" dirty="0"/>
              <a:t>4.	</a:t>
            </a:r>
            <a:r>
              <a:rPr lang="en-US" u="sng" dirty="0"/>
              <a:t>Public corporation public debt financings require the projects or systems to continue to operate in order for their creditors to be paid</a:t>
            </a:r>
            <a:r>
              <a:rPr lang="en-US" dirty="0"/>
              <a:t>:</a:t>
            </a:r>
          </a:p>
          <a:p>
            <a:pPr marL="1371600" lvl="2" indent="-457200">
              <a:buNone/>
            </a:pPr>
            <a:r>
              <a:rPr lang="en-US" sz="1700" dirty="0"/>
              <a:t>(a)	</a:t>
            </a:r>
            <a:r>
              <a:rPr lang="en-US" sz="1700" u="sng" dirty="0"/>
              <a:t>Special revenue bond financings for certain public corporation</a:t>
            </a:r>
            <a:r>
              <a:rPr lang="en-US" sz="1700" dirty="0"/>
              <a:t>. The financings for PREPA, HTA, PRASA and others claim to be special revenues financings which, as noted above, have special unimpaired treatment of the pledged revenues as collected by the project or system to be paid to their bondholders in a Chapter 9 or Title III.</a:t>
            </a:r>
          </a:p>
          <a:p>
            <a:pPr marL="1371600" lvl="2" indent="-457200">
              <a:buNone/>
            </a:pPr>
            <a:r>
              <a:rPr lang="en-US" sz="1700" dirty="0"/>
              <a:t>(b)	</a:t>
            </a:r>
            <a:r>
              <a:rPr lang="en-US" sz="1700" u="sng" dirty="0"/>
              <a:t>Continual funding of operations of the projects and systems is necessary to be able to pay their respective bondholders</a:t>
            </a:r>
            <a:r>
              <a:rPr lang="en-US" sz="1700" dirty="0"/>
              <a:t>. It is a truism that, without funding of operations and maintenance of the financing of certain public corporations in Puerto Rico, the bonds cannot be paid. As noted above, Section 928(b) of the Bankruptcy Code provides for funding necessary operating costs in order to assure the ultimate payment of the associated debt.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126</a:t>
            </a:fld>
            <a:endParaRPr lang="en-US" altLang="en-US" dirty="0"/>
          </a:p>
        </p:txBody>
      </p:sp>
      <p:sp>
        <p:nvSpPr>
          <p:cNvPr id="7" name="Title 1">
            <a:extLst>
              <a:ext uri="{FF2B5EF4-FFF2-40B4-BE49-F238E27FC236}">
                <a16:creationId xmlns:a16="http://schemas.microsoft.com/office/drawing/2014/main" id="{E7B95E87-D45D-4543-8457-84C219F77722}"/>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20878628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(c)	</a:t>
            </a:r>
            <a:r>
              <a:rPr lang="en-US" u="sng" dirty="0"/>
              <a:t>Feasible, affordable and sustainable plan for operating the project or system provides the best resolution for its debt holders</a:t>
            </a:r>
            <a:r>
              <a:rPr lang="en-US" dirty="0"/>
              <a:t>. Regardless of claims of “gross revenues” pledges that require all revenues to be used to pay bonds before the payment of operations and maintenance costs, the only long-term solution to the financial distress of such entities is a feasible recovery plan that pays the necessary operating and maintenance costs to ensure continual operation so that the revenues, needed to pay the bonds, continue to flow. This symbiotic relationship between the need for the continual operation of the enterprise to generate revenue that is required as the source of payment on the bonds should facilitate constructive and feasible restructuring of debt.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127</a:t>
            </a:fld>
            <a:endParaRPr lang="en-US" altLang="en-US" dirty="0"/>
          </a:p>
        </p:txBody>
      </p:sp>
      <p:sp>
        <p:nvSpPr>
          <p:cNvPr id="7" name="Title 1">
            <a:extLst>
              <a:ext uri="{FF2B5EF4-FFF2-40B4-BE49-F238E27FC236}">
                <a16:creationId xmlns:a16="http://schemas.microsoft.com/office/drawing/2014/main" id="{F5DE7F5D-AB27-FD43-A978-907CD7194DDA}"/>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948998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0044259B-D710-9C42-B27F-90421BF79AE1}" type="slidenum">
              <a:rPr lang="en-US" altLang="en-US" sz="1000">
                <a:solidFill>
                  <a:srgbClr val="FFFFFF"/>
                </a:solidFill>
                <a:latin typeface="Helvetica" charset="0"/>
              </a:rPr>
              <a:pPr>
                <a:spcBef>
                  <a:spcPct val="0"/>
                </a:spcBef>
                <a:buFontTx/>
                <a:buNone/>
              </a:pPr>
              <a:t>128</a:t>
            </a:fld>
            <a:endParaRPr lang="en-US" altLang="en-US" sz="1000" dirty="0">
              <a:solidFill>
                <a:srgbClr val="FFFFFF"/>
              </a:solidFill>
              <a:latin typeface="Helvetic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5.	Poverty rate for Puerto Rico in 2015 was 45.1% of Puerto Rico residents compared to the U.S. mainland average of 14.7%.</a:t>
            </a:r>
          </a:p>
          <a:p>
            <a:pPr marL="914400" lvl="1" indent="-457200">
              <a:buNone/>
            </a:pPr>
            <a:r>
              <a:rPr lang="en-US" altLang="en-US" dirty="0">
                <a:latin typeface="Arial" charset="0"/>
                <a:ea typeface="ＭＳ Ｐゴシック" charset="-128"/>
                <a:cs typeface="Helvetica" charset="0"/>
              </a:rPr>
              <a:t>6.	Economic Activity Index (payroll employment, electric power generation, cement sale and gasoline consumption) dropped from 160.4 in August of 2005 to 124.1 in August 2016.</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12</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16172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457200" indent="-457200">
              <a:buNone/>
            </a:pPr>
            <a:r>
              <a:rPr lang="en-US" altLang="en-US" dirty="0">
                <a:latin typeface="Arial" charset="0"/>
                <a:ea typeface="ＭＳ Ｐゴシック" charset="-128"/>
                <a:cs typeface="Helvetica" charset="0"/>
              </a:rPr>
              <a:t>D.	</a:t>
            </a:r>
            <a:r>
              <a:rPr lang="en-US" altLang="en-US" u="sng" dirty="0">
                <a:latin typeface="Arial" charset="0"/>
                <a:ea typeface="ＭＳ Ｐゴシック" charset="-128"/>
                <a:cs typeface="Helvetica" charset="0"/>
              </a:rPr>
              <a:t>There are systematic causes of Puerto Rico’s financial distress separate and apart from the devastation caused by Hurricane Maria that PROMESA and any recovery plan must address</a:t>
            </a:r>
            <a:r>
              <a:rPr lang="en-US" altLang="en-US" dirty="0">
                <a:latin typeface="Arial" charset="0"/>
                <a:ea typeface="ＭＳ Ｐゴシック" charset="-128"/>
                <a:cs typeface="Helvetica" charset="0"/>
              </a:rPr>
              <a:t>:</a:t>
            </a:r>
          </a:p>
          <a:p>
            <a:pPr marL="914400" lvl="1" indent="-457200">
              <a:buNone/>
            </a:pPr>
            <a:r>
              <a:rPr lang="en-US" altLang="en-US" dirty="0">
                <a:latin typeface="Arial" charset="0"/>
                <a:ea typeface="ＭＳ Ｐゴシック" charset="-128"/>
                <a:cs typeface="Helvetica" charset="0"/>
              </a:rPr>
              <a:t>1.	</a:t>
            </a:r>
            <a:r>
              <a:rPr lang="en-US" altLang="en-US" u="sng" dirty="0">
                <a:latin typeface="Arial" charset="0"/>
                <a:ea typeface="ＭＳ Ｐゴシック" charset="-128"/>
                <a:cs typeface="Helvetica" charset="0"/>
              </a:rPr>
              <a:t>Counter past economic downturn with economic stimulation and development</a:t>
            </a:r>
            <a:r>
              <a:rPr lang="en-US" altLang="en-US" dirty="0">
                <a:latin typeface="Arial" charset="0"/>
                <a:ea typeface="ＭＳ Ｐゴシック" charset="-128"/>
                <a:cs typeface="Helvetica" charset="0"/>
              </a:rPr>
              <a:t> – With the repeal of Section 936 and exit of corporate and individual taxpayers, with the accompanying loss of tax revenues, there has been no real replacement or long-term economic development strategy to expand business in Puerto Rico, attract new business to Puerto Rico, thereby providing new, good jobs for Puerto Rico’s population and attracting a significant increase in population and taxpayers.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13</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60610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2.	</a:t>
            </a:r>
            <a:r>
              <a:rPr lang="en-US" altLang="en-US" u="sng" dirty="0">
                <a:latin typeface="Arial" charset="0"/>
                <a:ea typeface="ＭＳ Ｐゴシック" charset="-128"/>
                <a:cs typeface="Helvetica" charset="0"/>
              </a:rPr>
              <a:t>Correction of adverse federal policies that cost Puerto Rico billions such as the permanent repeal of the Jones Act, elimination of any inequalities in Medicare, Medicaid, SSI, EITC and CTC</a:t>
            </a:r>
            <a:r>
              <a:rPr lang="en-US" altLang="en-US" dirty="0">
                <a:latin typeface="Arial" charset="0"/>
                <a:ea typeface="ＭＳ Ｐゴシック" charset="-128"/>
                <a:cs typeface="Helvetica" charset="0"/>
              </a:rPr>
              <a:t> – Federal assistance in programs to develop new commerce and economic stimulation (such as encourage increased business activity and support manufacturing opportunities, high tech, green tech, creation of new energy generation and strategy for the short-term and long-range economic development plan by Puerto Rico that its creditors can buy into).</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14</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38568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sz="1600" dirty="0">
                <a:latin typeface="Arial" charset="0"/>
                <a:ea typeface="ＭＳ Ｐゴシック" charset="-128"/>
                <a:cs typeface="Helvetica" charset="0"/>
              </a:rPr>
              <a:t>3.	</a:t>
            </a:r>
            <a:r>
              <a:rPr lang="en-US" altLang="en-US" sz="1600" u="sng" dirty="0">
                <a:latin typeface="Arial" charset="0"/>
                <a:ea typeface="ＭＳ Ｐゴシック" charset="-128"/>
                <a:cs typeface="Helvetica" charset="0"/>
              </a:rPr>
              <a:t>Solving the tax collection problem through identification and implementation of new or increased tax sources along with increasing efficiency of tax collection</a:t>
            </a:r>
            <a:r>
              <a:rPr lang="en-US" altLang="en-US" sz="1600" dirty="0">
                <a:latin typeface="Arial" charset="0"/>
                <a:ea typeface="ＭＳ Ｐゴシック" charset="-128"/>
                <a:cs typeface="Helvetica" charset="0"/>
              </a:rPr>
              <a:t> – The exploration of new tax policies that would stimulate economic development and new tax sources that do not adversely affect such economic development efforts should be undertaken. Further dealing with subterranean economy and deficiencies in tax collection methods is important. As the “shared economy” continues to grow, traditional tax sources’ viability will be questioned, such as gas and fuel taxes in the rise of electric autonomous vehicles, online sales and sales taxes not collected or collected at point of distribution rather than the point of the sale. Traditional tax sources will be further challenged by the Airbnb phenomenon and accompanying failure to pay state and local taxes, automation replacing workers thereby eliminating income tax on salaries and consumer taxes on expenditures by workers, shared equipment by groups of individuals eliminating purchases by each household, such as recreational and gardening equipment that is used periodically. This financial crisis is an opportunity for Puerto Rico to develop the next generation of taxation that effectively captures income, wealth, consumption and value added.</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15</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203156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4.	</a:t>
            </a:r>
            <a:r>
              <a:rPr lang="en-US" altLang="en-US" u="sng" dirty="0">
                <a:latin typeface="Arial" charset="0"/>
                <a:ea typeface="ＭＳ Ｐゴシック" charset="-128"/>
                <a:cs typeface="Helvetica" charset="0"/>
              </a:rPr>
              <a:t>Reverse the stigma of financial distress by improving financial creditability in the capital markets</a:t>
            </a:r>
            <a:r>
              <a:rPr lang="en-US" altLang="en-US" dirty="0">
                <a:latin typeface="Arial" charset="0"/>
                <a:ea typeface="ＭＳ Ｐゴシック" charset="-128"/>
                <a:cs typeface="Helvetica" charset="0"/>
              </a:rPr>
              <a:t> – It would be counter-productive to have the result of any recovery plan be less access and increased borrowing cost for Puerto Rico. Accordingly, steps should be taken to assure that the recovery plan will increase market access and lower cost of borrowing both short-term and long-term. This can be done by following established, best practices of government accounting, administrative budgeting and financing.</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16</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381290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sz="1950" dirty="0">
                <a:latin typeface="Arial" charset="0"/>
                <a:ea typeface="ＭＳ Ｐゴシック" charset="-128"/>
                <a:cs typeface="Helvetica" charset="0"/>
              </a:rPr>
              <a:t>5.	</a:t>
            </a:r>
            <a:r>
              <a:rPr lang="en-US" altLang="en-US" sz="1950" u="sng" dirty="0">
                <a:latin typeface="Arial" charset="0"/>
                <a:ea typeface="ＭＳ Ｐゴシック" charset="-128"/>
                <a:cs typeface="Helvetica" charset="0"/>
              </a:rPr>
              <a:t>Treatment of outstanding public debt by PROMESA process must be perceived by the market as fair</a:t>
            </a:r>
            <a:r>
              <a:rPr lang="en-US" altLang="en-US" sz="1950" dirty="0">
                <a:latin typeface="Arial" charset="0"/>
                <a:ea typeface="ＭＳ Ｐゴシック" charset="-128"/>
                <a:cs typeface="Helvetica" charset="0"/>
              </a:rPr>
              <a:t> – As a result of the widespread devastation of the island caused by Hurricane Maria, holders of the public debt of the Commonwealth and other related issuers are faced with an </a:t>
            </a:r>
            <a:r>
              <a:rPr lang="en-US" altLang="en-US" sz="1950" u="sng" dirty="0">
                <a:latin typeface="Arial" charset="0"/>
                <a:ea typeface="ＭＳ Ｐゴシック" charset="-128"/>
                <a:cs typeface="Helvetica" charset="0"/>
              </a:rPr>
              <a:t>inability to pay</a:t>
            </a:r>
            <a:r>
              <a:rPr lang="en-US" altLang="en-US" sz="1950" dirty="0">
                <a:latin typeface="Arial" charset="0"/>
                <a:ea typeface="ＭＳ Ｐゴシック" charset="-128"/>
                <a:cs typeface="Helvetica" charset="0"/>
              </a:rPr>
              <a:t> situation. While federal assistance to the island will be forthcoming, it is unlikely that this assistance will take the form of a bailout of outstanding public debt. Some members of Congress, while rejecting any notion that such debt will be cancelled by executive order, have suggested that the PROMESA process, to be discussed in the next few slides, should be allowed to play out for such debt but that revenues to debtholders would be reduced from those proposed by the fiscal plan. It will be important that the ultimate resolution of the outstanding public debt be perceived as fair and not arbitrary under the circumstances.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17</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28536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457200" indent="-457200">
              <a:buNone/>
            </a:pPr>
            <a:r>
              <a:rPr lang="en-US" altLang="en-US" sz="2000" dirty="0">
                <a:latin typeface="Arial" charset="0"/>
                <a:ea typeface="ＭＳ Ｐゴシック" charset="-128"/>
                <a:cs typeface="Helvetica" charset="0"/>
              </a:rPr>
              <a:t>E.	</a:t>
            </a:r>
            <a:r>
              <a:rPr lang="en-US" altLang="en-US" sz="2000" u="sng" dirty="0">
                <a:latin typeface="Arial" charset="0"/>
                <a:ea typeface="ＭＳ Ｐゴシック" charset="-128"/>
                <a:cs typeface="Helvetica" charset="0"/>
              </a:rPr>
              <a:t>Proposed further response to Hurricane Maria to address the need to rebuild Puerto Rico’s infrastructure and stimulate its economy</a:t>
            </a:r>
            <a:r>
              <a:rPr lang="en-US" altLang="en-US" sz="2000" dirty="0">
                <a:latin typeface="Arial" charset="0"/>
                <a:ea typeface="ＭＳ Ｐゴシック" charset="-128"/>
                <a:cs typeface="Helvetica" charset="0"/>
              </a:rPr>
              <a:t>:</a:t>
            </a:r>
          </a:p>
          <a:p>
            <a:pPr marL="914400" lvl="1" indent="-457200">
              <a:buNone/>
            </a:pPr>
            <a:r>
              <a:rPr lang="en-US" altLang="en-US" sz="1500" dirty="0">
                <a:latin typeface="Arial" charset="0"/>
                <a:ea typeface="ＭＳ Ｐゴシック" charset="-128"/>
                <a:cs typeface="Helvetica" charset="0"/>
              </a:rPr>
              <a:t>1.	</a:t>
            </a:r>
            <a:r>
              <a:rPr lang="en-US" sz="1500" u="sng" dirty="0"/>
              <a:t>The United States has a history of helping those who have endured events that caused human suffering </a:t>
            </a:r>
            <a:r>
              <a:rPr lang="en-US" sz="1500" dirty="0"/>
              <a:t>– The United States has a long and proud history of helping others in time of natural disasters, to reduce human suffering going back to the earthquake that hit Venezuela in 1812 during the War of 1812. This aid by the United States continued on in helping others during times of natural and manmade disasters such as earthquakes in Sicily and Calabria in 1908, floods in France in 1911, volcanic eruption on Martinique and St. Vincent in 1902, the Marshall Plan for Europe and the rebuilding of Japan after World War II, civil strife in Cypress in 1964-1965, Jordan in 1970, the Seven Day War in the Mideast in 1967, and more recently, the tsunami in the Indian Ocean in 2004 striking 14 countries, the earthquake in Haiti in 2010, and the earthquake, tsunami and nuclear disaster in Japan in 2011 to name a few. Accordingly, it should be more compelling to provide the rebuilding of Puerto Rico by the Federal Government and U.S. Congress, since it is a U.S. Territory and its inhabitants are U.S. citizens. Further, U.S. Congress has the mandate and power under the Constitution to dispose of and make needful rules and regulations respecting U.S. territories (U.S. Constitution, Article 14, Section 3).</a:t>
            </a:r>
            <a:endParaRPr lang="en-US" altLang="en-US" sz="1500" dirty="0">
              <a:latin typeface="Arial" charset="0"/>
              <a:ea typeface="ＭＳ Ｐゴシック" charset="-128"/>
              <a:cs typeface="Helvetica" charset="0"/>
            </a:endParaRP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18</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83975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pPr marL="466725" indent="-457200">
              <a:buNone/>
              <a:tabLst>
                <a:tab pos="7994650" algn="r"/>
              </a:tabLst>
            </a:pPr>
            <a:r>
              <a:rPr lang="en-US" altLang="en-US" sz="1400" dirty="0">
                <a:latin typeface="Arial" charset="0"/>
                <a:ea typeface="ＭＳ Ｐゴシック" charset="-128"/>
                <a:cs typeface="Helvetica" charset="0"/>
              </a:rPr>
              <a:t>I.	The Gathering Storm of Puerto Rico’s Financial Distress: To Understand</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the Purpose, Function and Desired Result of PROMESA, It Is Important to</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Understand the Systemic Causes of Puerto Rico’s Financial Distress	6</a:t>
            </a:r>
          </a:p>
          <a:p>
            <a:pPr marL="923925" indent="-457200">
              <a:buNone/>
              <a:tabLst>
                <a:tab pos="7994650" algn="r"/>
              </a:tabLst>
            </a:pPr>
            <a:r>
              <a:rPr lang="en-US" altLang="en-US" sz="1400" dirty="0">
                <a:latin typeface="Arial" charset="0"/>
                <a:ea typeface="ＭＳ Ｐゴシック" charset="-128"/>
                <a:cs typeface="Helvetica" charset="0"/>
              </a:rPr>
              <a:t>A.	Puerto Rico’s financial problems did not begin with the</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Great Recession of 2007	6</a:t>
            </a:r>
          </a:p>
          <a:p>
            <a:pPr marL="923925" indent="-461963">
              <a:buNone/>
              <a:tabLst>
                <a:tab pos="7994650" algn="r"/>
              </a:tabLst>
            </a:pPr>
            <a:r>
              <a:rPr lang="en-US" altLang="en-US" sz="1400" dirty="0">
                <a:latin typeface="Arial" charset="0"/>
                <a:ea typeface="ＭＳ Ｐゴシック" charset="-128"/>
                <a:cs typeface="Helvetica" charset="0"/>
              </a:rPr>
              <a:t>B.	Part of the Puerto Rico solution to the 2006 budget crisis</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was to borrow funds to help balance the budget –</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a fatal budgetary policy	10</a:t>
            </a:r>
          </a:p>
          <a:p>
            <a:pPr marL="923925" indent="-461963">
              <a:buNone/>
              <a:tabLst>
                <a:tab pos="7994650" algn="r"/>
              </a:tabLst>
            </a:pPr>
            <a:r>
              <a:rPr lang="en-US" altLang="en-US" sz="1400" dirty="0">
                <a:latin typeface="Arial" charset="0"/>
                <a:ea typeface="ＭＳ Ｐゴシック" charset="-128"/>
                <a:cs typeface="Helvetica" charset="0"/>
              </a:rPr>
              <a:t>C.	After 2006, Puerto Rico’s financial situation took a steeper</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downward path into financial distress	11</a:t>
            </a:r>
          </a:p>
          <a:p>
            <a:pPr marL="923925" indent="-461963">
              <a:buNone/>
              <a:tabLst>
                <a:tab pos="7994650" algn="r"/>
              </a:tabLst>
            </a:pPr>
            <a:r>
              <a:rPr lang="en-US" altLang="en-US" sz="1400" dirty="0">
                <a:latin typeface="Arial" charset="0"/>
                <a:ea typeface="ＭＳ Ｐゴシック" charset="-128"/>
                <a:cs typeface="Helvetica" charset="0"/>
              </a:rPr>
              <a:t>D.	There are systematic causes of Puerto Rico’s financial distress</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separate and apart from the devastation caused by Hurricane Maria</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that PROMESA and any recovery plan must address	13</a:t>
            </a:r>
          </a:p>
          <a:p>
            <a:pPr marL="923925" indent="-461963">
              <a:buNone/>
              <a:tabLst>
                <a:tab pos="7994650" algn="r"/>
              </a:tabLst>
            </a:pPr>
            <a:r>
              <a:rPr lang="en-US" altLang="en-US" sz="1400" dirty="0">
                <a:latin typeface="Arial" charset="0"/>
                <a:ea typeface="ＭＳ Ｐゴシック" charset="-128"/>
                <a:cs typeface="Helvetica" charset="0"/>
              </a:rPr>
              <a:t>E.	Proposed further response to Hurricane Maria to address the need</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to rebuild Puerto Rico’s infrastructure and stimulate its economy	18</a:t>
            </a:r>
          </a:p>
          <a:p>
            <a:pPr marL="466725" indent="-466725">
              <a:buNone/>
              <a:tabLst>
                <a:tab pos="7994650" algn="r"/>
              </a:tabLst>
            </a:pPr>
            <a:r>
              <a:rPr lang="en-US" sz="1400" dirty="0"/>
              <a:t>II.	</a:t>
            </a:r>
            <a:r>
              <a:rPr lang="en-US" altLang="en-US" sz="1400" dirty="0">
                <a:latin typeface="Arial" panose="020B0604020202020204" pitchFamily="34" charset="0"/>
                <a:ea typeface="ＭＳ Ｐゴシック" panose="020B0600070205080204" pitchFamily="34" charset="-128"/>
                <a:cs typeface="Helvetica" pitchFamily="2" charset="0"/>
              </a:rPr>
              <a:t>Significance of Statutory Liens and Special Revenue Protections and the</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Puerto Rico Assured Decision</a:t>
            </a:r>
            <a:r>
              <a:rPr lang="en-US" altLang="en-US" sz="1400" dirty="0">
                <a:latin typeface="Arial" charset="0"/>
                <a:ea typeface="ＭＳ Ｐゴシック" charset="-128"/>
                <a:cs typeface="Helvetica" charset="0"/>
              </a:rPr>
              <a:t>	28</a:t>
            </a:r>
          </a:p>
          <a:p>
            <a:pPr marL="923925" indent="-461963">
              <a:buNone/>
              <a:tabLst>
                <a:tab pos="7994650" algn="r"/>
              </a:tabLst>
            </a:pPr>
            <a:r>
              <a:rPr lang="en-US" sz="1400" dirty="0"/>
              <a:t>A.	</a:t>
            </a:r>
            <a:r>
              <a:rPr lang="en-US" altLang="en-US" sz="1400" dirty="0">
                <a:latin typeface="Arial" panose="020B0604020202020204" pitchFamily="34" charset="0"/>
                <a:ea typeface="ＭＳ Ｐゴシック" panose="020B0600070205080204" pitchFamily="34" charset="-128"/>
                <a:cs typeface="Helvetica" pitchFamily="2" charset="0"/>
              </a:rPr>
              <a:t>The rise of statutory liens and special revenues</a:t>
            </a:r>
            <a:r>
              <a:rPr lang="en-US" altLang="en-US" sz="1400" dirty="0">
                <a:latin typeface="Arial" charset="0"/>
                <a:ea typeface="ＭＳ Ｐゴシック" charset="-128"/>
                <a:cs typeface="Helvetica" charset="0"/>
              </a:rPr>
              <a:t>	28</a:t>
            </a:r>
            <a:endParaRPr lang="en-US" sz="1400" dirty="0"/>
          </a:p>
          <a:p>
            <a:pPr marL="923925" indent="-461963">
              <a:buNone/>
              <a:tabLst>
                <a:tab pos="7994650" algn="r"/>
              </a:tabLst>
            </a:pPr>
            <a:r>
              <a:rPr lang="en-US" sz="1400" dirty="0"/>
              <a:t>B.	</a:t>
            </a:r>
            <a:r>
              <a:rPr lang="en-US" altLang="en-US" sz="1400" dirty="0">
                <a:latin typeface="Arial" panose="020B0604020202020204" pitchFamily="34" charset="0"/>
                <a:ea typeface="ＭＳ Ｐゴシック" panose="020B0600070205080204" pitchFamily="34" charset="-128"/>
                <a:cs typeface="Helvetica" pitchFamily="2" charset="0"/>
              </a:rPr>
              <a:t>The cloud raised by the recent Puerto Rico decisio</a:t>
            </a:r>
            <a:r>
              <a:rPr lang="en-US" sz="1400" dirty="0"/>
              <a:t>n</a:t>
            </a:r>
            <a:r>
              <a:rPr lang="en-US" altLang="en-US" sz="1400" dirty="0">
                <a:latin typeface="Arial" charset="0"/>
                <a:ea typeface="ＭＳ Ｐゴシック" charset="-128"/>
                <a:cs typeface="Helvetica" charset="0"/>
              </a:rPr>
              <a:t>	29</a:t>
            </a:r>
            <a:endParaRPr lang="en-US" sz="1400" dirty="0"/>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a:t>
            </a:fld>
            <a:endParaRPr lang="en-US" altLang="en-US" dirty="0"/>
          </a:p>
        </p:txBody>
      </p:sp>
    </p:spTree>
    <p:extLst>
      <p:ext uri="{BB962C8B-B14F-4D97-AF65-F5344CB8AC3E}">
        <p14:creationId xmlns:p14="http://schemas.microsoft.com/office/powerpoint/2010/main" val="88535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2.	</a:t>
            </a:r>
            <a:r>
              <a:rPr lang="en-US" altLang="en-US" u="sng" dirty="0">
                <a:latin typeface="Arial" charset="0"/>
                <a:ea typeface="ＭＳ Ｐゴシック" charset="-128"/>
                <a:cs typeface="Helvetica" charset="0"/>
              </a:rPr>
              <a:t>First stop human suffering and develop a Marshall-type plan for Puerto Rico’s governmental services and infrastructure</a:t>
            </a:r>
            <a:r>
              <a:rPr lang="en-US" altLang="en-US" dirty="0">
                <a:latin typeface="Arial" charset="0"/>
                <a:ea typeface="ＭＳ Ｐゴシック" charset="-128"/>
                <a:cs typeface="Helvetica" charset="0"/>
              </a:rPr>
              <a:t> – The first immediate action is to assure the health, safety and welfare of the citizens of Puerto Rico with food, water, medical services, governmental service and infrastructure all to a level deemed acceptable. This is a Marshall-type plan for Puerto Rico for services and infrastructure (roads, water, sewer, electricity, etc.) at a level that citizens find will justify wanting to remain there and can attract new citizens and businesses that want to be there and expand their businesses in Puerto Rico. This will create new, good jobs that produce additional tax revenues that provide the revenues needed for a recovery.</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19</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455494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3.	</a:t>
            </a:r>
            <a:r>
              <a:rPr lang="en-US" altLang="en-US" u="sng" dirty="0">
                <a:latin typeface="Arial" charset="0"/>
                <a:ea typeface="ＭＳ Ｐゴシック" charset="-128"/>
                <a:cs typeface="Helvetica" charset="0"/>
              </a:rPr>
              <a:t>Develop a long-range economic development strategy for Puerto Rico to elevate Puerto Rico’s business opportunities and roles in the Caribbean</a:t>
            </a:r>
            <a:r>
              <a:rPr lang="en-US" altLang="en-US" dirty="0">
                <a:latin typeface="Arial" charset="0"/>
                <a:ea typeface="ＭＳ Ｐゴシック" charset="-128"/>
                <a:cs typeface="Helvetica" charset="0"/>
              </a:rPr>
              <a:t> – There should be a long-range economic recovery plan for Puerto Rico which is implemented at the same time or in coordination with the Marshall-type plan that establishes viable and desirable services and infrastructure at the appropriate level as noted above. This economic development plan should provide assured liquidity for continued uninterrupted governmental operations and any necessary bridge financing in coordination with the implementation of the “Marshall-type plan.”</a:t>
            </a:r>
          </a:p>
          <a:p>
            <a:pPr marL="1147763" lvl="2" indent="-223838"/>
            <a:r>
              <a:rPr lang="en-US" altLang="en-US" sz="1800" b="1" u="sng" dirty="0">
                <a:latin typeface="Arial" charset="0"/>
                <a:ea typeface="ＭＳ Ｐゴシック" charset="-128"/>
                <a:cs typeface="Helvetica" charset="0"/>
              </a:rPr>
              <a:t>Puerto Rico as the center of commerce to the Caribbean</a:t>
            </a:r>
            <a:r>
              <a:rPr lang="en-US" altLang="en-US" sz="1800" dirty="0">
                <a:latin typeface="Arial" charset="0"/>
                <a:ea typeface="ＭＳ Ｐゴシック" charset="-128"/>
                <a:cs typeface="Helvetica" charset="0"/>
              </a:rPr>
              <a:t>. The economic recovery plan should consider making Puerto Rico (which means Rich Port) the key point of commerce for the Caribbean.</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20</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21703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sz="1900" dirty="0">
                <a:latin typeface="Arial" charset="0"/>
                <a:ea typeface="ＭＳ Ｐゴシック" charset="-128"/>
                <a:cs typeface="Helvetica" charset="0"/>
              </a:rPr>
              <a:t>	</a:t>
            </a:r>
            <a:r>
              <a:rPr lang="en-US" altLang="en-US" sz="1800" dirty="0">
                <a:latin typeface="Arial" charset="0"/>
                <a:ea typeface="ＭＳ Ｐゴシック" charset="-128"/>
                <a:cs typeface="Helvetica" charset="0"/>
              </a:rPr>
              <a:t>Numerous islands have been affected by the hurricanes in the Caribbean and Puerto Rico could be the port and the location where all relief and all commercial activity is focused as the staging and coordinating center. This allows a coordinated effort and allows Puerto Rico to be elevated to a key role for the Caribbean.</a:t>
            </a:r>
          </a:p>
          <a:p>
            <a:pPr marL="1147763" lvl="2" indent="-223838"/>
            <a:r>
              <a:rPr lang="en-US" altLang="en-US" sz="1800" b="1" u="sng" dirty="0">
                <a:latin typeface="Arial" charset="0"/>
                <a:ea typeface="ＭＳ Ｐゴシック" charset="-128"/>
                <a:cs typeface="Helvetica" charset="0"/>
              </a:rPr>
              <a:t>Puerto Rico as the banking hub for the Caribbean</a:t>
            </a:r>
            <a:r>
              <a:rPr lang="en-US" altLang="en-US" sz="1800" dirty="0">
                <a:latin typeface="Arial" charset="0"/>
                <a:ea typeface="ＭＳ Ｐゴシック" charset="-128"/>
                <a:cs typeface="Helvetica" charset="0"/>
              </a:rPr>
              <a:t>. Part of this would include establishing Puerto Rico as the center of commerce for the Caribbean for banking, shipping and processing assembly of goods from foreign manufacturers for distribution in the Caribbean and possibly Central American and other locations.</a:t>
            </a:r>
          </a:p>
          <a:p>
            <a:pPr marL="917575" lvl="1" indent="0">
              <a:buNone/>
            </a:pPr>
            <a:r>
              <a:rPr lang="en-US" altLang="en-US" sz="1800" dirty="0">
                <a:latin typeface="Arial" charset="0"/>
                <a:ea typeface="ＭＳ Ｐゴシック" charset="-128"/>
                <a:cs typeface="Helvetica" charset="0"/>
              </a:rPr>
              <a:t>Also, legislation by Congress and the Commonwealth could provide for financial banking services to be the U.S.A. equivalent of the Cayman Islands for specialty financings and investment vehicles. This would facilitate Puerto Rico become the banking center for the Caribbean like London has been for Europe.</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21</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6197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1147763" lvl="2" indent="-223838"/>
            <a:r>
              <a:rPr lang="en-US" altLang="en-US" sz="1700" b="1" u="sng" dirty="0">
                <a:latin typeface="Arial" charset="0"/>
                <a:ea typeface="ＭＳ Ｐゴシック" charset="-128"/>
                <a:cs typeface="Helvetica" charset="0"/>
              </a:rPr>
              <a:t>Puerto Rico as the major foreign trade zone for the Caribbean</a:t>
            </a:r>
            <a:r>
              <a:rPr lang="en-US" altLang="en-US" sz="1700" dirty="0">
                <a:latin typeface="Arial" charset="0"/>
                <a:ea typeface="ＭＳ Ｐゴシック" charset="-128"/>
                <a:cs typeface="Helvetica" charset="0"/>
              </a:rPr>
              <a:t>. Also, as part of the economic recovery plan, the whole island of Puerto Rico should become a foreign trade zone (a free trade zone) where equipment, goods and parts manufactured in foreign countries can be shipped to Puerto Rico duty-free and processed, assembled or manufactured with only limited duties on the finished product. Such actions would stimulate additional business activity and the benefits of the jobs multiply for financial, shipping and manufacturing new jobs [directed (the new jobs created by the economic policy), indirect (jobs created for good and services to support the direct job) and induced (jobs created by salaries spent for goods and services by those with the direct and indirect jobs)]. Manufacturing already represents 46.3% of Puerto Rico’s GDP. This would significantly increase employment and the labor participation rate which is presently 40% compared to 63% for the U.S.A. on average and as well as reduce the poverty rate for Puerto Rico of over 45%, by far the highest compared to the U.S. states average of 14.7%.</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22</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70780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4.	</a:t>
            </a:r>
            <a:r>
              <a:rPr lang="en-US" altLang="en-US" u="sng" dirty="0">
                <a:latin typeface="Arial" charset="0"/>
                <a:ea typeface="ＭＳ Ｐゴシック" charset="-128"/>
                <a:cs typeface="Helvetica" charset="0"/>
              </a:rPr>
              <a:t>Congress can enact or adjust laws, rules and regulations to promote Puerto Rico’s economic development and to remedy those that purport to treat Puerto Rico unfairly</a:t>
            </a:r>
            <a:r>
              <a:rPr lang="en-US" altLang="en-US" dirty="0">
                <a:latin typeface="Arial" charset="0"/>
                <a:ea typeface="ＭＳ Ｐゴシック" charset="-128"/>
                <a:cs typeface="Helvetica" charset="0"/>
              </a:rPr>
              <a:t>:</a:t>
            </a:r>
          </a:p>
          <a:p>
            <a:pPr marL="1147763" lvl="2" indent="-223838"/>
            <a:r>
              <a:rPr lang="en-US" altLang="en-US" b="1" u="sng" dirty="0">
                <a:latin typeface="Arial" charset="0"/>
                <a:ea typeface="ＭＳ Ｐゴシック" charset="-128"/>
                <a:cs typeface="Helvetica" charset="0"/>
              </a:rPr>
              <a:t>Congress has the constitutionally mandated duty to promote economic development for Puerto Rico</a:t>
            </a:r>
            <a:r>
              <a:rPr lang="en-US" altLang="en-US" dirty="0">
                <a:latin typeface="Arial" charset="0"/>
                <a:ea typeface="ＭＳ Ｐゴシック" charset="-128"/>
                <a:cs typeface="Helvetica" charset="0"/>
              </a:rPr>
              <a:t>. The Territorial Clause of the U.S. Constitution provides “Congress shall have power to dispose of and make all needful rules and regulations respecting the territory or other property belonging to the United States.” (U.S. Constitution, Article IV, Section 3).</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23</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04388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1147763" indent="-223838"/>
            <a:r>
              <a:rPr lang="en-US" altLang="en-US" sz="1750" b="1" u="sng" dirty="0">
                <a:latin typeface="Arial" charset="0"/>
                <a:ea typeface="ＭＳ Ｐゴシック" charset="-128"/>
                <a:cs typeface="Helvetica" charset="0"/>
              </a:rPr>
              <a:t>Actions Puerto Rico and Congress should consider taking</a:t>
            </a:r>
            <a:r>
              <a:rPr lang="en-US" altLang="en-US" sz="1750" dirty="0">
                <a:latin typeface="Arial" charset="0"/>
                <a:ea typeface="ＭＳ Ｐゴシック" charset="-128"/>
                <a:cs typeface="Helvetica" charset="0"/>
              </a:rPr>
              <a:t>. Based on this, Congress should examine existing legislation that could be modified to assist Puerto Rico in its effort to resolve its financial and infrastructure crisis. The Jones Act that requires foreign flag vessels that stop in the U.S.A. continental ports and Puerto Rico to pay a tariff increasing the cost of goods for Puerto Rico should be repealed for Puerto Rico. The Commonwealth and others have pointed out a needed review of federal laws, rules, regulations and policy to ensure appropriate fairness compared to the treatment of states and others. The lack of stimulus for economic and business development in Puerto Rico following the repeal of Section 936 tax exemption for U.S. companies, the claimed disproportionate burden of Medicaid and social programs, the need for effective tax reform and efficient collection methods suggest the consideration of review and, where needed, modification of existing laws that have impeded Puerto Rico’s economy.</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24</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22091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5.	</a:t>
            </a:r>
            <a:r>
              <a:rPr lang="en-US" altLang="en-US" u="sng" dirty="0">
                <a:latin typeface="Arial" charset="0"/>
                <a:ea typeface="ＭＳ Ｐゴシック" charset="-128"/>
                <a:cs typeface="Helvetica" charset="0"/>
              </a:rPr>
              <a:t>The path forward for Puerto Rico, its citizens, businesses and creditors</a:t>
            </a:r>
            <a:r>
              <a:rPr lang="en-US" altLang="en-US" dirty="0">
                <a:latin typeface="Arial" charset="0"/>
                <a:ea typeface="ＭＳ Ｐゴシック" charset="-128"/>
                <a:cs typeface="Helvetica" charset="0"/>
              </a:rPr>
              <a:t>:</a:t>
            </a:r>
          </a:p>
          <a:p>
            <a:pPr marL="1147763" indent="-223838"/>
            <a:r>
              <a:rPr lang="en-US" altLang="en-US" sz="2000" b="1" u="sng" dirty="0">
                <a:latin typeface="Arial" charset="0"/>
                <a:ea typeface="ＭＳ Ｐゴシック" charset="-128"/>
                <a:cs typeface="Helvetica" charset="0"/>
              </a:rPr>
              <a:t>The need for consensus by all the parties</a:t>
            </a:r>
            <a:r>
              <a:rPr lang="en-US" altLang="en-US" sz="2000" dirty="0">
                <a:latin typeface="Arial" charset="0"/>
                <a:ea typeface="ＭＳ Ｐゴシック" charset="-128"/>
                <a:cs typeface="Helvetica" charset="0"/>
              </a:rPr>
              <a:t>. Citizens, taxpayers (individual and corporate) and creditors of Puerto Rico should support the above proposal for economic recovery plan since it is the economic growth and success of Puerto Rico that is the means by which additional tax revenues will be raised by creating new taxpayers and jobs that provide the funds to pay obligations like debt and to fund governmental services and infrastructure at the desired level. There should be a consensus by creditors, taxpayers and citizens on this.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25</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19158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1147763" lvl="2" indent="-223838"/>
            <a:r>
              <a:rPr lang="en-US" altLang="en-US" b="1" u="sng" dirty="0">
                <a:latin typeface="Arial" charset="0"/>
                <a:ea typeface="ＭＳ Ｐゴシック" charset="-128"/>
                <a:cs typeface="Helvetica" charset="0"/>
              </a:rPr>
              <a:t>Recovery plan for all – leave no one behind</a:t>
            </a:r>
            <a:r>
              <a:rPr lang="en-US" altLang="en-US" dirty="0">
                <a:latin typeface="Arial" charset="0"/>
                <a:ea typeface="ＭＳ Ｐゴシック" charset="-128"/>
                <a:cs typeface="Helvetica" charset="0"/>
              </a:rPr>
              <a:t>. There is no substitute for the practical ability to be paid from a recovery plan that maximizes value and recoveries to the extent reasonable and reinvests in Puerto Rico to ensure continual operations and sufficient tax revenues to reasonably pay off its creditors based on what can be paid.</a:t>
            </a:r>
          </a:p>
          <a:p>
            <a:pPr marL="1147763" lvl="2" indent="0">
              <a:buNone/>
            </a:pPr>
            <a:r>
              <a:rPr lang="en-US" altLang="en-US" dirty="0">
                <a:latin typeface="Arial" charset="0"/>
                <a:ea typeface="ＭＳ Ｐゴシック" charset="-128"/>
                <a:cs typeface="Helvetica" charset="0"/>
              </a:rPr>
              <a:t>If there is no money, there is no payment no matter the rights or priorities. All the rights legally possible do not necessarily translate into payment of public debt or assurance of funding of essential services and needed infrastructure at an acceptable level.</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26</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5602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914400" lvl="1" indent="-457200">
              <a:buNone/>
            </a:pPr>
            <a:r>
              <a:rPr lang="en-US" altLang="en-US" dirty="0">
                <a:latin typeface="Arial" charset="0"/>
                <a:ea typeface="ＭＳ Ｐゴシック" charset="-128"/>
                <a:cs typeface="Helvetica" charset="0"/>
              </a:rPr>
              <a:t>6.	</a:t>
            </a:r>
            <a:r>
              <a:rPr lang="en-US" altLang="en-US" u="sng" dirty="0">
                <a:latin typeface="Arial" charset="0"/>
                <a:ea typeface="ＭＳ Ｐゴシック" charset="-128"/>
                <a:cs typeface="Helvetica" charset="0"/>
              </a:rPr>
              <a:t>Progress in Disaster Relief</a:t>
            </a:r>
            <a:r>
              <a:rPr lang="en-US" altLang="en-US" dirty="0">
                <a:latin typeface="Arial" charset="0"/>
                <a:ea typeface="ＭＳ Ｐゴシック" charset="-128"/>
                <a:cs typeface="Helvetica" charset="0"/>
              </a:rPr>
              <a:t>: In February of 2018, approximately $16 billion in disaster relief for Puerto Rico was enacted. Included in the package is $4.9 billion to shore up its Medicaid system, and a total of $11 billion under the Community Development Block grant program to repair the electric grid, help local businesses and build new homes. This obviously falls far short of Puerto Rico’s estimate of $94.4 billion required. The Secretary of the Treasury has stated he has reached agreement with the Governor to access the community development loans authorized by Congress and to finalize a multi-billion dollar loan to the Commonwealth to help re-build from Hurricane Maria’s devastation.</a:t>
            </a:r>
            <a:endParaRPr lang="en-US" altLang="en-US" sz="2000" dirty="0">
              <a:latin typeface="Arial" charset="0"/>
              <a:ea typeface="ＭＳ Ｐゴシック" charset="-128"/>
              <a:cs typeface="Helvetica" charset="0"/>
            </a:endParaRP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27</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2903979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a:extLst>
              <a:ext uri="{FF2B5EF4-FFF2-40B4-BE49-F238E27FC236}">
                <a16:creationId xmlns:a16="http://schemas.microsoft.com/office/drawing/2014/main" id="{E2251108-B881-A240-9725-3BEF31943C40}"/>
              </a:ext>
            </a:extLst>
          </p:cNvPr>
          <p:cNvSpPr>
            <a:spLocks noGrp="1" noChangeArrowheads="1"/>
          </p:cNvSpPr>
          <p:nvPr>
            <p:ph idx="1"/>
          </p:nvPr>
        </p:nvSpPr>
        <p:spPr/>
        <p:txBody>
          <a:bodyPr/>
          <a:lstStyle/>
          <a:p>
            <a:pPr marL="0" indent="1588">
              <a:spcBef>
                <a:spcPts val="0"/>
              </a:spcBef>
              <a:spcAft>
                <a:spcPts val="0"/>
              </a:spcAft>
              <a:buFont typeface="Wingdings" pitchFamily="2" charset="2"/>
              <a:buNone/>
              <a:defRPr/>
            </a:pPr>
            <a:r>
              <a:rPr lang="en-US" altLang="en-US" sz="2000" dirty="0">
                <a:latin typeface="Arial" panose="020B0604020202020204" pitchFamily="34" charset="0"/>
                <a:ea typeface="ＭＳ Ｐゴシック" panose="020B0600070205080204" pitchFamily="34" charset="-128"/>
                <a:cs typeface="Helvetica" pitchFamily="2" charset="0"/>
              </a:rPr>
              <a:t>Is there a Gathering Storm on special revenue protection in Chapter 9?</a:t>
            </a:r>
          </a:p>
          <a:p>
            <a:pPr marL="0" indent="-457200">
              <a:spcAft>
                <a:spcPts val="0"/>
              </a:spcAft>
              <a:buFont typeface="Wingdings" pitchFamily="2" charset="2"/>
              <a:buNone/>
              <a:defRPr/>
            </a:pPr>
            <a:r>
              <a:rPr lang="en-US" altLang="en-US" sz="2000" dirty="0">
                <a:latin typeface="Arial" panose="020B0604020202020204" pitchFamily="34" charset="0"/>
                <a:ea typeface="ＭＳ Ｐゴシック" panose="020B0600070205080204" pitchFamily="34" charset="-128"/>
                <a:cs typeface="Helvetica" pitchFamily="2" charset="0"/>
              </a:rPr>
              <a:t>A.	</a:t>
            </a:r>
            <a:r>
              <a:rPr lang="en-US" altLang="en-US" sz="2000" u="sng" dirty="0">
                <a:latin typeface="Arial" panose="020B0604020202020204" pitchFamily="34" charset="0"/>
                <a:ea typeface="ＭＳ Ｐゴシック" panose="020B0600070205080204" pitchFamily="34" charset="-128"/>
                <a:cs typeface="Helvetica" pitchFamily="2" charset="0"/>
              </a:rPr>
              <a:t>The rise of statutory liens and special revenues</a:t>
            </a:r>
            <a:r>
              <a:rPr lang="en-US" altLang="en-US" sz="2000" dirty="0">
                <a:latin typeface="Arial" panose="020B0604020202020204" pitchFamily="34" charset="0"/>
                <a:ea typeface="ＭＳ Ｐゴシック" panose="020B0600070205080204" pitchFamily="34" charset="-128"/>
                <a:cs typeface="Helvetica" pitchFamily="2" charset="0"/>
              </a:rPr>
              <a:t>:</a:t>
            </a:r>
          </a:p>
          <a:p>
            <a:pPr marL="746125" lvl="1" indent="-288925">
              <a:spcBef>
                <a:spcPts val="480"/>
              </a:spcBef>
              <a:spcAft>
                <a:spcPts val="0"/>
              </a:spcAft>
              <a:buFont typeface="Wingdings" pitchFamily="2" charset="2"/>
              <a:buChar char="§"/>
              <a:defRPr/>
            </a:pPr>
            <a:r>
              <a:rPr lang="en-US" altLang="en-US" sz="1750" dirty="0">
                <a:latin typeface="Arial" panose="020B0604020202020204" pitchFamily="34" charset="0"/>
                <a:ea typeface="ＭＳ Ｐゴシック" panose="020B0600070205080204" pitchFamily="34" charset="-128"/>
                <a:cs typeface="Helvetica" pitchFamily="2" charset="0"/>
              </a:rPr>
              <a:t>The increasing benefits of statutory liens and revenue bond financing have evolved from the recognized need to identify and dedicate sources of payment. The evolution began with the United States’ experience of defaults in the 1800’s and the 1930’s and the advent of Chapter 9 in 1937.</a:t>
            </a:r>
          </a:p>
          <a:p>
            <a:pPr marL="746125" lvl="1" indent="-288925">
              <a:spcBef>
                <a:spcPts val="480"/>
              </a:spcBef>
              <a:spcAft>
                <a:spcPts val="0"/>
              </a:spcAft>
              <a:buFont typeface="Wingdings" pitchFamily="2" charset="2"/>
              <a:buChar char="§"/>
              <a:defRPr/>
            </a:pPr>
            <a:r>
              <a:rPr lang="en-US" altLang="en-US" sz="1750" dirty="0">
                <a:latin typeface="Arial" panose="020B0604020202020204" pitchFamily="34" charset="0"/>
                <a:ea typeface="ＭＳ Ｐゴシック" panose="020B0600070205080204" pitchFamily="34" charset="-128"/>
                <a:cs typeface="Helvetica" pitchFamily="2" charset="0"/>
              </a:rPr>
              <a:t>Because of these defaults, there was a growing recognition in the municipal market to identify the credible source of payment and what was available in revenues for payment and what was not.</a:t>
            </a:r>
          </a:p>
          <a:p>
            <a:pPr marL="746125" lvl="1" indent="-288925">
              <a:spcBef>
                <a:spcPts val="480"/>
              </a:spcBef>
              <a:spcAft>
                <a:spcPts val="0"/>
              </a:spcAft>
              <a:buFont typeface="Wingdings" pitchFamily="2" charset="2"/>
              <a:buChar char="§"/>
              <a:defRPr/>
            </a:pPr>
            <a:r>
              <a:rPr lang="en-US" altLang="en-US" sz="1750" dirty="0">
                <a:latin typeface="Arial" panose="020B0604020202020204" pitchFamily="34" charset="0"/>
                <a:ea typeface="ＭＳ Ｐゴシック" panose="020B0600070205080204" pitchFamily="34" charset="-128"/>
                <a:cs typeface="Helvetica" pitchFamily="2" charset="0"/>
              </a:rPr>
              <a:t>This was acknowledged in the 1988 Amendments to the Bankruptcy Code that specifically added Sections 902, 922(d), 927, 928 among other sections to the Bankruptcy Code to provide that in a Chapter 9 proceeding special revenue bondholders were entitled to the benefit of the bargain and their rights to pledged revenue timely paid to them unimpaired by the Chapter 9 proceeding.</a:t>
            </a:r>
          </a:p>
        </p:txBody>
      </p:sp>
      <p:sp>
        <p:nvSpPr>
          <p:cNvPr id="26626" name="Slide Number Placeholder 3">
            <a:extLst>
              <a:ext uri="{FF2B5EF4-FFF2-40B4-BE49-F238E27FC236}">
                <a16:creationId xmlns:a16="http://schemas.microsoft.com/office/drawing/2014/main" id="{95B54D55-8245-3D48-B425-996B121B263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A3BBDA3E-731C-234D-BE32-3E911B3EDA80}" type="slidenum">
              <a:rPr lang="en-US" altLang="en-US" sz="1000" smtClean="0">
                <a:solidFill>
                  <a:srgbClr val="FFFFFF"/>
                </a:solidFill>
              </a:rPr>
              <a:pPr>
                <a:spcBef>
                  <a:spcPct val="0"/>
                </a:spcBef>
                <a:buFontTx/>
                <a:buNone/>
              </a:pPr>
              <a:t>28</a:t>
            </a:fld>
            <a:endParaRPr lang="en-US" altLang="en-US" sz="1000" dirty="0">
              <a:solidFill>
                <a:srgbClr val="FFFFFF"/>
              </a:solidFill>
            </a:endParaRPr>
          </a:p>
        </p:txBody>
      </p:sp>
      <p:sp>
        <p:nvSpPr>
          <p:cNvPr id="26627" name="Title 11">
            <a:extLst>
              <a:ext uri="{FF2B5EF4-FFF2-40B4-BE49-F238E27FC236}">
                <a16:creationId xmlns:a16="http://schemas.microsoft.com/office/drawing/2014/main" id="{ACF03DF2-21FE-F241-92E2-5F0436BFE14A}"/>
              </a:ext>
            </a:extLst>
          </p:cNvPr>
          <p:cNvSpPr>
            <a:spLocks noGrp="1"/>
          </p:cNvSpPr>
          <p:nvPr>
            <p:ph type="title"/>
          </p:nvPr>
        </p:nvSpPr>
        <p:spPr/>
        <p:txBody>
          <a:bodyPr/>
          <a:lstStyle/>
          <a:p>
            <a:pPr marL="466725" indent="-466725"/>
            <a:r>
              <a:rPr lang="en-US" altLang="en-US" sz="2800" dirty="0">
                <a:latin typeface="Arial" panose="020B0604020202020204" pitchFamily="34" charset="0"/>
                <a:ea typeface="ＭＳ Ｐゴシック" panose="020B0600070205080204" pitchFamily="34" charset="-128"/>
                <a:cs typeface="Helvetica" pitchFamily="2" charset="0"/>
              </a:rPr>
              <a:t>II.	Significance of Statutory Liens and </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Special Revenue Protections and the</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Puerto Rico Assured Decision</a:t>
            </a:r>
          </a:p>
        </p:txBody>
      </p:sp>
    </p:spTree>
    <p:extLst>
      <p:ext uri="{BB962C8B-B14F-4D97-AF65-F5344CB8AC3E}">
        <p14:creationId xmlns:p14="http://schemas.microsoft.com/office/powerpoint/2010/main" val="199532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pPr marL="466725" indent="-457200">
              <a:buNone/>
              <a:tabLst>
                <a:tab pos="7994650" algn="r"/>
              </a:tabLst>
            </a:pPr>
            <a:r>
              <a:rPr lang="en-US" sz="1400" dirty="0"/>
              <a:t>III.	</a:t>
            </a:r>
            <a:r>
              <a:rPr lang="en-US" altLang="en-US" sz="1400" dirty="0">
                <a:latin typeface="Arial" panose="020B0604020202020204" pitchFamily="34" charset="0"/>
                <a:ea typeface="ＭＳ Ｐゴシック" panose="020B0600070205080204" pitchFamily="34" charset="-128"/>
                <a:cs typeface="Helvetica" pitchFamily="2" charset="0"/>
              </a:rPr>
              <a:t>Special Revenues</a:t>
            </a:r>
            <a:r>
              <a:rPr lang="en-US" altLang="en-US" sz="1400" dirty="0">
                <a:latin typeface="Arial" charset="0"/>
                <a:ea typeface="ＭＳ Ｐゴシック" charset="-128"/>
                <a:cs typeface="Helvetica" charset="0"/>
              </a:rPr>
              <a:t>	32</a:t>
            </a:r>
          </a:p>
          <a:p>
            <a:pPr marL="917575" indent="-455613">
              <a:buNone/>
              <a:tabLst>
                <a:tab pos="7994650" algn="r"/>
              </a:tabLst>
            </a:pPr>
            <a:r>
              <a:rPr lang="en-US" sz="1400" dirty="0"/>
              <a:t>A.	</a:t>
            </a:r>
            <a:r>
              <a:rPr lang="en-US" altLang="en-US" sz="1400" dirty="0">
                <a:latin typeface="Arial" panose="020B0604020202020204" pitchFamily="34" charset="0"/>
                <a:ea typeface="ＭＳ Ｐゴシック" panose="020B0600070205080204" pitchFamily="34" charset="-128"/>
                <a:cs typeface="Helvetica" pitchFamily="2" charset="0"/>
              </a:rPr>
              <a:t>Section 902(2) of the Bankruptcy Code defines special revenues as</a:t>
            </a:r>
            <a:r>
              <a:rPr lang="en-US" altLang="en-US" sz="1400" dirty="0">
                <a:latin typeface="Arial" charset="0"/>
                <a:ea typeface="ＭＳ Ｐゴシック" charset="-128"/>
                <a:cs typeface="Helvetica" charset="0"/>
              </a:rPr>
              <a:t>	32</a:t>
            </a:r>
            <a:endParaRPr lang="en-US" sz="1400" dirty="0"/>
          </a:p>
          <a:p>
            <a:pPr marL="917575" indent="-455613">
              <a:buNone/>
              <a:tabLst>
                <a:tab pos="7994650" algn="r"/>
              </a:tabLst>
            </a:pPr>
            <a:r>
              <a:rPr lang="en-US" sz="1400" dirty="0"/>
              <a:t>B.	</a:t>
            </a:r>
            <a:r>
              <a:rPr lang="en-US" altLang="en-US" sz="1400" dirty="0">
                <a:latin typeface="Arial" charset="0"/>
                <a:ea typeface="ＭＳ Ｐゴシック" charset="-128"/>
                <a:cs typeface="Helvetica" charset="0"/>
              </a:rPr>
              <a:t> What is a special revenue?	33</a:t>
            </a:r>
            <a:endParaRPr lang="en-US" sz="1400" dirty="0"/>
          </a:p>
          <a:p>
            <a:pPr marL="466725" indent="-457200">
              <a:buNone/>
              <a:tabLst>
                <a:tab pos="7994650" algn="r"/>
              </a:tabLst>
            </a:pPr>
            <a:r>
              <a:rPr lang="en-US" sz="1400" dirty="0"/>
              <a:t>IV.	</a:t>
            </a:r>
            <a:r>
              <a:rPr lang="en-US" altLang="en-US" sz="1400" dirty="0">
                <a:latin typeface="Arial" panose="020B0604020202020204" pitchFamily="34" charset="0"/>
                <a:ea typeface="ＭＳ Ｐゴシック" panose="020B0600070205080204" pitchFamily="34" charset="-128"/>
                <a:cs typeface="Helvetica" pitchFamily="2" charset="0"/>
              </a:rPr>
              <a:t>The Benefits of Special Revenues Bonds</a:t>
            </a:r>
            <a:r>
              <a:rPr lang="en-US" altLang="en-US" sz="1400" dirty="0">
                <a:latin typeface="Arial" charset="0"/>
                <a:ea typeface="ＭＳ Ｐゴシック" charset="-128"/>
                <a:cs typeface="Helvetica" charset="0"/>
              </a:rPr>
              <a:t> 	34</a:t>
            </a:r>
            <a:endParaRPr lang="en-US" sz="1400" dirty="0"/>
          </a:p>
          <a:p>
            <a:pPr marL="923925" indent="-461963">
              <a:buNone/>
              <a:tabLst>
                <a:tab pos="7994650" algn="r"/>
              </a:tabLst>
            </a:pPr>
            <a:r>
              <a:rPr lang="en-US" sz="1400" dirty="0">
                <a:latin typeface="Arial" charset="0"/>
                <a:ea typeface="ＭＳ Ｐゴシック" charset="-128"/>
              </a:rPr>
              <a:t>What are the benefits of statutory liens and special revenues?</a:t>
            </a:r>
            <a:r>
              <a:rPr lang="en-US" altLang="en-US" sz="1400" dirty="0">
                <a:latin typeface="Arial" charset="0"/>
                <a:ea typeface="ＭＳ Ｐゴシック" charset="-128"/>
                <a:cs typeface="Helvetica" charset="0"/>
              </a:rPr>
              <a:t>	34</a:t>
            </a:r>
            <a:endParaRPr lang="en-US" sz="1400" dirty="0"/>
          </a:p>
          <a:p>
            <a:pPr marL="458788" indent="-450850">
              <a:buNone/>
              <a:tabLst>
                <a:tab pos="7994650" algn="r"/>
              </a:tabLst>
            </a:pPr>
            <a:r>
              <a:rPr lang="en-US" sz="1400" dirty="0"/>
              <a:t>V.	</a:t>
            </a:r>
            <a:r>
              <a:rPr lang="en-US" altLang="en-US" sz="1400" dirty="0">
                <a:latin typeface="Arial" panose="020B0604020202020204" pitchFamily="34" charset="0"/>
                <a:ea typeface="ＭＳ Ｐゴシック" panose="020B0600070205080204" pitchFamily="34" charset="-128"/>
                <a:cs typeface="Helvetica" pitchFamily="2" charset="0"/>
              </a:rPr>
              <a:t>Chapter 9 Treatment of Special Revenues</a:t>
            </a:r>
            <a:r>
              <a:rPr lang="en-US" altLang="en-US" sz="1400" dirty="0">
                <a:latin typeface="Arial" charset="0"/>
                <a:ea typeface="ＭＳ Ｐゴシック" charset="-128"/>
                <a:cs typeface="Helvetica" charset="0"/>
              </a:rPr>
              <a:t> 	35</a:t>
            </a:r>
            <a:endParaRPr lang="en-US" sz="1400" dirty="0"/>
          </a:p>
          <a:p>
            <a:pPr marL="923925" indent="-4619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How are special revenues to be treated in Chapter 9?</a:t>
            </a:r>
            <a:r>
              <a:rPr lang="en-US" altLang="en-US" sz="1400" dirty="0">
                <a:latin typeface="Arial" charset="0"/>
                <a:ea typeface="ＭＳ Ｐゴシック" charset="-128"/>
                <a:cs typeface="Helvetica" charset="0"/>
              </a:rPr>
              <a:t>	35</a:t>
            </a:r>
          </a:p>
          <a:p>
            <a:pPr marL="458788" indent="-458788">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VI.	Application of State Law in a Chapter 9	36</a:t>
            </a:r>
          </a:p>
          <a:p>
            <a:pPr marL="917575" indent="-449263">
              <a:buNone/>
              <a:tabLst>
                <a:tab pos="7994650" algn="r"/>
              </a:tabLst>
            </a:pPr>
            <a:r>
              <a:rPr lang="en-US" sz="1400" dirty="0"/>
              <a:t>A.	</a:t>
            </a:r>
            <a:r>
              <a:rPr lang="en-US" altLang="en-US" sz="1400" dirty="0">
                <a:latin typeface="Arial" panose="020B0604020202020204" pitchFamily="34" charset="0"/>
                <a:ea typeface="ＭＳ Ｐゴシック" panose="020B0600070205080204" pitchFamily="34" charset="-128"/>
                <a:cs typeface="Helvetica" pitchFamily="2" charset="0"/>
              </a:rPr>
              <a:t>11 U.S. Code §903 – Reservation of State power to control municipalities	36</a:t>
            </a:r>
          </a:p>
          <a:p>
            <a:pPr marL="917575" indent="-449263">
              <a:buNone/>
              <a:tabLst>
                <a:tab pos="7994650" algn="r"/>
              </a:tabLst>
            </a:pPr>
            <a:r>
              <a:rPr lang="en-US" sz="1400" dirty="0"/>
              <a:t>B.	</a:t>
            </a:r>
            <a:r>
              <a:rPr lang="en-US" altLang="en-US" sz="1400" dirty="0">
                <a:latin typeface="Arial" panose="020B0604020202020204" pitchFamily="34" charset="0"/>
                <a:ea typeface="ＭＳ Ｐゴシック" panose="020B0600070205080204" pitchFamily="34" charset="-128"/>
                <a:cs typeface="Helvetica" pitchFamily="2" charset="0"/>
              </a:rPr>
              <a:t>11 U.S. Code§904 – </a:t>
            </a:r>
            <a:r>
              <a:rPr lang="en-US" altLang="en-US" sz="1400" dirty="0">
                <a:latin typeface="Arial" charset="0"/>
                <a:ea typeface="ＭＳ Ｐゴシック" charset="-128"/>
                <a:cs typeface="Helvetica" charset="0"/>
              </a:rPr>
              <a:t>Limitation on jurisdiction and powers of court	37</a:t>
            </a:r>
          </a:p>
          <a:p>
            <a:pPr marL="917575" indent="-449263">
              <a:buNone/>
              <a:tabLst>
                <a:tab pos="7994650" algn="r"/>
              </a:tabLst>
            </a:pPr>
            <a:r>
              <a:rPr lang="en-US" sz="1400" dirty="0"/>
              <a:t>C.	</a:t>
            </a:r>
            <a:r>
              <a:rPr lang="en-US" altLang="en-US" sz="1400" i="1" dirty="0">
                <a:latin typeface="Arial" panose="020B0604020202020204" pitchFamily="34" charset="0"/>
                <a:ea typeface="ＭＳ Ｐゴシック" panose="020B0600070205080204" pitchFamily="34" charset="-128"/>
                <a:cs typeface="Helvetica" pitchFamily="2" charset="0"/>
              </a:rPr>
              <a:t>Ashton v. Cameron County Water Improvement District Number 1</a:t>
            </a:r>
            <a:r>
              <a:rPr lang="en-US" altLang="en-US" sz="1400" dirty="0">
                <a:latin typeface="Arial" panose="020B0604020202020204" pitchFamily="34" charset="0"/>
                <a:ea typeface="ＭＳ Ｐゴシック" panose="020B0600070205080204" pitchFamily="34" charset="-128"/>
                <a:cs typeface="Helvetica" pitchFamily="2" charset="0"/>
              </a:rPr>
              <a:t>,</a:t>
            </a:r>
            <a:br>
              <a:rPr lang="en-US" altLang="en-US" sz="1400" i="1"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298 U.S. 513 (1936)	38</a:t>
            </a:r>
          </a:p>
          <a:p>
            <a:pPr marL="917575" indent="-449263">
              <a:buNone/>
              <a:tabLst>
                <a:tab pos="7994650" algn="r"/>
              </a:tabLst>
            </a:pPr>
            <a:r>
              <a:rPr lang="en-US" sz="1400" dirty="0"/>
              <a:t>D.	</a:t>
            </a:r>
            <a:r>
              <a:rPr lang="en-US" altLang="en-US" sz="1400" i="1" dirty="0">
                <a:latin typeface="Arial" charset="0"/>
                <a:ea typeface="ＭＳ Ｐゴシック" charset="-128"/>
                <a:cs typeface="Helvetica" charset="0"/>
              </a:rPr>
              <a:t>United States v. Bekins</a:t>
            </a:r>
            <a:r>
              <a:rPr lang="en-US" altLang="en-US" sz="1400" dirty="0">
                <a:latin typeface="Arial" charset="0"/>
                <a:ea typeface="ＭＳ Ｐゴシック" charset="-128"/>
                <a:cs typeface="Helvetica" charset="0"/>
              </a:rPr>
              <a:t>, 304 U.S. 27 (1938</a:t>
            </a:r>
            <a:r>
              <a:rPr lang="en-US" altLang="en-US" sz="1400" dirty="0">
                <a:latin typeface="Arial" panose="020B0604020202020204" pitchFamily="34" charset="0"/>
                <a:ea typeface="ＭＳ Ｐゴシック" panose="020B0600070205080204" pitchFamily="34" charset="-128"/>
                <a:cs typeface="Helvetica" pitchFamily="2" charset="0"/>
              </a:rPr>
              <a:t>)	40</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E.	The municipality in Chapter 9 cannot act contrary to mandates of state law	42</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F.	No other use of revenues subject to special revenues is permitted	45</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G.	No delay in payment of special revenues	46</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2</a:t>
            </a:fld>
            <a:endParaRPr lang="en-US" altLang="en-US" dirty="0"/>
          </a:p>
        </p:txBody>
      </p:sp>
    </p:spTree>
    <p:extLst>
      <p:ext uri="{BB962C8B-B14F-4D97-AF65-F5344CB8AC3E}">
        <p14:creationId xmlns:p14="http://schemas.microsoft.com/office/powerpoint/2010/main" val="1818835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a:extLst>
              <a:ext uri="{FF2B5EF4-FFF2-40B4-BE49-F238E27FC236}">
                <a16:creationId xmlns:a16="http://schemas.microsoft.com/office/drawing/2014/main" id="{155C4A68-AE7D-1645-99B8-6ADBF3CB8502}"/>
              </a:ext>
            </a:extLst>
          </p:cNvPr>
          <p:cNvSpPr>
            <a:spLocks noGrp="1" noChangeArrowheads="1"/>
          </p:cNvSpPr>
          <p:nvPr>
            <p:ph idx="1"/>
          </p:nvPr>
        </p:nvSpPr>
        <p:spPr/>
        <p:txBody>
          <a:bodyPr/>
          <a:lstStyle/>
          <a:p>
            <a:pPr marL="0" indent="-457200">
              <a:buFont typeface="Wingdings" pitchFamily="2" charset="2"/>
              <a:buNone/>
            </a:pPr>
            <a:r>
              <a:rPr lang="en-US" altLang="en-US" sz="2000" dirty="0">
                <a:latin typeface="Arial" panose="020B0604020202020204" pitchFamily="34" charset="0"/>
                <a:ea typeface="ＭＳ Ｐゴシック" panose="020B0600070205080204" pitchFamily="34" charset="-128"/>
                <a:cs typeface="Helvetica" pitchFamily="2" charset="0"/>
              </a:rPr>
              <a:t>B.	</a:t>
            </a:r>
            <a:r>
              <a:rPr lang="en-US" altLang="en-US" sz="2000" u="sng" dirty="0">
                <a:latin typeface="Arial" panose="020B0604020202020204" pitchFamily="34" charset="0"/>
                <a:ea typeface="ＭＳ Ｐゴシック" panose="020B0600070205080204" pitchFamily="34" charset="-128"/>
                <a:cs typeface="Helvetica" pitchFamily="2" charset="0"/>
              </a:rPr>
              <a:t>The cloud raised by the recent Puerto Rico decision</a:t>
            </a:r>
            <a:r>
              <a:rPr lang="en-US" altLang="en-US" sz="2000" dirty="0">
                <a:latin typeface="Arial" panose="020B0604020202020204" pitchFamily="34" charset="0"/>
                <a:ea typeface="ＭＳ Ｐゴシック" panose="020B0600070205080204" pitchFamily="34" charset="-128"/>
                <a:cs typeface="Helvetica" pitchFamily="2" charset="0"/>
              </a:rPr>
              <a:t>:</a:t>
            </a:r>
          </a:p>
          <a:p>
            <a:pPr marL="746125" lvl="1" indent="-288925">
              <a:lnSpc>
                <a:spcPts val="2100"/>
              </a:lnSpc>
              <a:spcBef>
                <a:spcPts val="475"/>
              </a:spcBef>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On January 30, 2018, the Federal District Court hearing the Puerto Rico Debt Adjustment proceeding under PROMESA entered a ruling that startled the municipal market by pronouncing that, unless the municipality voluntarily decided to make the timely payment of special revenues pledged to the bondholders, the payment was stayed during the bankruptcy proceeding.</a:t>
            </a:r>
          </a:p>
          <a:p>
            <a:pPr marL="746125" lvl="1" indent="-288925">
              <a:lnSpc>
                <a:spcPts val="2100"/>
              </a:lnSpc>
              <a:spcBef>
                <a:spcPts val="475"/>
              </a:spcBef>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This decision of the Court in the Puerto Rico PROMESA case that pledged special revenues would not be paid during the Chapter 9 proceeding unless the municipality as debtor chooses to do so is contrary to the decisions or practices of the numerous Chapter 9 courts (including in Jefferson County, City of Stockton, Detroit, Sierra King Health Care District, San Jose School District and other Chapter 9 cases). No Chapter 9 bankruptcy court has interpreted Section 922(d) to prohibit the payment of pledged special revenues as collected to revenue bondholders during the pendency of a Chapter 9.</a:t>
            </a:r>
          </a:p>
        </p:txBody>
      </p:sp>
      <p:sp>
        <p:nvSpPr>
          <p:cNvPr id="27650" name="Slide Number Placeholder 3">
            <a:extLst>
              <a:ext uri="{FF2B5EF4-FFF2-40B4-BE49-F238E27FC236}">
                <a16:creationId xmlns:a16="http://schemas.microsoft.com/office/drawing/2014/main" id="{F06F8060-2453-6344-AF4B-C39763C9DBE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D0A2038B-B355-9748-8502-979453F2D566}" type="slidenum">
              <a:rPr lang="en-US" altLang="en-US" sz="1000" smtClean="0">
                <a:solidFill>
                  <a:srgbClr val="FFFFFF"/>
                </a:solidFill>
              </a:rPr>
              <a:pPr>
                <a:spcBef>
                  <a:spcPct val="0"/>
                </a:spcBef>
                <a:buFontTx/>
                <a:buNone/>
              </a:pPr>
              <a:t>29</a:t>
            </a:fld>
            <a:endParaRPr lang="en-US" altLang="en-US" sz="1000" dirty="0">
              <a:solidFill>
                <a:srgbClr val="FFFFFF"/>
              </a:solidFill>
            </a:endParaRPr>
          </a:p>
        </p:txBody>
      </p:sp>
      <p:sp>
        <p:nvSpPr>
          <p:cNvPr id="10" name="Title 11">
            <a:extLst>
              <a:ext uri="{FF2B5EF4-FFF2-40B4-BE49-F238E27FC236}">
                <a16:creationId xmlns:a16="http://schemas.microsoft.com/office/drawing/2014/main" id="{57C9A18B-EF76-8F4B-ABED-68347C2BFAC3}"/>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panose="020B0604020202020204" pitchFamily="34" charset="0"/>
                <a:ea typeface="ＭＳ Ｐゴシック" panose="020B0600070205080204" pitchFamily="34" charset="-128"/>
                <a:cs typeface="Helvetica" pitchFamily="2" charset="0"/>
              </a:rPr>
              <a:t>II.	Significance of Statutory Liens and </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Special Revenue Protections and the</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Puerto Rico Assured Decision</a:t>
            </a:r>
          </a:p>
        </p:txBody>
      </p:sp>
    </p:spTree>
    <p:extLst>
      <p:ext uri="{BB962C8B-B14F-4D97-AF65-F5344CB8AC3E}">
        <p14:creationId xmlns:p14="http://schemas.microsoft.com/office/powerpoint/2010/main" val="317384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a:extLst>
              <a:ext uri="{FF2B5EF4-FFF2-40B4-BE49-F238E27FC236}">
                <a16:creationId xmlns:a16="http://schemas.microsoft.com/office/drawing/2014/main" id="{C9CE91F7-045C-CC40-BDF5-49739A92E5D6}"/>
              </a:ext>
            </a:extLst>
          </p:cNvPr>
          <p:cNvSpPr>
            <a:spLocks noGrp="1" noChangeArrowheads="1"/>
          </p:cNvSpPr>
          <p:nvPr>
            <p:ph idx="1"/>
          </p:nvPr>
        </p:nvSpPr>
        <p:spPr/>
        <p:txBody>
          <a:bodyPr/>
          <a:lstStyle/>
          <a:p>
            <a:pPr marL="746125" lvl="1" indent="-288925">
              <a:spcBef>
                <a:spcPts val="475"/>
              </a:spcBef>
              <a:buFont typeface="Wingdings" pitchFamily="2" charset="2"/>
              <a:buChar char="§"/>
            </a:pPr>
            <a:r>
              <a:rPr lang="en-US" altLang="en-US" sz="1650" dirty="0">
                <a:latin typeface="Arial" panose="020B0604020202020204" pitchFamily="34" charset="0"/>
                <a:ea typeface="ＭＳ Ｐゴシック" panose="020B0600070205080204" pitchFamily="34" charset="-128"/>
                <a:cs typeface="Helvetica" pitchFamily="2" charset="0"/>
              </a:rPr>
              <a:t>The Puerto Rico court ruling was such a shock some contended it should only apply to PROMESA and U.S. territories and not to municipalities of states. But the Federal District Court did not appear to limit its ruling or interpretation of sections of Chapter 9 of the Federal Bankruptcy Code to just PROMESA ,and its analysis of the language specifically discussed sections of Chapter 9 that had applicability to PROMESA.</a:t>
            </a:r>
          </a:p>
          <a:p>
            <a:pPr marL="746125" lvl="1" indent="-288925">
              <a:spcBef>
                <a:spcPts val="475"/>
              </a:spcBef>
              <a:buFont typeface="Wingdings" pitchFamily="2" charset="2"/>
              <a:buChar char="§"/>
            </a:pPr>
            <a:r>
              <a:rPr lang="en-US" altLang="en-US" sz="1650" dirty="0">
                <a:latin typeface="Arial" panose="020B0604020202020204" pitchFamily="34" charset="0"/>
                <a:ea typeface="ＭＳ Ｐゴシック" panose="020B0600070205080204" pitchFamily="34" charset="-128"/>
                <a:cs typeface="Helvetica" pitchFamily="2" charset="0"/>
              </a:rPr>
              <a:t>There should be a quick fix to the conflicting positions of all Chapter 9 courts supporting the timely payment of pledged special revenues to bondholders in a Chapter 9, and the PROMESA court ruling that special revenues will be paid to bondholders on a timely basis during a Chapter 9 only if the municipality so chooses. Namely the appeal of the PROMESA court ruling.</a:t>
            </a:r>
          </a:p>
          <a:p>
            <a:pPr marL="746125" lvl="1" indent="-288925">
              <a:spcBef>
                <a:spcPts val="475"/>
              </a:spcBef>
              <a:buFont typeface="Wingdings" pitchFamily="2" charset="2"/>
              <a:buChar char="§"/>
            </a:pPr>
            <a:r>
              <a:rPr lang="en-US" altLang="en-US" sz="1650" dirty="0">
                <a:latin typeface="Arial" panose="020B0604020202020204" pitchFamily="34" charset="0"/>
                <a:ea typeface="ＭＳ Ｐゴシック" panose="020B0600070205080204" pitchFamily="34" charset="-128"/>
                <a:cs typeface="Helvetica" pitchFamily="2" charset="0"/>
              </a:rPr>
              <a:t>Could the municipal market’s understanding of special revenues and the prior Chapter 9 court rulings on special revenues and the 1988 Amendments including Section 922(d) be so wrong? The municipal market was not wrong. The PROMESA court ruling should be reversed as the following Sections III-XI demonstrate.</a:t>
            </a:r>
          </a:p>
        </p:txBody>
      </p:sp>
      <p:sp>
        <p:nvSpPr>
          <p:cNvPr id="28674" name="Slide Number Placeholder 3">
            <a:extLst>
              <a:ext uri="{FF2B5EF4-FFF2-40B4-BE49-F238E27FC236}">
                <a16:creationId xmlns:a16="http://schemas.microsoft.com/office/drawing/2014/main" id="{74404D0A-F123-F744-9A44-33F3A8A4861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E88D4E19-0BF9-3C47-89FF-BFC88262C728}" type="slidenum">
              <a:rPr lang="en-US" altLang="en-US" sz="1000" smtClean="0">
                <a:solidFill>
                  <a:srgbClr val="FFFFFF"/>
                </a:solidFill>
              </a:rPr>
              <a:pPr>
                <a:spcBef>
                  <a:spcPct val="0"/>
                </a:spcBef>
                <a:buFontTx/>
                <a:buNone/>
              </a:pPr>
              <a:t>30</a:t>
            </a:fld>
            <a:endParaRPr lang="en-US" altLang="en-US" sz="1000" dirty="0">
              <a:solidFill>
                <a:srgbClr val="FFFFFF"/>
              </a:solidFill>
            </a:endParaRPr>
          </a:p>
        </p:txBody>
      </p:sp>
      <p:sp>
        <p:nvSpPr>
          <p:cNvPr id="10" name="Title 11">
            <a:extLst>
              <a:ext uri="{FF2B5EF4-FFF2-40B4-BE49-F238E27FC236}">
                <a16:creationId xmlns:a16="http://schemas.microsoft.com/office/drawing/2014/main" id="{537A44CA-EDFF-344C-AF1A-CF9A883CE2D6}"/>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panose="020B0604020202020204" pitchFamily="34" charset="0"/>
                <a:ea typeface="ＭＳ Ｐゴシック" panose="020B0600070205080204" pitchFamily="34" charset="-128"/>
                <a:cs typeface="Helvetica" pitchFamily="2" charset="0"/>
              </a:rPr>
              <a:t>II.	Significance of Statutory Liens and </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Special Revenue Protections and the</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Puerto Rico Assured Decision</a:t>
            </a:r>
          </a:p>
        </p:txBody>
      </p:sp>
    </p:spTree>
    <p:extLst>
      <p:ext uri="{BB962C8B-B14F-4D97-AF65-F5344CB8AC3E}">
        <p14:creationId xmlns:p14="http://schemas.microsoft.com/office/powerpoint/2010/main" val="807697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756D2C0C-274F-F64A-BBCC-77406AD4CABB}"/>
              </a:ext>
            </a:extLst>
          </p:cNvPr>
          <p:cNvSpPr>
            <a:spLocks noGrp="1" noChangeArrowheads="1"/>
          </p:cNvSpPr>
          <p:nvPr>
            <p:ph idx="1"/>
          </p:nvPr>
        </p:nvSpPr>
        <p:spPr/>
        <p:txBody>
          <a:bodyPr/>
          <a:lstStyle/>
          <a:p>
            <a:pPr marL="290513" indent="-290513">
              <a:buFont typeface="Wingdings" pitchFamily="2" charset="2"/>
              <a:buChar char="§"/>
            </a:pPr>
            <a:r>
              <a:rPr lang="en-US" altLang="en-US" sz="2000" dirty="0">
                <a:latin typeface="Arial" panose="020B0604020202020204" pitchFamily="34" charset="0"/>
                <a:ea typeface="ＭＳ Ｐゴシック" panose="020B0600070205080204" pitchFamily="34" charset="-128"/>
                <a:cs typeface="Helvetica" pitchFamily="2" charset="0"/>
              </a:rPr>
              <a:t>Which position is correct?</a:t>
            </a:r>
          </a:p>
          <a:p>
            <a:pPr marL="290513" indent="-290513">
              <a:buFont typeface="Wingdings" pitchFamily="2" charset="2"/>
              <a:buChar char="§"/>
            </a:pPr>
            <a:r>
              <a:rPr lang="en-US" altLang="en-US" sz="2000" dirty="0">
                <a:latin typeface="Arial" panose="020B0604020202020204" pitchFamily="34" charset="0"/>
                <a:ea typeface="ＭＳ Ｐゴシック" panose="020B0600070205080204" pitchFamily="34" charset="-128"/>
                <a:cs typeface="Helvetica" pitchFamily="2" charset="0"/>
              </a:rPr>
              <a:t>Can and should courts have such diverse rulings on the 1988 Amendments?</a:t>
            </a:r>
          </a:p>
          <a:p>
            <a:pPr marL="290513" indent="-290513">
              <a:buFont typeface="Wingdings" pitchFamily="2" charset="2"/>
              <a:buChar char="§"/>
            </a:pPr>
            <a:r>
              <a:rPr lang="en-US" altLang="en-US" sz="2000" dirty="0">
                <a:latin typeface="Arial" panose="020B0604020202020204" pitchFamily="34" charset="0"/>
                <a:ea typeface="ＭＳ Ｐゴシック" panose="020B0600070205080204" pitchFamily="34" charset="-128"/>
                <a:cs typeface="Helvetica" pitchFamily="2" charset="0"/>
              </a:rPr>
              <a:t>The basic questions to be answered regarding the treatment of special revenues in Chapter 9:</a:t>
            </a:r>
          </a:p>
          <a:p>
            <a:pPr marL="635000" lvl="1" indent="-317500">
              <a:buFont typeface=".AppleSystemUIFont"/>
              <a:buChar char="–"/>
            </a:pPr>
            <a:r>
              <a:rPr lang="en-US" altLang="en-US" dirty="0">
                <a:latin typeface="Arial" panose="020B0604020202020204" pitchFamily="34" charset="0"/>
                <a:ea typeface="ＭＳ Ｐゴシック" panose="020B0600070205080204" pitchFamily="34" charset="-128"/>
                <a:cs typeface="Helvetica" pitchFamily="2" charset="0"/>
              </a:rPr>
              <a:t>What </a:t>
            </a:r>
            <a:r>
              <a:rPr lang="en-US" altLang="en-US" sz="1800" dirty="0">
                <a:latin typeface="Arial" panose="020B0604020202020204" pitchFamily="34" charset="0"/>
                <a:ea typeface="ＭＳ Ｐゴシック" panose="020B0600070205080204" pitchFamily="34" charset="-128"/>
                <a:cs typeface="Helvetica" pitchFamily="2" charset="0"/>
              </a:rPr>
              <a:t>are special revenues?</a:t>
            </a:r>
          </a:p>
          <a:p>
            <a:pPr marL="635000" lvl="1" indent="-317500">
              <a:buFont typeface=".AppleSystemUIFont"/>
              <a:buChar char="–"/>
            </a:pPr>
            <a:r>
              <a:rPr lang="en-US" altLang="en-US" sz="1800" dirty="0">
                <a:latin typeface="Arial" panose="020B0604020202020204" pitchFamily="34" charset="0"/>
                <a:ea typeface="ＭＳ Ｐゴシック" panose="020B0600070205080204" pitchFamily="34" charset="-128"/>
                <a:cs typeface="Helvetica" pitchFamily="2" charset="0"/>
              </a:rPr>
              <a:t>What are the benefits?</a:t>
            </a:r>
          </a:p>
          <a:p>
            <a:pPr marL="635000" lvl="1" indent="-317500">
              <a:buFont typeface=".AppleSystemUIFont"/>
              <a:buChar char="–"/>
            </a:pPr>
            <a:r>
              <a:rPr lang="en-US" altLang="en-US" sz="1800" dirty="0">
                <a:latin typeface="Arial" panose="020B0604020202020204" pitchFamily="34" charset="0"/>
                <a:ea typeface="ＭＳ Ｐゴシック" panose="020B0600070205080204" pitchFamily="34" charset="-128"/>
                <a:cs typeface="Helvetica" pitchFamily="2" charset="0"/>
              </a:rPr>
              <a:t>What should be the treatment of special revenues in Chapter 9?</a:t>
            </a:r>
          </a:p>
          <a:p>
            <a:pPr marL="635000" lvl="1" indent="-317500">
              <a:buFont typeface=".AppleSystemUIFont"/>
              <a:buChar char="–"/>
            </a:pPr>
            <a:r>
              <a:rPr lang="en-US" altLang="en-US" sz="1800" dirty="0">
                <a:latin typeface="Arial" panose="020B0604020202020204" pitchFamily="34" charset="0"/>
                <a:ea typeface="ＭＳ Ｐゴシック" panose="020B0600070205080204" pitchFamily="34" charset="-128"/>
                <a:cs typeface="Helvetica" pitchFamily="2" charset="0"/>
              </a:rPr>
              <a:t>In Chapter 9, can a municipality act contrary to state law?</a:t>
            </a:r>
          </a:p>
          <a:p>
            <a:pPr marL="635000" lvl="1" indent="-317500">
              <a:buFont typeface=".AppleSystemUIFont"/>
              <a:buChar char="–"/>
            </a:pPr>
            <a:r>
              <a:rPr lang="en-US" altLang="en-US" sz="1800" dirty="0">
                <a:latin typeface="Arial" panose="020B0604020202020204" pitchFamily="34" charset="0"/>
                <a:ea typeface="ＭＳ Ｐゴシック" panose="020B0600070205080204" pitchFamily="34" charset="-128"/>
                <a:cs typeface="Helvetica" pitchFamily="2" charset="0"/>
              </a:rPr>
              <a:t>What does the legislative history of the 1988 Amendments support?</a:t>
            </a:r>
          </a:p>
          <a:p>
            <a:pPr marL="635000" lvl="1" indent="-317500">
              <a:buFont typeface=".AppleSystemUIFont"/>
              <a:buChar char="–"/>
            </a:pPr>
            <a:r>
              <a:rPr lang="en-US" altLang="en-US" sz="1800" dirty="0">
                <a:latin typeface="Arial" panose="020B0604020202020204" pitchFamily="34" charset="0"/>
                <a:ea typeface="ＭＳ Ｐゴシック" panose="020B0600070205080204" pitchFamily="34" charset="-128"/>
                <a:cs typeface="Helvetica" pitchFamily="2" charset="0"/>
              </a:rPr>
              <a:t>What does the Bankruptcy Code provide?</a:t>
            </a:r>
          </a:p>
          <a:p>
            <a:pPr marL="635000" lvl="1" indent="-317500">
              <a:buFont typeface=".AppleSystemUIFont"/>
              <a:buChar char="–"/>
            </a:pPr>
            <a:r>
              <a:rPr lang="en-US" altLang="en-US" sz="1800" dirty="0">
                <a:latin typeface="Arial" panose="020B0604020202020204" pitchFamily="34" charset="0"/>
                <a:ea typeface="ＭＳ Ｐゴシック" panose="020B0600070205080204" pitchFamily="34" charset="-128"/>
                <a:cs typeface="Helvetica" pitchFamily="2" charset="0"/>
              </a:rPr>
              <a:t>How do you resolve the conflict between the PROMESA court ruling and Jefferson County court ruling </a:t>
            </a:r>
            <a:r>
              <a:rPr lang="en-US" altLang="en-US" sz="1800" i="1" dirty="0">
                <a:latin typeface="Arial" panose="020B0604020202020204" pitchFamily="34" charset="0"/>
                <a:ea typeface="ＭＳ Ｐゴシック" panose="020B0600070205080204" pitchFamily="34" charset="-128"/>
                <a:cs typeface="Helvetica" pitchFamily="2" charset="0"/>
              </a:rPr>
              <a:t>et al.</a:t>
            </a:r>
            <a:r>
              <a:rPr lang="en-US" altLang="en-US" sz="1800" dirty="0">
                <a:latin typeface="Arial" panose="020B0604020202020204" pitchFamily="34" charset="0"/>
                <a:ea typeface="ＭＳ Ｐゴシック" panose="020B0600070205080204" pitchFamily="34" charset="-128"/>
                <a:cs typeface="Helvetica" pitchFamily="2" charset="0"/>
              </a:rPr>
              <a:t>?</a:t>
            </a:r>
          </a:p>
        </p:txBody>
      </p:sp>
      <p:sp>
        <p:nvSpPr>
          <p:cNvPr id="29699" name="Slide Number Placeholder 3">
            <a:extLst>
              <a:ext uri="{FF2B5EF4-FFF2-40B4-BE49-F238E27FC236}">
                <a16:creationId xmlns:a16="http://schemas.microsoft.com/office/drawing/2014/main" id="{30384914-304A-6B4B-A79D-1B2885A3CC5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742950" indent="-285750">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F89BC231-4F48-DE44-9220-18CF86FCBB61}" type="slidenum">
              <a:rPr lang="en-US" altLang="en-US" sz="1000" smtClean="0">
                <a:solidFill>
                  <a:srgbClr val="FFFFFF"/>
                </a:solidFill>
              </a:rPr>
              <a:pPr>
                <a:spcBef>
                  <a:spcPct val="0"/>
                </a:spcBef>
                <a:buFontTx/>
                <a:buNone/>
              </a:pPr>
              <a:t>31</a:t>
            </a:fld>
            <a:endParaRPr lang="en-US" altLang="en-US" sz="1000" dirty="0">
              <a:solidFill>
                <a:srgbClr val="FFFFFF"/>
              </a:solidFill>
            </a:endParaRPr>
          </a:p>
        </p:txBody>
      </p:sp>
      <p:sp>
        <p:nvSpPr>
          <p:cNvPr id="7" name="Title 11">
            <a:extLst>
              <a:ext uri="{FF2B5EF4-FFF2-40B4-BE49-F238E27FC236}">
                <a16:creationId xmlns:a16="http://schemas.microsoft.com/office/drawing/2014/main" id="{C8CB4D9E-72CA-664D-8445-BBE3A21A0C24}"/>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panose="020B0604020202020204" pitchFamily="34" charset="0"/>
                <a:ea typeface="ＭＳ Ｐゴシック" panose="020B0600070205080204" pitchFamily="34" charset="-128"/>
                <a:cs typeface="Helvetica" pitchFamily="2" charset="0"/>
              </a:rPr>
              <a:t>II.	Significance of Statutory Liens and </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Special Revenue Protections and the</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Puerto Rico Assured Decision</a:t>
            </a:r>
          </a:p>
        </p:txBody>
      </p:sp>
    </p:spTree>
    <p:extLst>
      <p:ext uri="{BB962C8B-B14F-4D97-AF65-F5344CB8AC3E}">
        <p14:creationId xmlns:p14="http://schemas.microsoft.com/office/powerpoint/2010/main" val="278389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2">
            <a:extLst>
              <a:ext uri="{FF2B5EF4-FFF2-40B4-BE49-F238E27FC236}">
                <a16:creationId xmlns:a16="http://schemas.microsoft.com/office/drawing/2014/main" id="{CA4CD905-A74F-D349-B9ED-E0A94E11E776}"/>
              </a:ext>
            </a:extLst>
          </p:cNvPr>
          <p:cNvSpPr>
            <a:spLocks noGrp="1" noChangeArrowheads="1"/>
          </p:cNvSpPr>
          <p:nvPr>
            <p:ph idx="1"/>
          </p:nvPr>
        </p:nvSpPr>
        <p:spPr/>
        <p:txBody>
          <a:bodyPr/>
          <a:lstStyle/>
          <a:p>
            <a:pPr marL="466725" indent="-458788">
              <a:spcAft>
                <a:spcPts val="600"/>
              </a:spcAft>
              <a:buFont typeface="Wingdings" pitchFamily="2" charset="2"/>
              <a:buNone/>
            </a:pPr>
            <a:r>
              <a:rPr lang="en-US" altLang="en-US" sz="2000" dirty="0">
                <a:latin typeface="Arial" panose="020B0604020202020204" pitchFamily="34" charset="0"/>
                <a:ea typeface="ＭＳ Ｐゴシック" panose="020B0600070205080204" pitchFamily="34" charset="-128"/>
                <a:cs typeface="Helvetica" pitchFamily="2" charset="0"/>
              </a:rPr>
              <a:t>A.	</a:t>
            </a:r>
            <a:r>
              <a:rPr lang="en-US" altLang="en-US" sz="2000" u="sng" dirty="0">
                <a:latin typeface="Arial" panose="020B0604020202020204" pitchFamily="34" charset="0"/>
                <a:ea typeface="ＭＳ Ｐゴシック" panose="020B0600070205080204" pitchFamily="34" charset="-128"/>
                <a:cs typeface="Helvetica" pitchFamily="2" charset="0"/>
              </a:rPr>
              <a:t>Section 902(2) of the Bankruptcy Code defines special revenues as</a:t>
            </a:r>
            <a:r>
              <a:rPr lang="en-US" altLang="en-US" sz="2000" dirty="0">
                <a:latin typeface="Arial" panose="020B0604020202020204" pitchFamily="34" charset="0"/>
                <a:ea typeface="ＭＳ Ｐゴシック" panose="020B0600070205080204" pitchFamily="34" charset="-128"/>
                <a:cs typeface="Helvetica" pitchFamily="2" charset="0"/>
              </a:rPr>
              <a:t>:</a:t>
            </a:r>
            <a:endParaRPr lang="en-US" altLang="en-US" sz="1800" dirty="0">
              <a:latin typeface="Arial" panose="020B0604020202020204" pitchFamily="34" charset="0"/>
              <a:ea typeface="ＭＳ Ｐゴシック" panose="020B0600070205080204" pitchFamily="34" charset="-128"/>
              <a:cs typeface="Helvetica" pitchFamily="2" charset="0"/>
            </a:endParaRPr>
          </a:p>
          <a:p>
            <a:pPr marL="923925" lvl="1" indent="-457200">
              <a:buFont typeface="Wingdings" pitchFamily="2" charset="2"/>
              <a:buNone/>
            </a:pPr>
            <a:r>
              <a:rPr lang="en-US" altLang="en-US" sz="1600" dirty="0">
                <a:latin typeface="Arial" panose="020B0604020202020204" pitchFamily="34" charset="0"/>
                <a:ea typeface="ＭＳ Ｐゴシック" panose="020B0600070205080204" pitchFamily="34" charset="-128"/>
                <a:cs typeface="Helvetica" pitchFamily="2" charset="0"/>
              </a:rPr>
              <a:t>(2)	“special revenues” means—</a:t>
            </a:r>
          </a:p>
          <a:p>
            <a:pPr marL="1381125" lvl="2" indent="-457200">
              <a:buFont typeface="Wingdings" pitchFamily="2" charset="2"/>
              <a:buNone/>
            </a:pPr>
            <a:r>
              <a:rPr lang="en-US" altLang="en-US" sz="1600" dirty="0">
                <a:latin typeface="Arial" panose="020B0604020202020204" pitchFamily="34" charset="0"/>
                <a:ea typeface="ＭＳ Ｐゴシック" panose="020B0600070205080204" pitchFamily="34" charset="-128"/>
                <a:cs typeface="Helvetica" pitchFamily="2" charset="0"/>
              </a:rPr>
              <a:t>(A)	</a:t>
            </a:r>
            <a:r>
              <a:rPr lang="en-US" altLang="en-US" sz="1600" u="sng" dirty="0">
                <a:latin typeface="Arial" panose="020B0604020202020204" pitchFamily="34" charset="0"/>
                <a:ea typeface="ＭＳ Ｐゴシック" panose="020B0600070205080204" pitchFamily="34" charset="-128"/>
                <a:cs typeface="Helvetica" pitchFamily="2" charset="0"/>
              </a:rPr>
              <a:t>receipts derived from the ownership, operation, or disposition</a:t>
            </a:r>
            <a:r>
              <a:rPr lang="en-US" altLang="en-US" sz="1600" dirty="0">
                <a:latin typeface="Arial" panose="020B0604020202020204" pitchFamily="34" charset="0"/>
                <a:ea typeface="ＭＳ Ｐゴシック" panose="020B0600070205080204" pitchFamily="34" charset="-128"/>
                <a:cs typeface="Helvetica" pitchFamily="2" charset="0"/>
              </a:rPr>
              <a:t> of projects or systems of the debtor that are primarily used or intended to be used primarily to provide transportation, utility, or other services, including the proceeds of borrowings to finance the projects or systems;</a:t>
            </a:r>
          </a:p>
          <a:p>
            <a:pPr marL="1381125" lvl="2" indent="-457200">
              <a:buFont typeface="Wingdings" pitchFamily="2" charset="2"/>
              <a:buNone/>
            </a:pPr>
            <a:r>
              <a:rPr lang="en-US" altLang="en-US" sz="1600" dirty="0">
                <a:latin typeface="Arial" panose="020B0604020202020204" pitchFamily="34" charset="0"/>
                <a:ea typeface="ＭＳ Ｐゴシック" panose="020B0600070205080204" pitchFamily="34" charset="-128"/>
                <a:cs typeface="Helvetica" pitchFamily="2" charset="0"/>
              </a:rPr>
              <a:t>(B)	</a:t>
            </a:r>
            <a:r>
              <a:rPr lang="en-US" altLang="en-US" sz="1600" u="sng" dirty="0">
                <a:latin typeface="Arial" panose="020B0604020202020204" pitchFamily="34" charset="0"/>
                <a:ea typeface="ＭＳ Ｐゴシック" panose="020B0600070205080204" pitchFamily="34" charset="-128"/>
                <a:cs typeface="Helvetica" pitchFamily="2" charset="0"/>
              </a:rPr>
              <a:t>special excise taxes</a:t>
            </a:r>
            <a:r>
              <a:rPr lang="en-US" altLang="en-US" sz="1600" dirty="0">
                <a:latin typeface="Arial" panose="020B0604020202020204" pitchFamily="34" charset="0"/>
                <a:ea typeface="ＭＳ Ｐゴシック" panose="020B0600070205080204" pitchFamily="34" charset="-128"/>
                <a:cs typeface="Helvetica" pitchFamily="2" charset="0"/>
              </a:rPr>
              <a:t> imposed on particular activities or transactions;</a:t>
            </a:r>
          </a:p>
          <a:p>
            <a:pPr marL="1381125" lvl="2" indent="-457200">
              <a:buFont typeface="Wingdings" pitchFamily="2" charset="2"/>
              <a:buNone/>
            </a:pPr>
            <a:r>
              <a:rPr lang="en-US" altLang="en-US" sz="1600" dirty="0">
                <a:latin typeface="Arial" panose="020B0604020202020204" pitchFamily="34" charset="0"/>
                <a:ea typeface="ＭＳ Ｐゴシック" panose="020B0600070205080204" pitchFamily="34" charset="-128"/>
                <a:cs typeface="Helvetica" pitchFamily="2" charset="0"/>
              </a:rPr>
              <a:t>(C)	</a:t>
            </a:r>
            <a:r>
              <a:rPr lang="en-US" altLang="en-US" sz="1600" u="sng" dirty="0">
                <a:latin typeface="Arial" panose="020B0604020202020204" pitchFamily="34" charset="0"/>
                <a:ea typeface="ＭＳ Ｐゴシック" panose="020B0600070205080204" pitchFamily="34" charset="-128"/>
                <a:cs typeface="Helvetica" pitchFamily="2" charset="0"/>
              </a:rPr>
              <a:t>incremental tax</a:t>
            </a:r>
            <a:r>
              <a:rPr lang="en-US" altLang="en-US" sz="1600" dirty="0">
                <a:latin typeface="Arial" panose="020B0604020202020204" pitchFamily="34" charset="0"/>
                <a:ea typeface="ＭＳ Ｐゴシック" panose="020B0600070205080204" pitchFamily="34" charset="-128"/>
                <a:cs typeface="Helvetica" pitchFamily="2" charset="0"/>
              </a:rPr>
              <a:t> receipts from the benefited area in the case of </a:t>
            </a:r>
            <a:r>
              <a:rPr lang="en-US" altLang="en-US" sz="1600" u="sng" dirty="0">
                <a:latin typeface="Arial" panose="020B0604020202020204" pitchFamily="34" charset="0"/>
                <a:ea typeface="ＭＳ Ｐゴシック" panose="020B0600070205080204" pitchFamily="34" charset="-128"/>
                <a:cs typeface="Helvetica" pitchFamily="2" charset="0"/>
              </a:rPr>
              <a:t>tax-increment financing</a:t>
            </a:r>
            <a:r>
              <a:rPr lang="en-US" altLang="en-US" sz="1600" dirty="0">
                <a:latin typeface="Arial" panose="020B0604020202020204" pitchFamily="34" charset="0"/>
                <a:ea typeface="ＭＳ Ｐゴシック" panose="020B0600070205080204" pitchFamily="34" charset="-128"/>
                <a:cs typeface="Helvetica" pitchFamily="2" charset="0"/>
              </a:rPr>
              <a:t>;</a:t>
            </a:r>
          </a:p>
          <a:p>
            <a:pPr marL="1381125" lvl="2" indent="-457200">
              <a:buFont typeface="Wingdings" pitchFamily="2" charset="2"/>
              <a:buNone/>
            </a:pPr>
            <a:r>
              <a:rPr lang="en-US" altLang="en-US" sz="1600" dirty="0">
                <a:latin typeface="Arial" panose="020B0604020202020204" pitchFamily="34" charset="0"/>
                <a:ea typeface="ＭＳ Ｐゴシック" panose="020B0600070205080204" pitchFamily="34" charset="-128"/>
                <a:cs typeface="Helvetica" pitchFamily="2" charset="0"/>
              </a:rPr>
              <a:t>(D)	other </a:t>
            </a:r>
            <a:r>
              <a:rPr lang="en-US" altLang="en-US" sz="1600" u="sng" dirty="0">
                <a:latin typeface="Arial" panose="020B0604020202020204" pitchFamily="34" charset="0"/>
                <a:ea typeface="ＭＳ Ｐゴシック" panose="020B0600070205080204" pitchFamily="34" charset="-128"/>
                <a:cs typeface="Helvetica" pitchFamily="2" charset="0"/>
              </a:rPr>
              <a:t>revenues or receipts</a:t>
            </a:r>
            <a:r>
              <a:rPr lang="en-US" altLang="en-US" sz="1600" dirty="0">
                <a:latin typeface="Arial" panose="020B0604020202020204" pitchFamily="34" charset="0"/>
                <a:ea typeface="ＭＳ Ｐゴシック" panose="020B0600070205080204" pitchFamily="34" charset="-128"/>
                <a:cs typeface="Helvetica" pitchFamily="2" charset="0"/>
              </a:rPr>
              <a:t> derived from particular functions of the debtor, whether or not the debtor has other functions; or</a:t>
            </a:r>
          </a:p>
          <a:p>
            <a:pPr marL="1381125" lvl="2" indent="-457200">
              <a:buFont typeface="Wingdings" pitchFamily="2" charset="2"/>
              <a:buNone/>
            </a:pPr>
            <a:r>
              <a:rPr lang="en-US" altLang="en-US" sz="1600" dirty="0">
                <a:latin typeface="Arial" panose="020B0604020202020204" pitchFamily="34" charset="0"/>
                <a:ea typeface="ＭＳ Ｐゴシック" panose="020B0600070205080204" pitchFamily="34" charset="-128"/>
                <a:cs typeface="Helvetica" pitchFamily="2" charset="0"/>
              </a:rPr>
              <a:t>(E)	</a:t>
            </a:r>
            <a:r>
              <a:rPr lang="en-US" altLang="en-US" sz="1600" u="sng" dirty="0">
                <a:latin typeface="Arial" panose="020B0604020202020204" pitchFamily="34" charset="0"/>
                <a:ea typeface="ＭＳ Ｐゴシック" panose="020B0600070205080204" pitchFamily="34" charset="-128"/>
                <a:cs typeface="Helvetica" pitchFamily="2" charset="0"/>
              </a:rPr>
              <a:t>taxes specifically levied to finance one or more projects or systems</a:t>
            </a:r>
            <a:r>
              <a:rPr lang="en-US" altLang="en-US" sz="1600" dirty="0">
                <a:latin typeface="Arial" panose="020B0604020202020204" pitchFamily="34" charset="0"/>
                <a:ea typeface="ＭＳ Ｐゴシック" panose="020B0600070205080204" pitchFamily="34" charset="-128"/>
                <a:cs typeface="Helvetica" pitchFamily="2" charset="0"/>
              </a:rPr>
              <a:t>, excluding receipts from general property, sales, or income taxes (other than tax-increment financing) levied to finance the general purposes of the debtor.</a:t>
            </a:r>
          </a:p>
        </p:txBody>
      </p:sp>
      <p:sp>
        <p:nvSpPr>
          <p:cNvPr id="31746" name="Slide Number Placeholder 3">
            <a:extLst>
              <a:ext uri="{FF2B5EF4-FFF2-40B4-BE49-F238E27FC236}">
                <a16:creationId xmlns:a16="http://schemas.microsoft.com/office/drawing/2014/main" id="{6A5A49CC-C9A0-2249-B115-27A8C03AE05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7BD70546-A6CE-6947-91A9-BEB1179DC153}" type="slidenum">
              <a:rPr lang="en-US" altLang="en-US" sz="1000" smtClean="0">
                <a:solidFill>
                  <a:srgbClr val="FFFFFF"/>
                </a:solidFill>
              </a:rPr>
              <a:pPr>
                <a:spcBef>
                  <a:spcPct val="0"/>
                </a:spcBef>
                <a:buFontTx/>
                <a:buNone/>
              </a:pPr>
              <a:t>32</a:t>
            </a:fld>
            <a:endParaRPr lang="en-US" altLang="en-US" sz="1000" dirty="0">
              <a:solidFill>
                <a:srgbClr val="FFFFFF"/>
              </a:solidFill>
            </a:endParaRPr>
          </a:p>
        </p:txBody>
      </p:sp>
      <p:sp>
        <p:nvSpPr>
          <p:cNvPr id="31747" name="Title 11">
            <a:extLst>
              <a:ext uri="{FF2B5EF4-FFF2-40B4-BE49-F238E27FC236}">
                <a16:creationId xmlns:a16="http://schemas.microsoft.com/office/drawing/2014/main" id="{A8A3B810-306C-B540-9226-D8EC629124ED}"/>
              </a:ext>
            </a:extLst>
          </p:cNvPr>
          <p:cNvSpPr>
            <a:spLocks noGrp="1"/>
          </p:cNvSpPr>
          <p:nvPr>
            <p:ph type="title"/>
          </p:nvPr>
        </p:nvSpPr>
        <p:spPr/>
        <p:txBody>
          <a:bodyPr/>
          <a:lstStyle/>
          <a:p>
            <a:pPr marL="635000" indent="-635000"/>
            <a:r>
              <a:rPr lang="en-US" altLang="en-US" dirty="0">
                <a:latin typeface="Arial" panose="020B0604020202020204" pitchFamily="34" charset="0"/>
                <a:ea typeface="ＭＳ Ｐゴシック" panose="020B0600070205080204" pitchFamily="34" charset="-128"/>
                <a:cs typeface="Helvetica" pitchFamily="2" charset="0"/>
              </a:rPr>
              <a:t>III.	Special Revenues</a:t>
            </a:r>
          </a:p>
        </p:txBody>
      </p:sp>
    </p:spTree>
    <p:extLst>
      <p:ext uri="{BB962C8B-B14F-4D97-AF65-F5344CB8AC3E}">
        <p14:creationId xmlns:p14="http://schemas.microsoft.com/office/powerpoint/2010/main" val="245827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957D7-8F76-6644-9E7A-9070A651C160}"/>
              </a:ext>
            </a:extLst>
          </p:cNvPr>
          <p:cNvSpPr>
            <a:spLocks noGrp="1"/>
          </p:cNvSpPr>
          <p:nvPr>
            <p:ph idx="1"/>
          </p:nvPr>
        </p:nvSpPr>
        <p:spPr/>
        <p:txBody>
          <a:bodyPr/>
          <a:lstStyle/>
          <a:p>
            <a:pPr marL="466725" lvl="1" indent="-458788">
              <a:spcAft>
                <a:spcPts val="0"/>
              </a:spcAft>
              <a:buFont typeface="Arial" charset="0"/>
              <a:buNone/>
              <a:defRPr/>
            </a:pPr>
            <a:r>
              <a:rPr lang="en-US" altLang="en-US" dirty="0">
                <a:latin typeface="Arial" charset="0"/>
                <a:ea typeface="ＭＳ Ｐゴシック" charset="-128"/>
                <a:cs typeface="Helvetica" charset="0"/>
              </a:rPr>
              <a:t>B.	</a:t>
            </a:r>
            <a:r>
              <a:rPr lang="en-US" altLang="en-US" u="sng" dirty="0">
                <a:latin typeface="Arial" charset="0"/>
                <a:ea typeface="ＭＳ Ｐゴシック" charset="-128"/>
                <a:cs typeface="Helvetica" charset="0"/>
              </a:rPr>
              <a:t>What is a special revenue</a:t>
            </a:r>
            <a:r>
              <a:rPr lang="en-US" altLang="en-US" dirty="0">
                <a:latin typeface="Arial" charset="0"/>
                <a:ea typeface="ＭＳ Ｐゴシック" charset="-128"/>
                <a:cs typeface="Helvetica" charset="0"/>
              </a:rPr>
              <a:t>?</a:t>
            </a:r>
          </a:p>
          <a:p>
            <a:pPr marL="749300" lvl="1" indent="-280988">
              <a:spcAft>
                <a:spcPts val="0"/>
              </a:spcAft>
              <a:buFont typeface="Wingdings" pitchFamily="2" charset="2"/>
              <a:buChar char="§"/>
              <a:defRPr/>
            </a:pPr>
            <a:r>
              <a:rPr lang="en-US" altLang="en-US" dirty="0">
                <a:latin typeface="Arial" charset="0"/>
                <a:ea typeface="ＭＳ Ｐゴシック" charset="-128"/>
                <a:cs typeface="Helvetica" charset="0"/>
              </a:rPr>
              <a:t>Every state provides for some form of special revenue bonds and, in certain cases, the special revenue pledge can be granted for general obligation debt.</a:t>
            </a:r>
          </a:p>
          <a:p>
            <a:pPr marL="749300" lvl="1" indent="-280988">
              <a:spcAft>
                <a:spcPts val="0"/>
              </a:spcAft>
              <a:buFont typeface="Wingdings" pitchFamily="2" charset="2"/>
              <a:buChar char="§"/>
              <a:defRPr/>
            </a:pPr>
            <a:r>
              <a:rPr lang="en-US" altLang="en-US" dirty="0">
                <a:latin typeface="Arial" charset="0"/>
                <a:ea typeface="ＭＳ Ｐゴシック" charset="-128"/>
                <a:cs typeface="Helvetica" charset="0"/>
              </a:rPr>
              <a:t>A special revenue pledge is one that promises to pay the debt from a pledge or dedication of revenues from a specific source or governmental enterprise, special excise taxes, incremental tax receipts for tax increment financing, revenues derived from a particular governmental function, taxes levied to finance a project or system (except for general sales, property and income taxes levied for general purposes).</a:t>
            </a:r>
          </a:p>
        </p:txBody>
      </p:sp>
      <p:sp>
        <p:nvSpPr>
          <p:cNvPr id="32770" name="Slide Number Placeholder 3">
            <a:extLst>
              <a:ext uri="{FF2B5EF4-FFF2-40B4-BE49-F238E27FC236}">
                <a16:creationId xmlns:a16="http://schemas.microsoft.com/office/drawing/2014/main" id="{F3EDC7BA-A84B-2545-8812-6E1BCCE8317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704909D5-C31C-0846-84E6-9127D109CFBF}" type="slidenum">
              <a:rPr lang="en-US" altLang="en-US" sz="1000" smtClean="0">
                <a:solidFill>
                  <a:srgbClr val="FFFFFF"/>
                </a:solidFill>
              </a:rPr>
              <a:pPr>
                <a:spcBef>
                  <a:spcPct val="0"/>
                </a:spcBef>
                <a:buFontTx/>
                <a:buNone/>
              </a:pPr>
              <a:t>33</a:t>
            </a:fld>
            <a:endParaRPr lang="en-US" altLang="en-US" sz="1000" dirty="0">
              <a:solidFill>
                <a:srgbClr val="FFFFFF"/>
              </a:solidFill>
            </a:endParaRPr>
          </a:p>
        </p:txBody>
      </p:sp>
      <p:sp>
        <p:nvSpPr>
          <p:cNvPr id="7" name="Title 11">
            <a:extLst>
              <a:ext uri="{FF2B5EF4-FFF2-40B4-BE49-F238E27FC236}">
                <a16:creationId xmlns:a16="http://schemas.microsoft.com/office/drawing/2014/main" id="{B2654BC5-5B34-9B43-84D2-D4DF63F25112}"/>
              </a:ext>
            </a:extLst>
          </p:cNvPr>
          <p:cNvSpPr>
            <a:spLocks noGrp="1"/>
          </p:cNvSpPr>
          <p:nvPr>
            <p:ph type="title"/>
          </p:nvPr>
        </p:nvSpPr>
        <p:spPr>
          <a:xfrm>
            <a:off x="457200" y="274638"/>
            <a:ext cx="8229600" cy="1143000"/>
          </a:xfrm>
        </p:spPr>
        <p:txBody>
          <a:bodyPr/>
          <a:lstStyle/>
          <a:p>
            <a:pPr marL="635000" indent="-635000"/>
            <a:r>
              <a:rPr lang="en-US" altLang="en-US" dirty="0">
                <a:latin typeface="Arial" panose="020B0604020202020204" pitchFamily="34" charset="0"/>
                <a:ea typeface="ＭＳ Ｐゴシック" panose="020B0600070205080204" pitchFamily="34" charset="-128"/>
                <a:cs typeface="Helvetica" pitchFamily="2" charset="0"/>
              </a:rPr>
              <a:t>III.	Special Revenues</a:t>
            </a:r>
          </a:p>
        </p:txBody>
      </p:sp>
    </p:spTree>
    <p:extLst>
      <p:ext uri="{BB962C8B-B14F-4D97-AF65-F5344CB8AC3E}">
        <p14:creationId xmlns:p14="http://schemas.microsoft.com/office/powerpoint/2010/main" val="292156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1">
            <a:extLst>
              <a:ext uri="{FF2B5EF4-FFF2-40B4-BE49-F238E27FC236}">
                <a16:creationId xmlns:a16="http://schemas.microsoft.com/office/drawing/2014/main" id="{010AC1FE-AABB-7E43-BBF6-7F44E532B1FB}"/>
              </a:ext>
            </a:extLst>
          </p:cNvPr>
          <p:cNvSpPr>
            <a:spLocks noGrp="1"/>
          </p:cNvSpPr>
          <p:nvPr>
            <p:ph type="title"/>
          </p:nvPr>
        </p:nvSpPr>
        <p:spPr/>
        <p:txBody>
          <a:bodyPr/>
          <a:lstStyle/>
          <a:p>
            <a:pPr marL="685800" indent="-685800"/>
            <a:r>
              <a:rPr lang="en-US" altLang="en-US" dirty="0">
                <a:latin typeface="Arial" panose="020B0604020202020204" pitchFamily="34" charset="0"/>
                <a:ea typeface="ＭＳ Ｐゴシック" panose="020B0600070205080204" pitchFamily="34" charset="-128"/>
                <a:cs typeface="Helvetica" pitchFamily="2" charset="0"/>
              </a:rPr>
              <a:t>IV.	The Benefits of</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Special Revenues Bonds</a:t>
            </a:r>
          </a:p>
        </p:txBody>
      </p:sp>
      <p:sp>
        <p:nvSpPr>
          <p:cNvPr id="34818" name="Slide Number Placeholder 3">
            <a:extLst>
              <a:ext uri="{FF2B5EF4-FFF2-40B4-BE49-F238E27FC236}">
                <a16:creationId xmlns:a16="http://schemas.microsoft.com/office/drawing/2014/main" id="{0E959F1B-F741-CC45-850B-179D0491A9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49E8605B-7D80-4B4F-BCD3-CC9E1A57F08C}" type="slidenum">
              <a:rPr lang="en-US" altLang="en-US" sz="1000" smtClean="0">
                <a:solidFill>
                  <a:srgbClr val="FFFFFF"/>
                </a:solidFill>
              </a:rPr>
              <a:pPr>
                <a:spcBef>
                  <a:spcPct val="0"/>
                </a:spcBef>
                <a:buFontTx/>
                <a:buNone/>
              </a:pPr>
              <a:t>34</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C5213244-476E-B942-9728-5495345E327E}"/>
              </a:ext>
            </a:extLst>
          </p:cNvPr>
          <p:cNvSpPr>
            <a:spLocks noGrp="1"/>
          </p:cNvSpPr>
          <p:nvPr>
            <p:ph idx="1"/>
          </p:nvPr>
        </p:nvSpPr>
        <p:spPr/>
        <p:txBody>
          <a:bodyPr/>
          <a:lstStyle/>
          <a:p>
            <a:pPr marL="0" indent="0">
              <a:buFont typeface="Wingdings" charset="2"/>
              <a:buNone/>
              <a:defRPr/>
            </a:pPr>
            <a:r>
              <a:rPr lang="en-US" sz="2000" u="sng" dirty="0">
                <a:latin typeface="Arial" charset="0"/>
                <a:ea typeface="ＭＳ Ｐゴシック" charset="-128"/>
              </a:rPr>
              <a:t>What are the benefits of statutory liens and special revenues</a:t>
            </a:r>
            <a:r>
              <a:rPr lang="en-US" sz="2000" dirty="0">
                <a:latin typeface="Arial" charset="0"/>
                <a:ea typeface="ＭＳ Ｐゴシック" charset="-128"/>
              </a:rPr>
              <a:t>?</a:t>
            </a:r>
          </a:p>
          <a:p>
            <a:pPr marL="461963" indent="-461963">
              <a:buFont typeface="Wingdings" charset="2"/>
              <a:buNone/>
              <a:defRPr/>
            </a:pPr>
            <a:r>
              <a:rPr lang="en-US" altLang="en-US" sz="2000" dirty="0">
                <a:latin typeface="Arial" charset="0"/>
                <a:ea typeface="ＭＳ Ｐゴシック" charset="-128"/>
                <a:cs typeface="Helvetica" charset="0"/>
              </a:rPr>
              <a:t>1.	</a:t>
            </a:r>
            <a:r>
              <a:rPr lang="en-US" altLang="en-US" sz="1800" u="sng" dirty="0">
                <a:latin typeface="Arial" charset="0"/>
                <a:ea typeface="ＭＳ Ｐゴシック" charset="-128"/>
                <a:cs typeface="Helvetica" charset="0"/>
              </a:rPr>
              <a:t>Create predictable priorities in Chapter 9</a:t>
            </a:r>
            <a:r>
              <a:rPr lang="en-US" altLang="en-US" sz="1800" dirty="0">
                <a:latin typeface="Arial" charset="0"/>
                <a:ea typeface="ＭＳ Ｐゴシック" charset="-128"/>
                <a:cs typeface="Helvetica" charset="0"/>
              </a:rPr>
              <a:t>. These types of financings are intended to create predictable priorities in Chapter 9 so municipal bond market participants can be protected by a predictable result.</a:t>
            </a:r>
          </a:p>
          <a:p>
            <a:pPr marL="461963" indent="-461963">
              <a:buFont typeface="Wingdings" charset="2"/>
              <a:buNone/>
              <a:defRPr/>
            </a:pPr>
            <a:r>
              <a:rPr lang="en-US" sz="1800" dirty="0">
                <a:latin typeface="Arial" charset="0"/>
                <a:ea typeface="ＭＳ Ｐゴシック" charset="-128"/>
              </a:rPr>
              <a:t>2.	</a:t>
            </a:r>
            <a:r>
              <a:rPr lang="en-US" altLang="en-US" sz="1800" u="sng" dirty="0">
                <a:latin typeface="Arial" charset="0"/>
                <a:ea typeface="ＭＳ Ｐゴシック" charset="-128"/>
                <a:cs typeface="Helvetica" charset="0"/>
              </a:rPr>
              <a:t>Outside Chapter 9 payment is enforceable</a:t>
            </a:r>
            <a:r>
              <a:rPr lang="en-US" altLang="en-US" sz="1800" dirty="0">
                <a:latin typeface="Arial" charset="0"/>
                <a:ea typeface="ＭＳ Ｐゴシック" charset="-128"/>
                <a:cs typeface="Helvetica" charset="0"/>
              </a:rPr>
              <a:t>. Outside of a Chapter 9 proceeding, participants would be protected through enforcing payment by writ of mandamus or other remedies and the fact that a governmental officer must comply with the mandate of state law or suffer the penalties.</a:t>
            </a:r>
          </a:p>
          <a:p>
            <a:pPr marL="461963" indent="-461963">
              <a:buFont typeface="Wingdings" charset="2"/>
              <a:buNone/>
              <a:defRPr/>
            </a:pPr>
            <a:r>
              <a:rPr lang="en-US" sz="1800" dirty="0">
                <a:latin typeface="Arial" charset="0"/>
                <a:ea typeface="ＭＳ Ｐゴシック" charset="-128"/>
              </a:rPr>
              <a:t>3.	</a:t>
            </a:r>
            <a:r>
              <a:rPr lang="en-US" altLang="en-US" sz="1800" u="sng" dirty="0">
                <a:latin typeface="Arial" charset="0"/>
                <a:ea typeface="ＭＳ Ｐゴシック" charset="-128"/>
                <a:cs typeface="Helvetica" charset="0"/>
              </a:rPr>
              <a:t>Assured payment is the intended result</a:t>
            </a:r>
            <a:r>
              <a:rPr lang="en-US" altLang="en-US" sz="1800" dirty="0">
                <a:latin typeface="Arial" charset="0"/>
                <a:ea typeface="ＭＳ Ｐゴシック" charset="-128"/>
                <a:cs typeface="Helvetica" charset="0"/>
              </a:rPr>
              <a:t>. In Chapter 9, there is intended to be established priority and assurance of payment so that governmental bodies suffering from temporary illiquidity would have access to the municipal bond market with a dedicated source of payment that would survive Chapter 9. (</a:t>
            </a:r>
            <a:r>
              <a:rPr lang="en-US" altLang="en-US" sz="1800" i="1" dirty="0">
                <a:latin typeface="Arial" charset="0"/>
                <a:ea typeface="ＭＳ Ｐゴシック" charset="-128"/>
                <a:cs typeface="Helvetica" charset="0"/>
              </a:rPr>
              <a:t>See</a:t>
            </a:r>
            <a:r>
              <a:rPr lang="en-US" altLang="en-US" sz="1800" dirty="0">
                <a:latin typeface="Arial" charset="0"/>
                <a:ea typeface="ＭＳ Ｐゴシック" charset="-128"/>
                <a:cs typeface="Helvetica" charset="0"/>
              </a:rPr>
              <a:t> legislative history of 1988 Amendments to the Bankruptcy Code regarding solving the dilemma of the City of Cleveland in 1978.)</a:t>
            </a:r>
            <a:endParaRPr lang="en-US" sz="1800" dirty="0"/>
          </a:p>
        </p:txBody>
      </p:sp>
    </p:spTree>
    <p:extLst>
      <p:ext uri="{BB962C8B-B14F-4D97-AF65-F5344CB8AC3E}">
        <p14:creationId xmlns:p14="http://schemas.microsoft.com/office/powerpoint/2010/main" val="1246665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1">
            <a:extLst>
              <a:ext uri="{FF2B5EF4-FFF2-40B4-BE49-F238E27FC236}">
                <a16:creationId xmlns:a16="http://schemas.microsoft.com/office/drawing/2014/main" id="{FC4F0135-EF77-EA4F-8A45-2F37DE5355BC}"/>
              </a:ext>
            </a:extLst>
          </p:cNvPr>
          <p:cNvSpPr>
            <a:spLocks noGrp="1"/>
          </p:cNvSpPr>
          <p:nvPr>
            <p:ph type="title"/>
          </p:nvPr>
        </p:nvSpPr>
        <p:spPr/>
        <p:txBody>
          <a:bodyPr/>
          <a:lstStyle/>
          <a:p>
            <a:pPr marL="685800" indent="-685800"/>
            <a:r>
              <a:rPr lang="en-US" altLang="en-US" dirty="0">
                <a:latin typeface="Arial" panose="020B0604020202020204" pitchFamily="34" charset="0"/>
                <a:ea typeface="ＭＳ Ｐゴシック" panose="020B0600070205080204" pitchFamily="34" charset="-128"/>
                <a:cs typeface="Helvetica" pitchFamily="2" charset="0"/>
              </a:rPr>
              <a:t>V.	Chapter 9 Treatment</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of Special Revenues</a:t>
            </a:r>
          </a:p>
        </p:txBody>
      </p:sp>
      <p:sp>
        <p:nvSpPr>
          <p:cNvPr id="36866" name="Slide Number Placeholder 3">
            <a:extLst>
              <a:ext uri="{FF2B5EF4-FFF2-40B4-BE49-F238E27FC236}">
                <a16:creationId xmlns:a16="http://schemas.microsoft.com/office/drawing/2014/main" id="{3C673B2B-000F-BB4C-BF01-8C8DAF60FDE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DD82C601-1D9C-8849-9C69-6D7AAF48CE0C}" type="slidenum">
              <a:rPr lang="en-US" altLang="en-US" sz="1000" smtClean="0">
                <a:solidFill>
                  <a:srgbClr val="FFFFFF"/>
                </a:solidFill>
              </a:rPr>
              <a:pPr>
                <a:spcBef>
                  <a:spcPct val="0"/>
                </a:spcBef>
                <a:buFontTx/>
                <a:buNone/>
              </a:pPr>
              <a:t>35</a:t>
            </a:fld>
            <a:endParaRPr lang="en-US" altLang="en-US" sz="1000" dirty="0">
              <a:solidFill>
                <a:srgbClr val="FFFFFF"/>
              </a:solidFill>
            </a:endParaRPr>
          </a:p>
        </p:txBody>
      </p:sp>
      <p:sp>
        <p:nvSpPr>
          <p:cNvPr id="36867" name="Content Placeholder 2">
            <a:extLst>
              <a:ext uri="{FF2B5EF4-FFF2-40B4-BE49-F238E27FC236}">
                <a16:creationId xmlns:a16="http://schemas.microsoft.com/office/drawing/2014/main" id="{10DD704E-FE17-834F-A046-79027550A6A6}"/>
              </a:ext>
            </a:extLst>
          </p:cNvPr>
          <p:cNvSpPr>
            <a:spLocks noGrp="1" noChangeArrowheads="1"/>
          </p:cNvSpPr>
          <p:nvPr>
            <p:ph idx="1"/>
          </p:nvPr>
        </p:nvSpPr>
        <p:spPr/>
        <p:txBody>
          <a:bodyPr/>
          <a:lstStyle/>
          <a:p>
            <a:pPr marL="461963" indent="-461963">
              <a:buFont typeface="Wingdings" pitchFamily="2" charset="2"/>
              <a:buNone/>
            </a:pPr>
            <a:r>
              <a:rPr lang="en-US" altLang="en-US" sz="2000" u="sng" dirty="0">
                <a:latin typeface="Arial" panose="020B0604020202020204" pitchFamily="34" charset="0"/>
                <a:ea typeface="ＭＳ Ｐゴシック" panose="020B0600070205080204" pitchFamily="34" charset="-128"/>
                <a:cs typeface="Helvetica" pitchFamily="2" charset="0"/>
              </a:rPr>
              <a:t>How are special revenues to be treated in Chapter 9</a:t>
            </a:r>
            <a:r>
              <a:rPr lang="en-US" altLang="en-US" sz="2000" dirty="0">
                <a:latin typeface="Arial" panose="020B0604020202020204" pitchFamily="34" charset="0"/>
                <a:ea typeface="ＭＳ Ｐゴシック" panose="020B0600070205080204" pitchFamily="34" charset="-128"/>
                <a:cs typeface="Helvetica" pitchFamily="2" charset="0"/>
              </a:rPr>
              <a:t>?</a:t>
            </a:r>
          </a:p>
          <a:p>
            <a:pPr marL="461963" indent="-461963">
              <a:buFont typeface="Wingdings" pitchFamily="2" charset="2"/>
              <a:buNone/>
            </a:pPr>
            <a:r>
              <a:rPr lang="en-US" altLang="en-US" sz="1800" dirty="0">
                <a:latin typeface="Arial" panose="020B0604020202020204" pitchFamily="34" charset="0"/>
                <a:ea typeface="ＭＳ Ｐゴシック" panose="020B0600070205080204" pitchFamily="34" charset="-128"/>
                <a:cs typeface="Helvetica" pitchFamily="2" charset="0"/>
              </a:rPr>
              <a:t>1.	</a:t>
            </a:r>
            <a:r>
              <a:rPr lang="en-US" altLang="en-US" sz="1800" u="sng" dirty="0">
                <a:latin typeface="Arial" panose="020B0604020202020204" pitchFamily="34" charset="0"/>
                <a:ea typeface="ＭＳ Ｐゴシック" panose="020B0600070205080204" pitchFamily="34" charset="-128"/>
                <a:cs typeface="Helvetica" pitchFamily="2" charset="0"/>
              </a:rPr>
              <a:t>Timely payment as the pledge of special revenue provides</a:t>
            </a:r>
            <a:r>
              <a:rPr lang="en-US" altLang="en-US" sz="1800" dirty="0">
                <a:latin typeface="Arial" panose="020B0604020202020204" pitchFamily="34" charset="0"/>
                <a:ea typeface="ＭＳ Ｐゴシック" panose="020B0600070205080204" pitchFamily="34" charset="-128"/>
                <a:cs typeface="Helvetica" pitchFamily="2" charset="0"/>
              </a:rPr>
              <a:t>. A special revenue pledge is to be unaltered in a Chapter 9 proceeding, and the timely payment of the pledged revenues by the municipality is required by the Bankruptcy Code.</a:t>
            </a:r>
          </a:p>
          <a:p>
            <a:pPr marL="461963" indent="-461963">
              <a:buFont typeface="Wingdings" pitchFamily="2" charset="2"/>
              <a:buNone/>
            </a:pPr>
            <a:r>
              <a:rPr lang="en-US" altLang="en-US" sz="1800" dirty="0">
                <a:latin typeface="Arial" panose="020B0604020202020204" pitchFamily="34" charset="0"/>
                <a:ea typeface="ＭＳ Ｐゴシック" panose="020B0600070205080204" pitchFamily="34" charset="-128"/>
                <a:cs typeface="Helvetica" pitchFamily="2" charset="0"/>
              </a:rPr>
              <a:t>2.	</a:t>
            </a:r>
            <a:r>
              <a:rPr lang="en-US" altLang="en-US" sz="1800" u="sng" dirty="0">
                <a:latin typeface="Arial" panose="020B0604020202020204" pitchFamily="34" charset="0"/>
                <a:ea typeface="ＭＳ Ｐゴシック" panose="020B0600070205080204" pitchFamily="34" charset="-128"/>
                <a:cs typeface="Helvetica" pitchFamily="2" charset="0"/>
              </a:rPr>
              <a:t>Obligation and payment to be unimpaired</a:t>
            </a:r>
            <a:r>
              <a:rPr lang="en-US" altLang="en-US" sz="1800" dirty="0">
                <a:latin typeface="Arial" panose="020B0604020202020204" pitchFamily="34" charset="0"/>
                <a:ea typeface="ＭＳ Ｐゴシック" panose="020B0600070205080204" pitchFamily="34" charset="-128"/>
                <a:cs typeface="Helvetica" pitchFamily="2" charset="0"/>
              </a:rPr>
              <a:t>. Special revenues were intended by the 1988 Amendments to the Bankruptcy Code to be unimpaired in Chapter 9 and the debt holders to receive the benefit of the bargain.</a:t>
            </a:r>
          </a:p>
          <a:p>
            <a:pPr marL="461963" indent="-461963">
              <a:buFont typeface="Wingdings" pitchFamily="2" charset="2"/>
              <a:buNone/>
            </a:pPr>
            <a:r>
              <a:rPr lang="en-US" altLang="en-US" sz="1800" dirty="0">
                <a:latin typeface="Arial" panose="020B0604020202020204" pitchFamily="34" charset="0"/>
                <a:ea typeface="ＭＳ Ｐゴシック" panose="020B0600070205080204" pitchFamily="34" charset="-128"/>
                <a:cs typeface="Helvetica" pitchFamily="2" charset="0"/>
              </a:rPr>
              <a:t>3.	</a:t>
            </a:r>
            <a:r>
              <a:rPr lang="en-US" altLang="en-US" sz="1800" u="sng" dirty="0">
                <a:latin typeface="Arial" panose="020B0604020202020204" pitchFamily="34" charset="0"/>
                <a:ea typeface="ＭＳ Ｐゴシック" panose="020B0600070205080204" pitchFamily="34" charset="-128"/>
                <a:cs typeface="Helvetica" pitchFamily="2" charset="0"/>
              </a:rPr>
              <a:t>Case law supports the unimpaired status.</a:t>
            </a:r>
            <a:r>
              <a:rPr lang="en-US" altLang="en-US" sz="1800" dirty="0">
                <a:latin typeface="Arial" panose="020B0604020202020204" pitchFamily="34" charset="0"/>
                <a:ea typeface="ＭＳ Ｐゴシック" panose="020B0600070205080204" pitchFamily="34" charset="-128"/>
                <a:cs typeface="Helvetica" pitchFamily="2" charset="0"/>
              </a:rPr>
              <a:t> This unimpairment was respected in the Chapter 9 proceedings of the </a:t>
            </a:r>
            <a:r>
              <a:rPr lang="en-US" altLang="en-US" sz="1800" i="1" dirty="0">
                <a:latin typeface="Arial" panose="020B0604020202020204" pitchFamily="34" charset="0"/>
                <a:ea typeface="ＭＳ Ｐゴシック" panose="020B0600070205080204" pitchFamily="34" charset="-128"/>
                <a:cs typeface="Helvetica" pitchFamily="2" charset="0"/>
              </a:rPr>
              <a:t>Sierra Kings Health Care District </a:t>
            </a:r>
            <a:r>
              <a:rPr lang="en-US" altLang="en-US" sz="1800" dirty="0">
                <a:latin typeface="Arial" panose="020B0604020202020204" pitchFamily="34" charset="0"/>
                <a:ea typeface="ＭＳ Ｐゴシック" panose="020B0600070205080204" pitchFamily="34" charset="-128"/>
                <a:cs typeface="Helvetica" pitchFamily="2" charset="0"/>
              </a:rPr>
              <a:t>Chapter 9 (Eastern District of California), </a:t>
            </a:r>
            <a:r>
              <a:rPr lang="en-US" altLang="en-US" sz="1800" i="1" dirty="0">
                <a:latin typeface="Arial" panose="020B0604020202020204" pitchFamily="34" charset="0"/>
                <a:ea typeface="ＭＳ Ｐゴシック" panose="020B0600070205080204" pitchFamily="34" charset="-128"/>
                <a:cs typeface="Helvetica" pitchFamily="2" charset="0"/>
              </a:rPr>
              <a:t>Jefferson County, Alabama </a:t>
            </a:r>
            <a:r>
              <a:rPr lang="en-US" altLang="en-US" sz="1800" dirty="0">
                <a:latin typeface="Arial" panose="020B0604020202020204" pitchFamily="34" charset="0"/>
                <a:ea typeface="ＭＳ Ｐゴシック" panose="020B0600070205080204" pitchFamily="34" charset="-128"/>
                <a:cs typeface="Helvetica" pitchFamily="2" charset="0"/>
              </a:rPr>
              <a:t>(Northern District of Alabama) </a:t>
            </a:r>
            <a:r>
              <a:rPr lang="en-US" altLang="en-US" sz="1800" i="1" dirty="0">
                <a:latin typeface="Arial" panose="020B0604020202020204" pitchFamily="34" charset="0"/>
                <a:ea typeface="ＭＳ Ｐゴシック" panose="020B0600070205080204" pitchFamily="34" charset="-128"/>
                <a:cs typeface="Helvetica" pitchFamily="2" charset="0"/>
              </a:rPr>
              <a:t>Stockton, California</a:t>
            </a:r>
            <a:r>
              <a:rPr lang="en-US" altLang="en-US" sz="1800" dirty="0">
                <a:latin typeface="Arial" panose="020B0604020202020204" pitchFamily="34" charset="0"/>
                <a:ea typeface="ＭＳ Ｐゴシック" panose="020B0600070205080204" pitchFamily="34" charset="-128"/>
                <a:cs typeface="Helvetica" pitchFamily="2" charset="0"/>
              </a:rPr>
              <a:t>, and </a:t>
            </a:r>
            <a:r>
              <a:rPr lang="en-US" altLang="en-US" sz="1800" i="1" dirty="0">
                <a:latin typeface="Arial" panose="020B0604020202020204" pitchFamily="34" charset="0"/>
                <a:ea typeface="ＭＳ Ｐゴシック" panose="020B0600070205080204" pitchFamily="34" charset="-128"/>
                <a:cs typeface="Helvetica" pitchFamily="2" charset="0"/>
              </a:rPr>
              <a:t>Detroit, Michigan </a:t>
            </a:r>
            <a:r>
              <a:rPr lang="en-US" altLang="en-US" sz="1800" dirty="0">
                <a:latin typeface="Arial" panose="020B0604020202020204" pitchFamily="34" charset="0"/>
                <a:ea typeface="ＭＳ Ｐゴシック" panose="020B0600070205080204" pitchFamily="34" charset="-128"/>
                <a:cs typeface="Helvetica" pitchFamily="2" charset="0"/>
              </a:rPr>
              <a:t>(for those who continued to hold Water and Sewer Revenue Bonds, the case reaffirmed the unaltered status and timely payment of special revenue pledges in a Chapter 9 proceeding).</a:t>
            </a:r>
          </a:p>
        </p:txBody>
      </p:sp>
    </p:spTree>
    <p:extLst>
      <p:ext uri="{BB962C8B-B14F-4D97-AF65-F5344CB8AC3E}">
        <p14:creationId xmlns:p14="http://schemas.microsoft.com/office/powerpoint/2010/main" val="3032987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1">
            <a:extLst>
              <a:ext uri="{FF2B5EF4-FFF2-40B4-BE49-F238E27FC236}">
                <a16:creationId xmlns:a16="http://schemas.microsoft.com/office/drawing/2014/main" id="{AE8DC500-FFF9-1947-BB6C-966CBC662148}"/>
              </a:ext>
            </a:extLst>
          </p:cNvPr>
          <p:cNvSpPr>
            <a:spLocks noGrp="1"/>
          </p:cNvSpPr>
          <p:nvPr>
            <p:ph type="title"/>
          </p:nvPr>
        </p:nvSpPr>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
        <p:nvSpPr>
          <p:cNvPr id="38914" name="Slide Number Placeholder 3">
            <a:extLst>
              <a:ext uri="{FF2B5EF4-FFF2-40B4-BE49-F238E27FC236}">
                <a16:creationId xmlns:a16="http://schemas.microsoft.com/office/drawing/2014/main" id="{0648D6A2-011D-334E-B99B-F9FC50E9037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62DDD7FE-9C5F-4844-AA9E-651F63419661}" type="slidenum">
              <a:rPr lang="en-US" altLang="en-US" sz="1000" smtClean="0">
                <a:solidFill>
                  <a:srgbClr val="FFFFFF"/>
                </a:solidFill>
              </a:rPr>
              <a:pPr>
                <a:spcBef>
                  <a:spcPct val="0"/>
                </a:spcBef>
                <a:buFontTx/>
                <a:buNone/>
              </a:pPr>
              <a:t>36</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E60F04D1-20F8-554C-B1B9-E07534A0F3CC}"/>
              </a:ext>
            </a:extLst>
          </p:cNvPr>
          <p:cNvSpPr>
            <a:spLocks noGrp="1"/>
          </p:cNvSpPr>
          <p:nvPr>
            <p:ph idx="1"/>
          </p:nvPr>
        </p:nvSpPr>
        <p:spPr/>
        <p:txBody>
          <a:bodyPr/>
          <a:lstStyle/>
          <a:p>
            <a:pPr marL="461963" indent="-461963">
              <a:buFont typeface="Wingdings" charset="2"/>
              <a:buNone/>
              <a:defRPr/>
            </a:pPr>
            <a:r>
              <a:rPr lang="en-US" sz="2000" b="1" dirty="0"/>
              <a:t>A.	</a:t>
            </a:r>
            <a:r>
              <a:rPr lang="en-US" altLang="en-US" sz="2000" b="1" dirty="0">
                <a:latin typeface="Arial" panose="020B0604020202020204" pitchFamily="34" charset="0"/>
                <a:ea typeface="ＭＳ Ｐゴシック" panose="020B0600070205080204" pitchFamily="34" charset="-128"/>
                <a:cs typeface="Helvetica" pitchFamily="2" charset="0"/>
              </a:rPr>
              <a:t>11 U.S. Code §903 – Reservation of State power to control municipalities:</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461963" indent="0">
              <a:buFont typeface="Wingdings" charset="2"/>
              <a:buNone/>
              <a:defRPr/>
            </a:pPr>
            <a:r>
              <a:rPr lang="en-US" altLang="en-US" sz="2000" dirty="0">
                <a:latin typeface="Arial" panose="020B0604020202020204" pitchFamily="34" charset="0"/>
                <a:ea typeface="ＭＳ Ｐゴシック" panose="020B0600070205080204" pitchFamily="34" charset="-128"/>
                <a:cs typeface="Helvetica" pitchFamily="2" charset="0"/>
              </a:rPr>
              <a:t>Section 903 provides:</a:t>
            </a:r>
          </a:p>
          <a:p>
            <a:pPr marL="685800" lvl="1" indent="0">
              <a:spcAft>
                <a:spcPts val="600"/>
              </a:spcAft>
              <a:buFont typeface="Wingdings" pitchFamily="2" charset="2"/>
              <a:buNone/>
              <a:defRPr/>
            </a:pPr>
            <a:r>
              <a:rPr lang="en-US" altLang="en-US" sz="1800" dirty="0">
                <a:latin typeface="Arial" panose="020B0604020202020204" pitchFamily="34" charset="0"/>
                <a:ea typeface="ＭＳ Ｐゴシック" panose="020B0600070205080204" pitchFamily="34" charset="-128"/>
                <a:cs typeface="Helvetica" pitchFamily="2" charset="0"/>
              </a:rPr>
              <a:t>This chapter does not limit or impair the power of a State to control, by legislation or otherwise, a municipality of or in such State in the exercise of the political or governmental powers of such municipality, including expenditures for such exercise, but—</a:t>
            </a:r>
          </a:p>
          <a:p>
            <a:pPr marL="1149350" lvl="2" indent="-463550">
              <a:spcAft>
                <a:spcPts val="600"/>
              </a:spcAft>
              <a:buFont typeface="Wingdings" pitchFamily="2" charset="2"/>
              <a:buNone/>
              <a:defRPr/>
            </a:pPr>
            <a:r>
              <a:rPr lang="en-US" altLang="en-US" sz="1800" dirty="0">
                <a:latin typeface="Arial" panose="020B0604020202020204" pitchFamily="34" charset="0"/>
                <a:ea typeface="ＭＳ Ｐゴシック" panose="020B0600070205080204" pitchFamily="34" charset="-128"/>
                <a:cs typeface="Helvetica" pitchFamily="2" charset="0"/>
              </a:rPr>
              <a:t>(1) 	a State law prescribing a method of composition of indebtedness of such municipality may not bind any creditor that does not consent to such composition; and</a:t>
            </a:r>
          </a:p>
          <a:p>
            <a:pPr marL="1149350" lvl="2" indent="-463550">
              <a:spcAft>
                <a:spcPts val="600"/>
              </a:spcAft>
              <a:buFont typeface="Wingdings" pitchFamily="2" charset="2"/>
              <a:buNone/>
              <a:defRPr/>
            </a:pPr>
            <a:r>
              <a:rPr lang="en-US" altLang="en-US" sz="1800" dirty="0">
                <a:latin typeface="Arial" panose="020B0604020202020204" pitchFamily="34" charset="0"/>
                <a:ea typeface="ＭＳ Ｐゴシック" panose="020B0600070205080204" pitchFamily="34" charset="-128"/>
                <a:cs typeface="Helvetica" pitchFamily="2" charset="0"/>
              </a:rPr>
              <a:t>(2) 	a judgment entered under such a law may not bind a creditor that does not consent to such composition.</a:t>
            </a:r>
          </a:p>
        </p:txBody>
      </p:sp>
    </p:spTree>
    <p:extLst>
      <p:ext uri="{BB962C8B-B14F-4D97-AF65-F5344CB8AC3E}">
        <p14:creationId xmlns:p14="http://schemas.microsoft.com/office/powerpoint/2010/main" val="3629853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0FC45823-A5EE-F442-AB3F-8CECC917FFC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46D83BE0-6CA9-BC4B-8A33-D2CA4763DAC1}" type="slidenum">
              <a:rPr lang="en-US" altLang="en-US" sz="1000" smtClean="0">
                <a:solidFill>
                  <a:srgbClr val="FFFFFF"/>
                </a:solidFill>
              </a:rPr>
              <a:pPr>
                <a:spcBef>
                  <a:spcPct val="0"/>
                </a:spcBef>
                <a:buFontTx/>
                <a:buNone/>
              </a:pPr>
              <a:t>37</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E60F04D1-20F8-554C-B1B9-E07534A0F3CC}"/>
              </a:ext>
            </a:extLst>
          </p:cNvPr>
          <p:cNvSpPr>
            <a:spLocks noGrp="1"/>
          </p:cNvSpPr>
          <p:nvPr>
            <p:ph idx="1"/>
          </p:nvPr>
        </p:nvSpPr>
        <p:spPr/>
        <p:txBody>
          <a:bodyPr/>
          <a:lstStyle/>
          <a:p>
            <a:pPr marL="461963" indent="-461963">
              <a:buFont typeface="Wingdings" charset="2"/>
              <a:buNone/>
              <a:defRPr/>
            </a:pPr>
            <a:r>
              <a:rPr lang="en-US" sz="2000" b="1" dirty="0"/>
              <a:t>B.	</a:t>
            </a:r>
            <a:r>
              <a:rPr lang="en-US" altLang="en-US" sz="2000" b="1" dirty="0">
                <a:latin typeface="Arial" panose="020B0604020202020204" pitchFamily="34" charset="0"/>
                <a:ea typeface="ＭＳ Ｐゴシック" panose="020B0600070205080204" pitchFamily="34" charset="-128"/>
                <a:cs typeface="Helvetica" pitchFamily="2" charset="0"/>
              </a:rPr>
              <a:t>11 U.S. Code§904 – </a:t>
            </a:r>
            <a:r>
              <a:rPr lang="en-US" altLang="en-US" sz="2000" b="1" dirty="0">
                <a:latin typeface="Arial" charset="0"/>
                <a:ea typeface="ＭＳ Ｐゴシック" charset="-128"/>
                <a:cs typeface="Helvetica" charset="0"/>
              </a:rPr>
              <a:t>Limitation on jurisdiction and powers of court</a:t>
            </a:r>
            <a:r>
              <a:rPr lang="en-US" altLang="en-US" sz="2000" b="1" dirty="0">
                <a:latin typeface="Arial" panose="020B0604020202020204" pitchFamily="34" charset="0"/>
                <a:ea typeface="ＭＳ Ｐゴシック" panose="020B0600070205080204" pitchFamily="34" charset="-128"/>
                <a:cs typeface="Helvetica" pitchFamily="2" charset="0"/>
              </a:rPr>
              <a:t>:</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461963" indent="0">
              <a:buFont typeface="Wingdings" charset="2"/>
              <a:buNone/>
              <a:defRPr/>
            </a:pPr>
            <a:r>
              <a:rPr lang="en-US" altLang="en-US" sz="2000" dirty="0">
                <a:latin typeface="Arial" panose="020B0604020202020204" pitchFamily="34" charset="0"/>
                <a:ea typeface="ＭＳ Ｐゴシック" panose="020B0600070205080204" pitchFamily="34" charset="-128"/>
                <a:cs typeface="Helvetica" pitchFamily="2" charset="0"/>
              </a:rPr>
              <a:t>Section 904 provides:</a:t>
            </a:r>
          </a:p>
          <a:p>
            <a:pPr marL="685800" lvl="1" indent="0">
              <a:spcAft>
                <a:spcPts val="600"/>
              </a:spcAft>
              <a:buFont typeface="Wingdings" pitchFamily="2" charset="2"/>
              <a:buNone/>
              <a:defRPr/>
            </a:pPr>
            <a:r>
              <a:rPr lang="en-US" altLang="en-US" sz="1800" dirty="0">
                <a:latin typeface="Arial" charset="0"/>
                <a:ea typeface="ＭＳ Ｐゴシック" charset="-128"/>
                <a:cs typeface="Helvetica" charset="0"/>
              </a:rPr>
              <a:t>Notwithstanding any power of the court, unless the debtor consents or the plan so provides, the court may not, by any stay, order, or decree, in the case or otherwise, interfere with</a:t>
            </a:r>
            <a:r>
              <a:rPr lang="en-US" altLang="en-US" sz="1800" dirty="0">
                <a:latin typeface="Arial" panose="020B0604020202020204" pitchFamily="34" charset="0"/>
                <a:ea typeface="ＭＳ Ｐゴシック" panose="020B0600070205080204" pitchFamily="34" charset="-128"/>
                <a:cs typeface="Helvetica" pitchFamily="2" charset="0"/>
              </a:rPr>
              <a:t> —</a:t>
            </a:r>
          </a:p>
          <a:p>
            <a:pPr marL="1149350" lvl="2" indent="-455613">
              <a:spcAft>
                <a:spcPts val="600"/>
              </a:spcAft>
              <a:buFont typeface="Wingdings" pitchFamily="2" charset="2"/>
              <a:buNone/>
              <a:defRPr/>
            </a:pPr>
            <a:r>
              <a:rPr lang="en-US" altLang="en-US" sz="1800" dirty="0">
                <a:latin typeface="Arial" panose="020B0604020202020204" pitchFamily="34" charset="0"/>
                <a:ea typeface="ＭＳ Ｐゴシック" panose="020B0600070205080204" pitchFamily="34" charset="-128"/>
                <a:cs typeface="Helvetica" pitchFamily="2" charset="0"/>
              </a:rPr>
              <a:t>(1) 	</a:t>
            </a:r>
            <a:r>
              <a:rPr lang="en-US" altLang="en-US" sz="1800" dirty="0">
                <a:latin typeface="Arial" charset="0"/>
                <a:ea typeface="ＭＳ Ｐゴシック" charset="-128"/>
                <a:cs typeface="Helvetica" charset="0"/>
              </a:rPr>
              <a:t>any of the political or governmental powers of the debtor;</a:t>
            </a:r>
          </a:p>
          <a:p>
            <a:pPr marL="1149350" lvl="2" indent="-455613">
              <a:spcAft>
                <a:spcPts val="600"/>
              </a:spcAft>
              <a:buFont typeface="Wingdings" pitchFamily="2" charset="2"/>
              <a:buNone/>
              <a:defRPr/>
            </a:pPr>
            <a:r>
              <a:rPr lang="en-US" altLang="en-US" sz="1800" dirty="0">
                <a:latin typeface="Arial" charset="0"/>
                <a:ea typeface="ＭＳ Ｐゴシック" charset="-128"/>
                <a:cs typeface="Helvetica" pitchFamily="2" charset="0"/>
              </a:rPr>
              <a:t>(2)	</a:t>
            </a:r>
            <a:r>
              <a:rPr lang="en-US" altLang="en-US" sz="1800" dirty="0">
                <a:latin typeface="Arial" charset="0"/>
                <a:ea typeface="ＭＳ Ｐゴシック" charset="-128"/>
                <a:cs typeface="Helvetica" charset="0"/>
              </a:rPr>
              <a:t>any of the property or revenues of the debtor</a:t>
            </a:r>
            <a:r>
              <a:rPr lang="en-US" altLang="en-US" sz="1800" dirty="0">
                <a:latin typeface="Arial" panose="020B0604020202020204" pitchFamily="34" charset="0"/>
                <a:ea typeface="ＭＳ Ｐゴシック" panose="020B0600070205080204" pitchFamily="34" charset="-128"/>
                <a:cs typeface="Helvetica" pitchFamily="2" charset="0"/>
              </a:rPr>
              <a:t>; or</a:t>
            </a:r>
          </a:p>
          <a:p>
            <a:pPr marL="1149350" lvl="2" indent="-455613">
              <a:spcAft>
                <a:spcPts val="600"/>
              </a:spcAft>
              <a:buFont typeface="Wingdings" pitchFamily="2" charset="2"/>
              <a:buNone/>
              <a:defRPr/>
            </a:pPr>
            <a:r>
              <a:rPr lang="en-US" altLang="en-US" sz="1800" dirty="0">
                <a:latin typeface="Arial" panose="020B0604020202020204" pitchFamily="34" charset="0"/>
                <a:ea typeface="ＭＳ Ｐゴシック" panose="020B0600070205080204" pitchFamily="34" charset="-128"/>
                <a:cs typeface="Helvetica" pitchFamily="2" charset="0"/>
              </a:rPr>
              <a:t>(3) 	</a:t>
            </a:r>
            <a:r>
              <a:rPr lang="en-US" altLang="en-US" sz="1800" dirty="0">
                <a:latin typeface="Arial" charset="0"/>
                <a:ea typeface="ＭＳ Ｐゴシック" charset="-128"/>
                <a:cs typeface="Helvetica" charset="0"/>
              </a:rPr>
              <a:t> the debtor’s use or enjoyment of any income-producing property</a:t>
            </a:r>
            <a:r>
              <a:rPr lang="en-US" altLang="en-US" sz="1800" dirty="0">
                <a:latin typeface="Arial" panose="020B0604020202020204" pitchFamily="34" charset="0"/>
                <a:ea typeface="ＭＳ Ｐゴシック" panose="020B0600070205080204" pitchFamily="34" charset="-128"/>
                <a:cs typeface="Helvetica" pitchFamily="2" charset="0"/>
              </a:rPr>
              <a:t>.</a:t>
            </a:r>
          </a:p>
          <a:p>
            <a:pPr marL="685800" indent="-223838">
              <a:spcAft>
                <a:spcPts val="600"/>
              </a:spcAft>
              <a:buFont typeface="Wingdings" pitchFamily="2" charset="2"/>
              <a:buChar char="§"/>
              <a:defRPr/>
            </a:pPr>
            <a:r>
              <a:rPr lang="en-US" altLang="en-US" sz="1400" dirty="0">
                <a:latin typeface="Arial" panose="020B0604020202020204" pitchFamily="34" charset="0"/>
                <a:ea typeface="ＭＳ Ｐゴシック" panose="020B0600070205080204" pitchFamily="34" charset="-128"/>
                <a:cs typeface="Helvetica" pitchFamily="2" charset="0"/>
              </a:rPr>
              <a:t>The Puerto Rico Court ruling that§922(d) only permits the municipality to voluntarily choose to pay or not pay special revenues to bondholders during a Chapter 9 proceeding not only is contrary to the express language of§922(d) and 1988 Amendments legislative history but would render§922(d) superfluous given the language of§904 pursuant to which the court cannot interfere with the municipality’s use and enjoyment of its revenues.</a:t>
            </a:r>
          </a:p>
        </p:txBody>
      </p:sp>
      <p:sp>
        <p:nvSpPr>
          <p:cNvPr id="7" name="Title 11">
            <a:extLst>
              <a:ext uri="{FF2B5EF4-FFF2-40B4-BE49-F238E27FC236}">
                <a16:creationId xmlns:a16="http://schemas.microsoft.com/office/drawing/2014/main" id="{A6F7316B-EA42-6F4A-BDB5-ABE521BAD043}"/>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4293795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EBEB6E19-8CE8-6349-8EDD-6531B2C18E7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59F0CFB1-06AD-4245-B64A-77281EDFA9AC}" type="slidenum">
              <a:rPr lang="en-US" altLang="en-US" sz="1000" smtClean="0">
                <a:solidFill>
                  <a:srgbClr val="FFFFFF"/>
                </a:solidFill>
              </a:rPr>
              <a:pPr>
                <a:spcBef>
                  <a:spcPct val="0"/>
                </a:spcBef>
                <a:buFontTx/>
                <a:buNone/>
              </a:pPr>
              <a:t>38</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E60F04D1-20F8-554C-B1B9-E07534A0F3CC}"/>
              </a:ext>
            </a:extLst>
          </p:cNvPr>
          <p:cNvSpPr>
            <a:spLocks noGrp="1"/>
          </p:cNvSpPr>
          <p:nvPr>
            <p:ph idx="1"/>
          </p:nvPr>
        </p:nvSpPr>
        <p:spPr/>
        <p:txBody>
          <a:bodyPr/>
          <a:lstStyle/>
          <a:p>
            <a:pPr marL="461963" indent="-461963">
              <a:buFont typeface="Wingdings" charset="2"/>
              <a:buNone/>
              <a:defRPr/>
            </a:pPr>
            <a:r>
              <a:rPr lang="en-US" sz="2000" b="1" dirty="0"/>
              <a:t>C.	</a:t>
            </a:r>
            <a:r>
              <a:rPr lang="en-US" altLang="en-US" sz="2000" b="1" i="1" dirty="0">
                <a:latin typeface="Arial" panose="020B0604020202020204" pitchFamily="34" charset="0"/>
                <a:ea typeface="ＭＳ Ｐゴシック" panose="020B0600070205080204" pitchFamily="34" charset="-128"/>
                <a:cs typeface="Helvetica" pitchFamily="2" charset="0"/>
              </a:rPr>
              <a:t>Ashton v. Cameron County Water Improvement District Number 1</a:t>
            </a:r>
            <a:r>
              <a:rPr lang="en-US" altLang="en-US" sz="2000" b="1" dirty="0">
                <a:latin typeface="Arial" panose="020B0604020202020204" pitchFamily="34" charset="0"/>
                <a:ea typeface="ＭＳ Ｐゴシック" panose="020B0600070205080204" pitchFamily="34" charset="-128"/>
                <a:cs typeface="Helvetica" pitchFamily="2" charset="0"/>
              </a:rPr>
              <a:t>,</a:t>
            </a:r>
            <a:r>
              <a:rPr lang="en-US" altLang="en-US" sz="2000" b="1" i="1" dirty="0">
                <a:latin typeface="Arial" panose="020B0604020202020204" pitchFamily="34" charset="0"/>
                <a:ea typeface="ＭＳ Ｐゴシック" panose="020B0600070205080204" pitchFamily="34" charset="-128"/>
                <a:cs typeface="Helvetica" pitchFamily="2" charset="0"/>
              </a:rPr>
              <a:t> </a:t>
            </a:r>
            <a:r>
              <a:rPr lang="en-US" altLang="en-US" sz="2000" b="1" dirty="0">
                <a:latin typeface="Arial" panose="020B0604020202020204" pitchFamily="34" charset="0"/>
                <a:ea typeface="ＭＳ Ｐゴシック" panose="020B0600070205080204" pitchFamily="34" charset="-128"/>
                <a:cs typeface="Helvetica" pitchFamily="2" charset="0"/>
              </a:rPr>
              <a:t>298 U.S. 513 (1936):</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461963" indent="0">
              <a:buFont typeface="Wingdings" charset="2"/>
              <a:buNone/>
              <a:defRPr/>
            </a:pPr>
            <a:r>
              <a:rPr lang="en-US" altLang="en-US" sz="2000" dirty="0">
                <a:latin typeface="Arial" panose="020B0604020202020204" pitchFamily="34" charset="0"/>
                <a:ea typeface="ＭＳ Ｐゴシック" panose="020B0600070205080204" pitchFamily="34" charset="-128"/>
                <a:cs typeface="Helvetica" pitchFamily="2" charset="0"/>
              </a:rPr>
              <a:t>The U.S. Supreme Court in </a:t>
            </a:r>
            <a:r>
              <a:rPr lang="en-US" altLang="en-US" sz="2000" i="1" dirty="0">
                <a:latin typeface="Arial" panose="020B0604020202020204" pitchFamily="34" charset="0"/>
                <a:ea typeface="ＭＳ Ｐゴシック" panose="020B0600070205080204" pitchFamily="34" charset="-128"/>
                <a:cs typeface="Helvetica" pitchFamily="2" charset="0"/>
              </a:rPr>
              <a:t>Ashton </a:t>
            </a:r>
            <a:r>
              <a:rPr lang="en-US" altLang="en-US" sz="2000" dirty="0">
                <a:latin typeface="Arial" panose="020B0604020202020204" pitchFamily="34" charset="0"/>
                <a:ea typeface="ＭＳ Ｐゴシック" panose="020B0600070205080204" pitchFamily="34" charset="-128"/>
                <a:cs typeface="Helvetica" pitchFamily="2" charset="0"/>
              </a:rPr>
              <a:t>found, in part:</a:t>
            </a:r>
          </a:p>
          <a:p>
            <a:pPr marL="746125" lvl="1" indent="-292100">
              <a:spcAft>
                <a:spcPts val="600"/>
              </a:spcAft>
              <a:buFont typeface="Wingdings" pitchFamily="2" charset="2"/>
              <a:buChar char="§"/>
              <a:defRPr/>
            </a:pPr>
            <a:r>
              <a:rPr lang="en-US" altLang="en-US" sz="1600" dirty="0">
                <a:latin typeface="Arial" panose="020B0604020202020204" pitchFamily="34" charset="0"/>
                <a:ea typeface="ＭＳ Ｐゴシック" panose="020B0600070205080204" pitchFamily="34" charset="-128"/>
                <a:cs typeface="Helvetica" pitchFamily="2" charset="0"/>
              </a:rPr>
              <a:t>Such being the separate and independent condition of the States in our complex system, as recognized by the Constitution … it would seem to follow … that the means and instrumentalities employed for carrying on the operations of their governments … should be left free and unimpaired, should not be liable to be crippled, much less defeated …. Without this power, and the exercise of it, we risk nothing in saying that no one of the States under the form of government guaranteed by the Constitution could long preserve its existence. </a:t>
            </a:r>
            <a:r>
              <a:rPr lang="en-US" altLang="en-US" sz="1600" i="1" dirty="0">
                <a:latin typeface="Arial" panose="020B0604020202020204" pitchFamily="34" charset="0"/>
                <a:ea typeface="ＭＳ Ｐゴシック" panose="020B0600070205080204" pitchFamily="34" charset="-128"/>
                <a:cs typeface="Helvetica" pitchFamily="2" charset="0"/>
              </a:rPr>
              <a:t>Id. </a:t>
            </a:r>
            <a:r>
              <a:rPr lang="en-US" altLang="en-US" sz="1600" dirty="0">
                <a:latin typeface="Arial" panose="020B0604020202020204" pitchFamily="34" charset="0"/>
                <a:ea typeface="ＭＳ Ｐゴシック" panose="020B0600070205080204" pitchFamily="34" charset="-128"/>
                <a:cs typeface="Helvetica" pitchFamily="2" charset="0"/>
              </a:rPr>
              <a:t>at 528-9.</a:t>
            </a:r>
          </a:p>
          <a:p>
            <a:pPr marL="746125" lvl="1" indent="-292100">
              <a:spcAft>
                <a:spcPts val="600"/>
              </a:spcAft>
              <a:buFont typeface="Wingdings" pitchFamily="2" charset="2"/>
              <a:buChar char="§"/>
              <a:defRPr/>
            </a:pPr>
            <a:r>
              <a:rPr lang="en-US" altLang="en-US" sz="1600" b="1" dirty="0">
                <a:latin typeface="Arial" panose="020B0604020202020204" pitchFamily="34" charset="0"/>
                <a:ea typeface="ＭＳ Ｐゴシック" panose="020B0600070205080204" pitchFamily="34" charset="-128"/>
                <a:cs typeface="Helvetica" pitchFamily="2" charset="0"/>
              </a:rPr>
              <a:t>If obligations of states or their political subdivisions may be subjected to the interference here attempted [in a Chapter 9], they are no longer free to manage their own affairs; the will of Congress prevails over them; although inhibited, the right to tax might be less sinister and really the sovereignty of the state, so often declared necessary to the federal system, does not exist. </a:t>
            </a:r>
            <a:r>
              <a:rPr lang="en-US" altLang="en-US" sz="1600" i="1" dirty="0">
                <a:latin typeface="Arial" panose="020B0604020202020204" pitchFamily="34" charset="0"/>
                <a:ea typeface="ＭＳ Ｐゴシック" panose="020B0600070205080204" pitchFamily="34" charset="-128"/>
                <a:cs typeface="Helvetica" pitchFamily="2" charset="0"/>
              </a:rPr>
              <a:t>Id. </a:t>
            </a:r>
            <a:r>
              <a:rPr lang="en-US" altLang="en-US" sz="1600" dirty="0">
                <a:latin typeface="Arial" panose="020B0604020202020204" pitchFamily="34" charset="0"/>
                <a:ea typeface="ＭＳ Ｐゴシック" panose="020B0600070205080204" pitchFamily="34" charset="-128"/>
                <a:cs typeface="Helvetica" pitchFamily="2" charset="0"/>
              </a:rPr>
              <a:t>at 531 (emphasis added).</a:t>
            </a:r>
          </a:p>
        </p:txBody>
      </p:sp>
      <p:sp>
        <p:nvSpPr>
          <p:cNvPr id="7" name="Title 11">
            <a:extLst>
              <a:ext uri="{FF2B5EF4-FFF2-40B4-BE49-F238E27FC236}">
                <a16:creationId xmlns:a16="http://schemas.microsoft.com/office/drawing/2014/main" id="{37A117CB-9217-8742-8C88-826A29F002DE}"/>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219739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pPr marL="458788" indent="-450850">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VII.	Legislative History	47</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A.	The legislative history of the 1988 Amendments supports the</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timely and unimpaired payments of special revenues	47</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B.	The Senate Report for the 1988 Amendments regarding the prior</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San Jose case and the continuation of the pledged revenues in Chapter 9	48</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C.	Specifically, the actual language of the Senate Report for the</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1988 Amendments supports the understanding of the municipal market</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that special revenues are to be timely paid in Chapter 9	49</a:t>
            </a:r>
          </a:p>
          <a:p>
            <a:pPr marL="458788" indent="-450850">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VIII.	Payment of Special Revenues – Statutory Provisions	54</a:t>
            </a:r>
          </a:p>
          <a:p>
            <a:pPr marL="917575" indent="-449263">
              <a:buNone/>
              <a:tabLst>
                <a:tab pos="7994650" algn="r"/>
              </a:tabLst>
            </a:pPr>
            <a:r>
              <a:rPr lang="en-US" sz="1400" dirty="0"/>
              <a:t>A.	</a:t>
            </a:r>
            <a:r>
              <a:rPr lang="en-US" altLang="en-US" sz="1400" dirty="0">
                <a:latin typeface="Arial" panose="020B0604020202020204" pitchFamily="34" charset="0"/>
                <a:ea typeface="ＭＳ Ｐゴシック" panose="020B0600070205080204" pitchFamily="34" charset="-128"/>
                <a:cs typeface="Helvetica" pitchFamily="2" charset="0"/>
              </a:rPr>
              <a:t>11 U.S. Code§922 – Automatic stay of enforcement of claims against the debtor	54</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B.	11 U.S. Code§928 – Post-petition effect of security interest	55</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C.	11 U.S. Code§903 – Reservation of State power to control municipalities	56</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D.	11 U.S. Code§904 – Limitation on jurisdiction and powers of court	57</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E.	11 U.S. Code§927 – Limitation on recourse	58</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3</a:t>
            </a:fld>
            <a:endParaRPr lang="en-US" altLang="en-US" dirty="0"/>
          </a:p>
        </p:txBody>
      </p:sp>
    </p:spTree>
    <p:extLst>
      <p:ext uri="{BB962C8B-B14F-4D97-AF65-F5344CB8AC3E}">
        <p14:creationId xmlns:p14="http://schemas.microsoft.com/office/powerpoint/2010/main" val="3514176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FAB4284B-2F43-1649-AA1D-6E1B733EE96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57D9D4DA-8606-9E4A-9C55-D7B3AF9450BD}" type="slidenum">
              <a:rPr lang="en-US" altLang="en-US" sz="1000" smtClean="0">
                <a:solidFill>
                  <a:srgbClr val="FFFFFF"/>
                </a:solidFill>
              </a:rPr>
              <a:pPr>
                <a:spcBef>
                  <a:spcPct val="0"/>
                </a:spcBef>
                <a:buFontTx/>
                <a:buNone/>
              </a:pPr>
              <a:t>39</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E60F04D1-20F8-554C-B1B9-E07534A0F3CC}"/>
              </a:ext>
            </a:extLst>
          </p:cNvPr>
          <p:cNvSpPr>
            <a:spLocks noGrp="1"/>
          </p:cNvSpPr>
          <p:nvPr>
            <p:ph idx="1"/>
          </p:nvPr>
        </p:nvSpPr>
        <p:spPr/>
        <p:txBody>
          <a:bodyPr/>
          <a:lstStyle/>
          <a:p>
            <a:pPr marL="461963" indent="-461963">
              <a:buFont typeface="Wingdings" charset="2"/>
              <a:buNone/>
              <a:defRPr/>
            </a:pPr>
            <a:r>
              <a:rPr lang="en-US" sz="2000" b="1" dirty="0"/>
              <a:t>	</a:t>
            </a:r>
            <a:r>
              <a:rPr lang="en-US" altLang="en-US" sz="2000" b="1" i="1" dirty="0">
                <a:latin typeface="Arial" charset="0"/>
                <a:ea typeface="ＭＳ Ｐゴシック" charset="-128"/>
                <a:cs typeface="Helvetica" charset="0"/>
              </a:rPr>
              <a:t>Ashton v. Cameron County Water Improvement District Number 1</a:t>
            </a:r>
            <a:r>
              <a:rPr lang="en-US" altLang="en-US" sz="2000" b="1" dirty="0">
                <a:latin typeface="Arial" charset="0"/>
                <a:ea typeface="ＭＳ Ｐゴシック" charset="-128"/>
                <a:cs typeface="Helvetica" charset="0"/>
              </a:rPr>
              <a:t>,</a:t>
            </a:r>
            <a:r>
              <a:rPr lang="en-US" altLang="en-US" sz="2000" b="1" i="1" dirty="0">
                <a:latin typeface="Arial" charset="0"/>
                <a:ea typeface="ＭＳ Ｐゴシック" charset="-128"/>
                <a:cs typeface="Helvetica" charset="0"/>
              </a:rPr>
              <a:t> </a:t>
            </a:r>
            <a:r>
              <a:rPr lang="en-US" altLang="en-US" sz="2000" b="1" dirty="0">
                <a:latin typeface="Arial" charset="0"/>
                <a:ea typeface="ＭＳ Ｐゴシック" charset="-128"/>
                <a:cs typeface="Helvetica" charset="0"/>
              </a:rPr>
              <a:t>298 U.S. 513 (1936</a:t>
            </a:r>
            <a:r>
              <a:rPr lang="en-US" altLang="en-US" sz="2000" b="1" dirty="0">
                <a:latin typeface="Arial" panose="020B0604020202020204" pitchFamily="34" charset="0"/>
                <a:ea typeface="ＭＳ Ｐゴシック" panose="020B0600070205080204" pitchFamily="34" charset="-128"/>
                <a:cs typeface="Helvetica" pitchFamily="2" charset="0"/>
              </a:rPr>
              <a:t>):</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461963" indent="0">
              <a:buFont typeface="Wingdings" charset="2"/>
              <a:buNone/>
              <a:defRPr/>
            </a:pPr>
            <a:r>
              <a:rPr lang="en-US" altLang="en-US" sz="2000" dirty="0">
                <a:latin typeface="Arial" charset="0"/>
                <a:ea typeface="ＭＳ Ｐゴシック" charset="-128"/>
                <a:cs typeface="Helvetica" charset="0"/>
              </a:rPr>
              <a:t>The U.S. Supreme Court in </a:t>
            </a:r>
            <a:r>
              <a:rPr lang="en-US" altLang="en-US" sz="2000" i="1" dirty="0">
                <a:latin typeface="Arial" charset="0"/>
                <a:ea typeface="ＭＳ Ｐゴシック" charset="-128"/>
                <a:cs typeface="Helvetica" charset="0"/>
              </a:rPr>
              <a:t>Ashton </a:t>
            </a:r>
            <a:r>
              <a:rPr lang="en-US" altLang="en-US" sz="2000" dirty="0">
                <a:latin typeface="Arial" charset="0"/>
                <a:ea typeface="ＭＳ Ｐゴシック" charset="-128"/>
                <a:cs typeface="Helvetica" charset="0"/>
              </a:rPr>
              <a:t>additionally found, in part</a:t>
            </a:r>
            <a:r>
              <a:rPr lang="en-US" altLang="en-US" sz="2000" dirty="0">
                <a:latin typeface="Arial" panose="020B0604020202020204" pitchFamily="34" charset="0"/>
                <a:ea typeface="ＭＳ Ｐゴシック" panose="020B0600070205080204" pitchFamily="34" charset="-128"/>
                <a:cs typeface="Helvetica" pitchFamily="2" charset="0"/>
              </a:rPr>
              <a:t>:</a:t>
            </a:r>
          </a:p>
          <a:p>
            <a:pPr marL="746125" lvl="1" indent="-292100">
              <a:spcAft>
                <a:spcPts val="600"/>
              </a:spcAft>
              <a:buFont typeface="Wingdings" pitchFamily="2" charset="2"/>
              <a:buChar char="§"/>
              <a:defRPr/>
            </a:pPr>
            <a:r>
              <a:rPr lang="en-US" altLang="en-US" sz="1800" dirty="0">
                <a:latin typeface="Arial" charset="0"/>
                <a:ea typeface="ＭＳ Ｐゴシック" charset="-128"/>
                <a:cs typeface="Helvetica" charset="0"/>
              </a:rPr>
              <a:t>Like any sovereignty, a state may voluntarily consent to be sued; may permit actions against her political subdivisions to enforce their obligations. Such proceedings against these subdivisions have often been entertained in federal courts. </a:t>
            </a:r>
            <a:r>
              <a:rPr lang="en-US" altLang="en-US" sz="1800" b="1" i="1" dirty="0">
                <a:latin typeface="Arial" charset="0"/>
                <a:ea typeface="ＭＳ Ｐゴシック" charset="-128"/>
                <a:cs typeface="Helvetica" charset="0"/>
              </a:rPr>
              <a:t>But nothing in this tends to support the view that the federal government, acting under the bankruptcy clause, may impose its will and impair state powers—pass laws inconsistent with the idea of sovereign </a:t>
            </a:r>
            <a:r>
              <a:rPr lang="en-US" altLang="en-US" sz="1800" dirty="0">
                <a:latin typeface="Arial" charset="0"/>
                <a:ea typeface="ＭＳ Ｐゴシック" charset="-128"/>
                <a:cs typeface="Helvetica" charset="0"/>
              </a:rPr>
              <a:t>…. 298 U.S. at 531 (emphasis added)</a:t>
            </a:r>
            <a:r>
              <a:rPr lang="en-US" altLang="en-US" sz="1800" dirty="0">
                <a:latin typeface="Arial" panose="020B0604020202020204" pitchFamily="34" charset="0"/>
                <a:ea typeface="ＭＳ Ｐゴシック" panose="020B0600070205080204" pitchFamily="34" charset="-128"/>
                <a:cs typeface="Helvetica" pitchFamily="2" charset="0"/>
              </a:rPr>
              <a:t>.</a:t>
            </a:r>
          </a:p>
        </p:txBody>
      </p:sp>
      <p:sp>
        <p:nvSpPr>
          <p:cNvPr id="7" name="Title 11">
            <a:extLst>
              <a:ext uri="{FF2B5EF4-FFF2-40B4-BE49-F238E27FC236}">
                <a16:creationId xmlns:a16="http://schemas.microsoft.com/office/drawing/2014/main" id="{EA64CA90-6711-DB43-90E9-24EFD56AB23E}"/>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4069693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568AEB8B-9470-3542-87FB-D1ADEA1D9CB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229C6EE9-3DD4-1942-A8FA-F2EF1E9F847E}" type="slidenum">
              <a:rPr lang="en-US" altLang="en-US" sz="1000" smtClean="0">
                <a:solidFill>
                  <a:srgbClr val="FFFFFF"/>
                </a:solidFill>
              </a:rPr>
              <a:pPr>
                <a:spcBef>
                  <a:spcPct val="0"/>
                </a:spcBef>
                <a:buFontTx/>
                <a:buNone/>
              </a:pPr>
              <a:t>40</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E60F04D1-20F8-554C-B1B9-E07534A0F3CC}"/>
              </a:ext>
            </a:extLst>
          </p:cNvPr>
          <p:cNvSpPr>
            <a:spLocks noGrp="1"/>
          </p:cNvSpPr>
          <p:nvPr>
            <p:ph idx="1"/>
          </p:nvPr>
        </p:nvSpPr>
        <p:spPr/>
        <p:txBody>
          <a:bodyPr/>
          <a:lstStyle/>
          <a:p>
            <a:pPr marL="461963" indent="-461963">
              <a:buFont typeface="Wingdings" charset="2"/>
              <a:buNone/>
              <a:defRPr/>
            </a:pPr>
            <a:r>
              <a:rPr lang="en-US" sz="2000" b="1" dirty="0"/>
              <a:t>D.	</a:t>
            </a:r>
            <a:r>
              <a:rPr lang="en-US" altLang="en-US" sz="2000" b="1" i="1" dirty="0">
                <a:latin typeface="Arial" charset="0"/>
                <a:ea typeface="ＭＳ Ｐゴシック" charset="-128"/>
                <a:cs typeface="Helvetica" charset="0"/>
              </a:rPr>
              <a:t>United States v. Bekins</a:t>
            </a:r>
            <a:r>
              <a:rPr lang="en-US" altLang="en-US" sz="2000" b="1" dirty="0">
                <a:latin typeface="Arial" charset="0"/>
                <a:ea typeface="ＭＳ Ｐゴシック" charset="-128"/>
                <a:cs typeface="Helvetica" charset="0"/>
              </a:rPr>
              <a:t>, 304 U.S. 27 (1938</a:t>
            </a:r>
            <a:r>
              <a:rPr lang="en-US" altLang="en-US" sz="2000" b="1" dirty="0">
                <a:latin typeface="Arial" panose="020B0604020202020204" pitchFamily="34" charset="0"/>
                <a:ea typeface="ＭＳ Ｐゴシック" panose="020B0600070205080204" pitchFamily="34" charset="-128"/>
                <a:cs typeface="Helvetica" pitchFamily="2" charset="0"/>
              </a:rPr>
              <a:t>):</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461963" indent="0">
              <a:buFont typeface="Wingdings" charset="2"/>
              <a:buNone/>
              <a:defRPr/>
            </a:pPr>
            <a:r>
              <a:rPr lang="en-US" altLang="en-US" sz="2000" dirty="0">
                <a:latin typeface="Arial" charset="0"/>
                <a:ea typeface="ＭＳ Ｐゴシック" charset="-128"/>
                <a:cs typeface="Helvetica" charset="0"/>
              </a:rPr>
              <a:t>Just two years after its decision in </a:t>
            </a:r>
            <a:r>
              <a:rPr lang="en-US" altLang="en-US" sz="2000" i="1" dirty="0">
                <a:latin typeface="Arial" charset="0"/>
                <a:ea typeface="ＭＳ Ｐゴシック" charset="-128"/>
                <a:cs typeface="Helvetica" charset="0"/>
              </a:rPr>
              <a:t>Ashton</a:t>
            </a:r>
            <a:r>
              <a:rPr lang="en-US" altLang="en-US" sz="2000" dirty="0">
                <a:latin typeface="Arial" charset="0"/>
                <a:ea typeface="ＭＳ Ｐゴシック" charset="-128"/>
                <a:cs typeface="Helvetica" charset="0"/>
              </a:rPr>
              <a:t>, the U.S. Supreme Court found</a:t>
            </a:r>
            <a:r>
              <a:rPr lang="en-US" altLang="en-US" sz="2000" dirty="0">
                <a:latin typeface="Arial" panose="020B0604020202020204" pitchFamily="34" charset="0"/>
                <a:ea typeface="ＭＳ Ｐゴシック" panose="020B0600070205080204" pitchFamily="34" charset="-128"/>
                <a:cs typeface="Helvetica" pitchFamily="2" charset="0"/>
              </a:rPr>
              <a:t>:</a:t>
            </a:r>
          </a:p>
          <a:p>
            <a:pPr marL="746125" lvl="1" indent="-292100">
              <a:spcAft>
                <a:spcPts val="600"/>
              </a:spcAft>
              <a:buFont typeface="Wingdings" pitchFamily="2" charset="2"/>
              <a:buChar char="§"/>
              <a:defRPr/>
            </a:pPr>
            <a:r>
              <a:rPr lang="en-US" altLang="en-US" sz="1800" dirty="0">
                <a:latin typeface="Arial" charset="0"/>
                <a:ea typeface="ＭＳ Ｐゴシック" charset="-128"/>
                <a:cs typeface="Helvetica" charset="0"/>
              </a:rPr>
              <a:t>It should also be observed that Chapter X,§83(e), provides as a condition of confirmation of a plan of composition that it must appear that the </a:t>
            </a:r>
            <a:r>
              <a:rPr lang="en-US" altLang="en-US" sz="1800" b="1" i="1" dirty="0">
                <a:latin typeface="Arial" charset="0"/>
                <a:ea typeface="ＭＳ Ｐゴシック" charset="-128"/>
                <a:cs typeface="Helvetica" charset="0"/>
              </a:rPr>
              <a:t>petitioner “is authorized by law to take all action necessary to be taken by it to carry out the plan,” and, if the judge is not satisfied on that point as well as on the others mentioned, he must enter an order dismissing the proceeding</a:t>
            </a:r>
            <a:r>
              <a:rPr lang="en-US" altLang="en-US" sz="1800" dirty="0">
                <a:latin typeface="Arial" charset="0"/>
                <a:ea typeface="ＭＳ Ｐゴシック" charset="-128"/>
                <a:cs typeface="Helvetica" charset="0"/>
              </a:rPr>
              <a:t>. The phrase “authorized by law” manifestly refers to the law of the state. </a:t>
            </a:r>
            <a:r>
              <a:rPr lang="en-US" altLang="en-US" sz="1800" i="1" dirty="0">
                <a:latin typeface="Arial" charset="0"/>
                <a:ea typeface="ＭＳ Ｐゴシック" charset="-128"/>
                <a:cs typeface="Helvetica" charset="0"/>
              </a:rPr>
              <a:t>Id.</a:t>
            </a:r>
            <a:r>
              <a:rPr lang="en-US" altLang="en-US" sz="1800" dirty="0">
                <a:latin typeface="Arial" charset="0"/>
                <a:ea typeface="ＭＳ Ｐゴシック" charset="-128"/>
                <a:cs typeface="Helvetica" charset="0"/>
              </a:rPr>
              <a:t> at 49 (emphasis added)</a:t>
            </a:r>
            <a:r>
              <a:rPr lang="en-US" altLang="en-US" sz="1800" dirty="0">
                <a:latin typeface="Arial" panose="020B0604020202020204" pitchFamily="34" charset="0"/>
                <a:ea typeface="ＭＳ Ｐゴシック" panose="020B0600070205080204" pitchFamily="34" charset="-128"/>
                <a:cs typeface="Helvetica" pitchFamily="2" charset="0"/>
              </a:rPr>
              <a:t>.</a:t>
            </a:r>
          </a:p>
        </p:txBody>
      </p:sp>
      <p:sp>
        <p:nvSpPr>
          <p:cNvPr id="7" name="Title 11">
            <a:extLst>
              <a:ext uri="{FF2B5EF4-FFF2-40B4-BE49-F238E27FC236}">
                <a16:creationId xmlns:a16="http://schemas.microsoft.com/office/drawing/2014/main" id="{51F47188-1C0A-964B-BFD8-3768933DD5E9}"/>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2617558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2946C274-E7F7-3747-86D2-3440BCD6AAD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FF2377A4-59F6-4A42-B993-9F13374D7973}" type="slidenum">
              <a:rPr lang="en-US" altLang="en-US" sz="1000" smtClean="0">
                <a:solidFill>
                  <a:srgbClr val="FFFFFF"/>
                </a:solidFill>
              </a:rPr>
              <a:pPr>
                <a:spcBef>
                  <a:spcPct val="0"/>
                </a:spcBef>
                <a:buFontTx/>
                <a:buNone/>
              </a:pPr>
              <a:t>41</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E60F04D1-20F8-554C-B1B9-E07534A0F3CC}"/>
              </a:ext>
            </a:extLst>
          </p:cNvPr>
          <p:cNvSpPr>
            <a:spLocks noGrp="1"/>
          </p:cNvSpPr>
          <p:nvPr>
            <p:ph idx="1"/>
          </p:nvPr>
        </p:nvSpPr>
        <p:spPr/>
        <p:txBody>
          <a:bodyPr/>
          <a:lstStyle/>
          <a:p>
            <a:pPr marL="461963" indent="-461963">
              <a:buFont typeface="Wingdings" charset="2"/>
              <a:buNone/>
              <a:defRPr/>
            </a:pPr>
            <a:r>
              <a:rPr lang="en-US" sz="2000" b="1" dirty="0"/>
              <a:t>	</a:t>
            </a:r>
            <a:r>
              <a:rPr lang="en-US" altLang="en-US" sz="2000" b="1" i="1" dirty="0">
                <a:latin typeface="Arial" charset="0"/>
                <a:ea typeface="ＭＳ Ｐゴシック" charset="-128"/>
                <a:cs typeface="Helvetica" charset="0"/>
              </a:rPr>
              <a:t>United States v. Bekins</a:t>
            </a:r>
            <a:r>
              <a:rPr lang="en-US" altLang="en-US" sz="2000" b="1" dirty="0">
                <a:latin typeface="Arial" charset="0"/>
                <a:ea typeface="ＭＳ Ｐゴシック" charset="-128"/>
                <a:cs typeface="Helvetica" charset="0"/>
              </a:rPr>
              <a:t>, 304 U.S. 27 (1938</a:t>
            </a:r>
            <a:r>
              <a:rPr lang="en-US" altLang="en-US" sz="2000" b="1" dirty="0">
                <a:latin typeface="Arial" panose="020B0604020202020204" pitchFamily="34" charset="0"/>
                <a:ea typeface="ＭＳ Ｐゴシック" panose="020B0600070205080204" pitchFamily="34" charset="-128"/>
                <a:cs typeface="Helvetica" pitchFamily="2" charset="0"/>
              </a:rPr>
              <a:t>):</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461963" indent="0">
              <a:buFont typeface="Wingdings" charset="2"/>
              <a:buNone/>
              <a:defRPr/>
            </a:pPr>
            <a:r>
              <a:rPr lang="en-US" altLang="en-US" sz="2000" dirty="0">
                <a:latin typeface="Arial" panose="020B0604020202020204" pitchFamily="34" charset="0"/>
                <a:ea typeface="ＭＳ Ｐゴシック" panose="020B0600070205080204" pitchFamily="34" charset="-128"/>
                <a:cs typeface="Helvetica" pitchFamily="2" charset="0"/>
              </a:rPr>
              <a:t>The U.S. Supreme Court in </a:t>
            </a:r>
            <a:r>
              <a:rPr lang="en-US" altLang="en-US" sz="2000" i="1" dirty="0">
                <a:latin typeface="Arial" panose="020B0604020202020204" pitchFamily="34" charset="0"/>
                <a:ea typeface="ＭＳ Ｐゴシック" panose="020B0600070205080204" pitchFamily="34" charset="-128"/>
                <a:cs typeface="Helvetica" pitchFamily="2" charset="0"/>
              </a:rPr>
              <a:t>Bekins</a:t>
            </a:r>
            <a:r>
              <a:rPr lang="en-US" altLang="en-US" sz="2000" dirty="0">
                <a:latin typeface="Arial" panose="020B0604020202020204" pitchFamily="34" charset="0"/>
                <a:ea typeface="ＭＳ Ｐゴシック" panose="020B0600070205080204" pitchFamily="34" charset="-128"/>
                <a:cs typeface="Helvetica" pitchFamily="2" charset="0"/>
              </a:rPr>
              <a:t> continued:</a:t>
            </a:r>
          </a:p>
          <a:p>
            <a:pPr marL="746125" lvl="1" indent="-284163">
              <a:spcAft>
                <a:spcPts val="600"/>
              </a:spcAft>
              <a:buFont typeface="Wingdings" pitchFamily="2" charset="2"/>
              <a:buChar char="§"/>
              <a:defRPr/>
            </a:pPr>
            <a:r>
              <a:rPr lang="en-US" altLang="en-US" sz="1800" dirty="0">
                <a:latin typeface="Arial" panose="020B0604020202020204" pitchFamily="34" charset="0"/>
                <a:ea typeface="ＭＳ Ｐゴシック" panose="020B0600070205080204" pitchFamily="34" charset="-128"/>
                <a:cs typeface="Helvetica" pitchFamily="2" charset="0"/>
              </a:rPr>
              <a:t>In </a:t>
            </a:r>
            <a:r>
              <a:rPr lang="en-US" altLang="en-US" sz="1800" i="1" dirty="0">
                <a:latin typeface="Arial" panose="020B0604020202020204" pitchFamily="34" charset="0"/>
                <a:ea typeface="ＭＳ Ｐゴシック" panose="020B0600070205080204" pitchFamily="34" charset="-128"/>
                <a:cs typeface="Helvetica" pitchFamily="2" charset="0"/>
              </a:rPr>
              <a:t>Ashton v. Cameron County District</a:t>
            </a:r>
            <a:r>
              <a:rPr lang="en-US" altLang="en-US" sz="1800" dirty="0">
                <a:latin typeface="Arial" panose="020B0604020202020204" pitchFamily="34" charset="0"/>
                <a:ea typeface="ＭＳ Ｐゴシック" panose="020B0600070205080204" pitchFamily="34" charset="-128"/>
                <a:cs typeface="Helvetica" pitchFamily="2" charset="0"/>
              </a:rPr>
              <a:t> … the court considered that the provisions of chapter IX </a:t>
            </a:r>
            <a:r>
              <a:rPr lang="en-US" altLang="en-US" sz="1800" b="1" i="1" dirty="0">
                <a:latin typeface="Arial" panose="020B0604020202020204" pitchFamily="34" charset="0"/>
                <a:ea typeface="ＭＳ Ｐゴシック" panose="020B0600070205080204" pitchFamily="34" charset="-128"/>
                <a:cs typeface="Helvetica" pitchFamily="2" charset="0"/>
              </a:rPr>
              <a:t>authorizing the bankruptcy court to entertain proceedings for the “readjustment of the debts” of “political subdivisions” of a State “might materially restrict [its] control over its fiscal affairs,” and was therefore invalid</a:t>
            </a:r>
            <a:r>
              <a:rPr lang="en-US" altLang="en-US" sz="1800" dirty="0">
                <a:latin typeface="Arial" panose="020B0604020202020204" pitchFamily="34" charset="0"/>
                <a:ea typeface="ＭＳ Ｐゴシック" panose="020B0600070205080204" pitchFamily="34" charset="-128"/>
                <a:cs typeface="Helvetica" pitchFamily="2" charset="0"/>
              </a:rPr>
              <a:t>; that, if obligations of States or their political subdivisions might be subjected to the interference contemplated by chapter IX, they would no longer be “free to manage their own affairs …”.</a:t>
            </a:r>
          </a:p>
        </p:txBody>
      </p:sp>
      <p:sp>
        <p:nvSpPr>
          <p:cNvPr id="7" name="Title 11">
            <a:extLst>
              <a:ext uri="{FF2B5EF4-FFF2-40B4-BE49-F238E27FC236}">
                <a16:creationId xmlns:a16="http://schemas.microsoft.com/office/drawing/2014/main" id="{E3804C25-0C7B-B141-A124-5D73062EAD07}"/>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3771459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D3C2AFB0-1F12-CB45-9422-E11860F61F5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B9D25868-A5DF-F44F-994F-F0716113F675}" type="slidenum">
              <a:rPr lang="en-US" altLang="en-US" sz="1000" smtClean="0">
                <a:solidFill>
                  <a:srgbClr val="FFFFFF"/>
                </a:solidFill>
              </a:rPr>
              <a:pPr>
                <a:spcBef>
                  <a:spcPct val="0"/>
                </a:spcBef>
                <a:buFontTx/>
                <a:buNone/>
              </a:pPr>
              <a:t>42</a:t>
            </a:fld>
            <a:endParaRPr lang="en-US" altLang="en-US" sz="1000" dirty="0">
              <a:solidFill>
                <a:srgbClr val="FFFFFF"/>
              </a:solidFill>
            </a:endParaRPr>
          </a:p>
        </p:txBody>
      </p:sp>
      <p:sp>
        <p:nvSpPr>
          <p:cNvPr id="45059" name="Content Placeholder 2">
            <a:extLst>
              <a:ext uri="{FF2B5EF4-FFF2-40B4-BE49-F238E27FC236}">
                <a16:creationId xmlns:a16="http://schemas.microsoft.com/office/drawing/2014/main" id="{A4C2E741-E69B-F944-8C36-DD3A2087B44B}"/>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E.	The municipality in Chapter 9 cannot act contrary to mandates of state law:</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746125" lvl="1" indent="-292100">
              <a:spcAft>
                <a:spcPts val="600"/>
              </a:spcAft>
              <a:buFont typeface="Wingdings" pitchFamily="2" charset="2"/>
              <a:buChar char="§"/>
            </a:pPr>
            <a:r>
              <a:rPr lang="en-US" altLang="en-US" sz="1800" b="1" dirty="0">
                <a:latin typeface="Arial" panose="020B0604020202020204" pitchFamily="34" charset="0"/>
                <a:ea typeface="ＭＳ Ｐゴシック" panose="020B0600070205080204" pitchFamily="34" charset="-128"/>
                <a:cs typeface="Helvetica" pitchFamily="2" charset="0"/>
              </a:rPr>
              <a:t>Timely mandated payment without delay: </a:t>
            </a:r>
            <a:r>
              <a:rPr lang="en-US" altLang="en-US" sz="1800" dirty="0">
                <a:latin typeface="Arial" panose="020B0604020202020204" pitchFamily="34" charset="0"/>
                <a:ea typeface="ＭＳ Ｐゴシック" panose="020B0600070205080204" pitchFamily="34" charset="-128"/>
                <a:cs typeface="Helvetica" pitchFamily="2" charset="0"/>
              </a:rPr>
              <a:t>Some may argue that, under Section 904 of the Bankruptcy Code, the municipality in Chapter 9 may consent to the court enforcing the automatic stay, preventing or delaying the payment of special revenues. (The automatic stay is not applicable to special revenues under 922(d) of the Bankruptcy Code.)</a:t>
            </a:r>
          </a:p>
          <a:p>
            <a:pPr marL="746125" lvl="1" indent="-292100">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Again, given the language of Section 904 the Puerto Rico Court reading§922(d) as allowing the municipality to choose whether to pay or not pay special revenues to bondholders would not only contradict the language of§922(d) but render it superfluous given Section 904.</a:t>
            </a:r>
          </a:p>
        </p:txBody>
      </p:sp>
      <p:sp>
        <p:nvSpPr>
          <p:cNvPr id="7" name="Title 11">
            <a:extLst>
              <a:ext uri="{FF2B5EF4-FFF2-40B4-BE49-F238E27FC236}">
                <a16:creationId xmlns:a16="http://schemas.microsoft.com/office/drawing/2014/main" id="{BFD8D023-EF95-D649-8CAE-BE90C7439AA7}"/>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3758882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85BE2027-9A38-964C-9F8F-AC07165626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CA54031A-30AD-1D4E-A544-561C261E5340}" type="slidenum">
              <a:rPr lang="en-US" altLang="en-US" sz="1000" smtClean="0">
                <a:solidFill>
                  <a:srgbClr val="FFFFFF"/>
                </a:solidFill>
              </a:rPr>
              <a:pPr>
                <a:spcBef>
                  <a:spcPct val="0"/>
                </a:spcBef>
                <a:buFontTx/>
                <a:buNone/>
              </a:pPr>
              <a:t>43</a:t>
            </a:fld>
            <a:endParaRPr lang="en-US" altLang="en-US" sz="1000" dirty="0">
              <a:solidFill>
                <a:srgbClr val="FFFFFF"/>
              </a:solidFill>
            </a:endParaRPr>
          </a:p>
        </p:txBody>
      </p:sp>
      <p:sp>
        <p:nvSpPr>
          <p:cNvPr id="46083" name="Content Placeholder 2">
            <a:extLst>
              <a:ext uri="{FF2B5EF4-FFF2-40B4-BE49-F238E27FC236}">
                <a16:creationId xmlns:a16="http://schemas.microsoft.com/office/drawing/2014/main" id="{B121AC41-DA54-BA4B-B2A8-CCA92A75A18A}"/>
              </a:ext>
            </a:extLst>
          </p:cNvPr>
          <p:cNvSpPr>
            <a:spLocks noGrp="1" noChangeArrowheads="1"/>
          </p:cNvSpPr>
          <p:nvPr>
            <p:ph idx="1"/>
          </p:nvPr>
        </p:nvSpPr>
        <p:spPr/>
        <p:txBody>
          <a:bodyPr/>
          <a:lstStyle/>
          <a:p>
            <a:pPr marL="746125" lvl="1" indent="-292100">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The failure of a municipality to follow a state law mandate that revenues are to be used solely to pay the statutory lien debt could be fatal to the court’s ability to approve any plan of debt adjustment for the municipality and may mandate dismissal of the case. </a:t>
            </a:r>
            <a:r>
              <a:rPr lang="en-US" altLang="en-US" sz="1800" i="1" dirty="0">
                <a:latin typeface="Arial" panose="020B0604020202020204" pitchFamily="34" charset="0"/>
                <a:ea typeface="ＭＳ Ｐゴシック" panose="020B0600070205080204" pitchFamily="34" charset="-128"/>
                <a:cs typeface="Helvetica" pitchFamily="2" charset="0"/>
              </a:rPr>
              <a:t>See</a:t>
            </a:r>
            <a:r>
              <a:rPr lang="en-US" altLang="en-US" sz="1800" dirty="0">
                <a:latin typeface="Arial" panose="020B0604020202020204" pitchFamily="34" charset="0"/>
                <a:ea typeface="ＭＳ Ｐゴシック" panose="020B0600070205080204" pitchFamily="34" charset="-128"/>
                <a:cs typeface="Helvetica" pitchFamily="2" charset="0"/>
              </a:rPr>
              <a:t> Appendix for State Law provisions regarding ability to file Chapter 9, municipal distress resolution mechanisms and revenue bond financing. Some state statutes appear to mandate payment of pledged revenues to the revenue bondholders by the municipality and the pledged revenues cannot be used for another purpose. </a:t>
            </a:r>
            <a:r>
              <a:rPr lang="en-US" altLang="en-US" sz="1800" i="1" dirty="0">
                <a:latin typeface="Arial" panose="020B0604020202020204" pitchFamily="34" charset="0"/>
                <a:ea typeface="ＭＳ Ｐゴシック" panose="020B0600070205080204" pitchFamily="34" charset="-128"/>
                <a:cs typeface="Helvetica" pitchFamily="2" charset="0"/>
              </a:rPr>
              <a:t>See e.g.,</a:t>
            </a:r>
            <a:r>
              <a:rPr lang="en-US" altLang="en-US" sz="1800" dirty="0">
                <a:latin typeface="Arial" panose="020B0604020202020204" pitchFamily="34" charset="0"/>
                <a:ea typeface="ＭＳ Ｐゴシック" panose="020B0600070205080204" pitchFamily="34" charset="-128"/>
                <a:cs typeface="Helvetica" pitchFamily="2" charset="0"/>
              </a:rPr>
              <a:t> Alabama (Ala. Code Section 11-28-3), California (Cal. Edu. Code§15251 and Cal. Govt. Code §53515), Illinois (30 ILCS 350/13), Indiana (Ind. Code Title 8 Utilities and Transportation§8-1.5-2-24), and Rhode Island (R.I. Gen. Law§45-12-1).</a:t>
            </a:r>
          </a:p>
        </p:txBody>
      </p:sp>
      <p:sp>
        <p:nvSpPr>
          <p:cNvPr id="7" name="Title 11">
            <a:extLst>
              <a:ext uri="{FF2B5EF4-FFF2-40B4-BE49-F238E27FC236}">
                <a16:creationId xmlns:a16="http://schemas.microsoft.com/office/drawing/2014/main" id="{E5231BAE-F5D8-494A-ABC5-023E2C3E2B03}"/>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2202994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95231976-8086-6649-AE64-634F96AAB43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E6400B33-0E98-3C4B-A5E0-612FC7115CBE}" type="slidenum">
              <a:rPr lang="en-US" altLang="en-US" sz="1000" smtClean="0">
                <a:solidFill>
                  <a:srgbClr val="FFFFFF"/>
                </a:solidFill>
              </a:rPr>
              <a:pPr>
                <a:spcBef>
                  <a:spcPct val="0"/>
                </a:spcBef>
                <a:buFontTx/>
                <a:buNone/>
              </a:pPr>
              <a:t>44</a:t>
            </a:fld>
            <a:endParaRPr lang="en-US" altLang="en-US" sz="1000" dirty="0">
              <a:solidFill>
                <a:srgbClr val="FFFFFF"/>
              </a:solidFill>
            </a:endParaRPr>
          </a:p>
        </p:txBody>
      </p:sp>
      <p:sp>
        <p:nvSpPr>
          <p:cNvPr id="47107" name="Content Placeholder 2">
            <a:extLst>
              <a:ext uri="{FF2B5EF4-FFF2-40B4-BE49-F238E27FC236}">
                <a16:creationId xmlns:a16="http://schemas.microsoft.com/office/drawing/2014/main" id="{5E96EE68-CA32-6649-B44F-564A3C6BBBE5}"/>
              </a:ext>
            </a:extLst>
          </p:cNvPr>
          <p:cNvSpPr>
            <a:spLocks noGrp="1" noChangeArrowheads="1"/>
          </p:cNvSpPr>
          <p:nvPr>
            <p:ph idx="1"/>
          </p:nvPr>
        </p:nvSpPr>
        <p:spPr/>
        <p:txBody>
          <a:bodyPr/>
          <a:lstStyle/>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In </a:t>
            </a:r>
            <a:r>
              <a:rPr lang="en-US" altLang="en-US" sz="1800" i="1" dirty="0">
                <a:latin typeface="Arial" panose="020B0604020202020204" pitchFamily="34" charset="0"/>
                <a:ea typeface="ＭＳ Ｐゴシック" panose="020B0600070205080204" pitchFamily="34" charset="-128"/>
                <a:cs typeface="Helvetica" pitchFamily="2" charset="0"/>
              </a:rPr>
              <a:t>Bekins</a:t>
            </a:r>
            <a:r>
              <a:rPr lang="en-US" altLang="en-US" sz="1800" dirty="0">
                <a:latin typeface="Arial" panose="020B0604020202020204" pitchFamily="34" charset="0"/>
                <a:ea typeface="ＭＳ Ｐゴシック" panose="020B0600070205080204" pitchFamily="34" charset="-128"/>
                <a:cs typeface="Helvetica" pitchFamily="2" charset="0"/>
              </a:rPr>
              <a:t>, the U.S. Supreme Court recognized that as a condition of confirmation of a plan it must appear that the petitioner “is authorized by [state] law to take all action necessary to be taken to carry out the plan and if the judge is not satisfied on that point as well as others mentioned, he must enter an order dismissing the proceeding”. </a:t>
            </a:r>
            <a:r>
              <a:rPr lang="en-US" altLang="en-US" sz="1800" i="1" dirty="0">
                <a:latin typeface="Arial" panose="020B0604020202020204" pitchFamily="34" charset="0"/>
                <a:ea typeface="ＭＳ Ｐゴシック" panose="020B0600070205080204" pitchFamily="34" charset="-128"/>
                <a:cs typeface="Helvetica" pitchFamily="2" charset="0"/>
              </a:rPr>
              <a:t>Bekins</a:t>
            </a:r>
            <a:r>
              <a:rPr lang="en-US" altLang="en-US" sz="1800" dirty="0">
                <a:latin typeface="Arial" panose="020B0604020202020204" pitchFamily="34" charset="0"/>
                <a:ea typeface="ＭＳ Ｐゴシック" panose="020B0600070205080204" pitchFamily="34" charset="-128"/>
                <a:cs typeface="Helvetica" pitchFamily="2" charset="0"/>
              </a:rPr>
              <a:t>, 304 U.S. at 49.</a:t>
            </a:r>
          </a:p>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Further, Section 903 of the Bankruptcy Code prohibits the court from limiting or impairing the state’s control over state law mandated payments.</a:t>
            </a:r>
          </a:p>
        </p:txBody>
      </p:sp>
      <p:sp>
        <p:nvSpPr>
          <p:cNvPr id="7" name="Title 11">
            <a:extLst>
              <a:ext uri="{FF2B5EF4-FFF2-40B4-BE49-F238E27FC236}">
                <a16:creationId xmlns:a16="http://schemas.microsoft.com/office/drawing/2014/main" id="{4E8C5863-9E91-F244-A8FD-1319722394BD}"/>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1886708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4FE4054B-8E46-EB4E-A7E9-C7F11DB3F9F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D923D3E0-9D55-9247-B74F-C83A5B774877}" type="slidenum">
              <a:rPr lang="en-US" altLang="en-US" sz="1000" smtClean="0">
                <a:solidFill>
                  <a:srgbClr val="FFFFFF"/>
                </a:solidFill>
              </a:rPr>
              <a:pPr>
                <a:spcBef>
                  <a:spcPct val="0"/>
                </a:spcBef>
                <a:buFontTx/>
                <a:buNone/>
              </a:pPr>
              <a:t>45</a:t>
            </a:fld>
            <a:endParaRPr lang="en-US" altLang="en-US" sz="1000" dirty="0">
              <a:solidFill>
                <a:srgbClr val="FFFFFF"/>
              </a:solidFill>
            </a:endParaRPr>
          </a:p>
        </p:txBody>
      </p:sp>
      <p:sp>
        <p:nvSpPr>
          <p:cNvPr id="48131" name="Content Placeholder 2">
            <a:extLst>
              <a:ext uri="{FF2B5EF4-FFF2-40B4-BE49-F238E27FC236}">
                <a16:creationId xmlns:a16="http://schemas.microsoft.com/office/drawing/2014/main" id="{EEDF8ED9-5539-E247-98AC-C9BC05988851}"/>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F.	No other use of revenues subject to special revenues is permitted:</a:t>
            </a:r>
          </a:p>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	No diversion for DIP financing of special revenues:</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Some may argue that “special revenues” can be subject to a senior lien for post-petition financing during the Chapter 9 at the request of the municipality, permitting the diversion of revenues subject to providing adequate protection under Section 364(d) of the Bankruptcy Code.</a:t>
            </a:r>
          </a:p>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To do so would be contrary to Sections 922(d) and 928 of the Bankruptcy Code and the legislative history of the 1988 Amendments thereto.</a:t>
            </a:r>
          </a:p>
        </p:txBody>
      </p:sp>
      <p:sp>
        <p:nvSpPr>
          <p:cNvPr id="7" name="Title 11">
            <a:extLst>
              <a:ext uri="{FF2B5EF4-FFF2-40B4-BE49-F238E27FC236}">
                <a16:creationId xmlns:a16="http://schemas.microsoft.com/office/drawing/2014/main" id="{D7B1E136-E8AB-F54A-B2C9-5BD8F1692768}"/>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3206436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62626D76-B135-7046-BFC3-5B3E2C23A86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2CC59A5C-006C-DA4E-B728-6CA6B7534185}" type="slidenum">
              <a:rPr lang="en-US" altLang="en-US" sz="1000" smtClean="0">
                <a:solidFill>
                  <a:srgbClr val="FFFFFF"/>
                </a:solidFill>
              </a:rPr>
              <a:pPr>
                <a:spcBef>
                  <a:spcPct val="0"/>
                </a:spcBef>
                <a:buFontTx/>
                <a:buNone/>
              </a:pPr>
              <a:t>46</a:t>
            </a:fld>
            <a:endParaRPr lang="en-US" altLang="en-US" sz="1000" dirty="0">
              <a:solidFill>
                <a:srgbClr val="FFFFFF"/>
              </a:solidFill>
            </a:endParaRPr>
          </a:p>
        </p:txBody>
      </p:sp>
      <p:sp>
        <p:nvSpPr>
          <p:cNvPr id="49155" name="Content Placeholder 2">
            <a:extLst>
              <a:ext uri="{FF2B5EF4-FFF2-40B4-BE49-F238E27FC236}">
                <a16:creationId xmlns:a16="http://schemas.microsoft.com/office/drawing/2014/main" id="{B6C46EFA-837C-3949-ADF1-C367E10B8270}"/>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G.	No delay in payment of special revenues:</a:t>
            </a:r>
            <a:endParaRPr lang="en-US" altLang="en-US" sz="2000" dirty="0">
              <a:latin typeface="Arial" panose="020B0604020202020204" pitchFamily="34" charset="0"/>
              <a:ea typeface="ＭＳ Ｐゴシック" panose="020B0600070205080204" pitchFamily="34" charset="-128"/>
              <a:cs typeface="Helvetica" pitchFamily="2" charset="0"/>
            </a:endParaRPr>
          </a:p>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Sections 902, 922(d) and 928 of the Bankruptcy Code, along with the legislative history of the 1988 Amendments establish that there should be no payment delay with respect to debt secured by a pledge of special revenues:</a:t>
            </a:r>
          </a:p>
          <a:p>
            <a:pPr marL="1028700" lvl="2" indent="-274638">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The legislative history is clear that payment of debt secured by a pledge of special revenues cannot be impaired in any way and must be as collected applied as set forth in the relevant documents governing the financings.</a:t>
            </a:r>
          </a:p>
          <a:p>
            <a:pPr marL="1028700" lvl="2" indent="-274638">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The Senate Report accompanying the special revenue provisions provides: “Finally, the amendment insures that revenue bondholders receive the benefit of the bargain with the municipal issuer, namely they have the unimpaired right to the project revenue pledged to them.” Senate Report 100-506 at 12.</a:t>
            </a:r>
          </a:p>
        </p:txBody>
      </p:sp>
      <p:sp>
        <p:nvSpPr>
          <p:cNvPr id="7" name="Title 11">
            <a:extLst>
              <a:ext uri="{FF2B5EF4-FFF2-40B4-BE49-F238E27FC236}">
                <a16:creationId xmlns:a16="http://schemas.microsoft.com/office/drawing/2014/main" id="{2C290A5A-CA19-9849-9EC1-1C11A06AA9E3}"/>
              </a:ext>
            </a:extLst>
          </p:cNvPr>
          <p:cNvSpPr>
            <a:spLocks noGrp="1"/>
          </p:cNvSpPr>
          <p:nvPr>
            <p:ph type="title"/>
          </p:nvPr>
        </p:nvSpPr>
        <p:spPr>
          <a:xfrm>
            <a:off x="457200" y="274638"/>
            <a:ext cx="8229600" cy="1143000"/>
          </a:xfrm>
        </p:spPr>
        <p:txBody>
          <a:bodyPr/>
          <a:lstStyle/>
          <a:p>
            <a:pPr marL="746125" indent="-746125"/>
            <a:r>
              <a:rPr lang="en-US" altLang="en-US" dirty="0">
                <a:latin typeface="Arial" panose="020B0604020202020204" pitchFamily="34" charset="0"/>
                <a:ea typeface="ＭＳ Ｐゴシック" panose="020B0600070205080204" pitchFamily="34" charset="-128"/>
                <a:cs typeface="Helvetica" pitchFamily="2" charset="0"/>
              </a:rPr>
              <a:t>VI.	Application of State Law</a:t>
            </a:r>
            <a:br>
              <a:rPr lang="en-US" altLang="en-US" dirty="0">
                <a:latin typeface="Arial" panose="020B0604020202020204" pitchFamily="34" charset="0"/>
                <a:ea typeface="ＭＳ Ｐゴシック" panose="020B0600070205080204" pitchFamily="34" charset="-128"/>
                <a:cs typeface="Helvetica" pitchFamily="2" charset="0"/>
              </a:rPr>
            </a:br>
            <a:r>
              <a:rPr lang="en-US" altLang="en-US" dirty="0">
                <a:latin typeface="Arial" panose="020B0604020202020204" pitchFamily="34" charset="0"/>
                <a:ea typeface="ＭＳ Ｐゴシック" panose="020B0600070205080204" pitchFamily="34" charset="-128"/>
                <a:cs typeface="Helvetica" pitchFamily="2" charset="0"/>
              </a:rPr>
              <a:t>in a Chapter 9</a:t>
            </a:r>
          </a:p>
        </p:txBody>
      </p:sp>
    </p:spTree>
    <p:extLst>
      <p:ext uri="{BB962C8B-B14F-4D97-AF65-F5344CB8AC3E}">
        <p14:creationId xmlns:p14="http://schemas.microsoft.com/office/powerpoint/2010/main" val="3805499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a:extLst>
              <a:ext uri="{FF2B5EF4-FFF2-40B4-BE49-F238E27FC236}">
                <a16:creationId xmlns:a16="http://schemas.microsoft.com/office/drawing/2014/main" id="{C67D908E-81DF-5D45-914A-499B7B2F03D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1C01E58C-E709-6247-9E80-E06706E482FF}" type="slidenum">
              <a:rPr lang="en-US" altLang="en-US" sz="1000" smtClean="0">
                <a:solidFill>
                  <a:srgbClr val="FFFFFF"/>
                </a:solidFill>
              </a:rPr>
              <a:pPr>
                <a:spcBef>
                  <a:spcPct val="0"/>
                </a:spcBef>
                <a:buFontTx/>
                <a:buNone/>
              </a:pPr>
              <a:t>47</a:t>
            </a:fld>
            <a:endParaRPr lang="en-US" altLang="en-US" sz="1000" dirty="0">
              <a:solidFill>
                <a:srgbClr val="FFFFFF"/>
              </a:solidFill>
            </a:endParaRPr>
          </a:p>
        </p:txBody>
      </p:sp>
      <p:sp>
        <p:nvSpPr>
          <p:cNvPr id="51202" name="Content Placeholder 2">
            <a:extLst>
              <a:ext uri="{FF2B5EF4-FFF2-40B4-BE49-F238E27FC236}">
                <a16:creationId xmlns:a16="http://schemas.microsoft.com/office/drawing/2014/main" id="{B7219663-F91C-5345-A5AB-C4A85EF99DFA}"/>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A.	The legislative history of the 1988 Amendments supports the timely and unimpaired payments of special revenues:</a:t>
            </a:r>
          </a:p>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The 1988 Amendments incorporated the special revenue protections into Chapter 9.</a:t>
            </a:r>
          </a:p>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The Senate Report accompanying the 1988 Amendments provided that the special revenue provisions were consistent with the understanding at the time that mandated timely payment of pledged revenues as the benefit of the nonrecourse bargain and the right of the revenue bondholders.</a:t>
            </a:r>
          </a:p>
          <a:p>
            <a:pPr marL="746125" lvl="1" indent="-284163">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Previous case had recognized that such debt should be unimpaired and timely paid, including the </a:t>
            </a:r>
            <a:r>
              <a:rPr lang="en-US" altLang="en-US" sz="1800" i="1" dirty="0">
                <a:latin typeface="Arial" panose="020B0604020202020204" pitchFamily="34" charset="0"/>
                <a:ea typeface="ＭＳ Ｐゴシック" panose="020B0600070205080204" pitchFamily="34" charset="-128"/>
                <a:cs typeface="Helvetica" pitchFamily="2" charset="0"/>
              </a:rPr>
              <a:t>San Jose School District </a:t>
            </a:r>
            <a:r>
              <a:rPr lang="en-US" altLang="en-US" sz="1800" dirty="0">
                <a:latin typeface="Arial" panose="020B0604020202020204" pitchFamily="34" charset="0"/>
                <a:ea typeface="ＭＳ Ｐゴシック" panose="020B0600070205080204" pitchFamily="34" charset="-128"/>
                <a:cs typeface="Helvetica" pitchFamily="2" charset="0"/>
              </a:rPr>
              <a:t>case (discussed in following slides).</a:t>
            </a:r>
          </a:p>
        </p:txBody>
      </p:sp>
      <p:sp>
        <p:nvSpPr>
          <p:cNvPr id="51203" name="Title 11">
            <a:extLst>
              <a:ext uri="{FF2B5EF4-FFF2-40B4-BE49-F238E27FC236}">
                <a16:creationId xmlns:a16="http://schemas.microsoft.com/office/drawing/2014/main" id="{1C82C157-BFA4-2A4B-99F8-31770EAA2B3F}"/>
              </a:ext>
            </a:extLst>
          </p:cNvPr>
          <p:cNvSpPr>
            <a:spLocks noGrp="1"/>
          </p:cNvSpPr>
          <p:nvPr>
            <p:ph type="title"/>
          </p:nvPr>
        </p:nvSpPr>
        <p:spPr/>
        <p:txBody>
          <a:bodyPr/>
          <a:lstStyle/>
          <a:p>
            <a:pPr marL="857250" indent="-857250"/>
            <a:r>
              <a:rPr lang="en-US" altLang="en-US" dirty="0">
                <a:latin typeface="Arial" panose="020B0604020202020204" pitchFamily="34" charset="0"/>
                <a:ea typeface="ＭＳ Ｐゴシック" panose="020B0600070205080204" pitchFamily="34" charset="-128"/>
                <a:cs typeface="Helvetica" pitchFamily="2" charset="0"/>
              </a:rPr>
              <a:t>VII.	Legislative History</a:t>
            </a:r>
          </a:p>
        </p:txBody>
      </p:sp>
    </p:spTree>
    <p:extLst>
      <p:ext uri="{BB962C8B-B14F-4D97-AF65-F5344CB8AC3E}">
        <p14:creationId xmlns:p14="http://schemas.microsoft.com/office/powerpoint/2010/main" val="3655170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3">
            <a:extLst>
              <a:ext uri="{FF2B5EF4-FFF2-40B4-BE49-F238E27FC236}">
                <a16:creationId xmlns:a16="http://schemas.microsoft.com/office/drawing/2014/main" id="{AF5BFB96-43BE-674B-873D-DD74D1B117F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D7474FCA-903C-D642-9CA5-C5DB3F0C3DE1}" type="slidenum">
              <a:rPr lang="en-US" altLang="en-US" sz="1000" smtClean="0">
                <a:solidFill>
                  <a:srgbClr val="FFFFFF"/>
                </a:solidFill>
              </a:rPr>
              <a:pPr>
                <a:spcBef>
                  <a:spcPct val="0"/>
                </a:spcBef>
                <a:buFontTx/>
                <a:buNone/>
              </a:pPr>
              <a:t>48</a:t>
            </a:fld>
            <a:endParaRPr lang="en-US" altLang="en-US" sz="1000" dirty="0">
              <a:solidFill>
                <a:srgbClr val="FFFFFF"/>
              </a:solidFill>
            </a:endParaRPr>
          </a:p>
        </p:txBody>
      </p:sp>
      <p:sp>
        <p:nvSpPr>
          <p:cNvPr id="52226" name="Content Placeholder 2">
            <a:extLst>
              <a:ext uri="{FF2B5EF4-FFF2-40B4-BE49-F238E27FC236}">
                <a16:creationId xmlns:a16="http://schemas.microsoft.com/office/drawing/2014/main" id="{780100A9-B89D-594C-B71F-6AB09B64091A}"/>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B.	The Senate Report for the 1988 Amendments regarding the prior San Jose case and the continuation of the pledged revenues in Chapter 9:</a:t>
            </a:r>
          </a:p>
          <a:p>
            <a:pPr marL="746125" lvl="1" indent="-284163">
              <a:spcAft>
                <a:spcPts val="600"/>
              </a:spcAft>
              <a:buFont typeface="Wingdings" pitchFamily="2" charset="2"/>
              <a:buChar char="§"/>
            </a:pPr>
            <a:r>
              <a:rPr lang="en-US" altLang="en-US" sz="1600" dirty="0">
                <a:latin typeface="Arial" panose="020B0604020202020204" pitchFamily="34" charset="0"/>
                <a:ea typeface="ＭＳ Ｐゴシック" panose="020B0600070205080204" pitchFamily="34" charset="-128"/>
                <a:cs typeface="Helvetica" pitchFamily="2" charset="0"/>
              </a:rPr>
              <a:t>“The application of Section 552 in a Chapter 9 bankruptcy proceeding may also defy practical reality and state law mandates. As in the case of the San Jose School District, </a:t>
            </a:r>
            <a:r>
              <a:rPr lang="en-US" altLang="en-US" sz="1600" i="1" dirty="0">
                <a:latin typeface="Arial" panose="020B0604020202020204" pitchFamily="34" charset="0"/>
                <a:ea typeface="ＭＳ Ｐゴシック" panose="020B0600070205080204" pitchFamily="34" charset="-128"/>
                <a:cs typeface="Helvetica" pitchFamily="2" charset="0"/>
              </a:rPr>
              <a:t>In re San Jose Unified School District</a:t>
            </a:r>
            <a:r>
              <a:rPr lang="en-US" altLang="en-US" sz="1600" dirty="0">
                <a:latin typeface="Arial" panose="020B0604020202020204" pitchFamily="34" charset="0"/>
                <a:ea typeface="ＭＳ Ｐゴシック" panose="020B0600070205080204" pitchFamily="34" charset="-128"/>
                <a:cs typeface="Helvetica" pitchFamily="2" charset="0"/>
              </a:rPr>
              <a:t>, No. 5-83-02387-A-9, (B.C.N.D. Cal. 1983), the continued payment of interest to bondholders not only helped ensure the debtor’s continued access to credit markets but also helps fulfill the requirement of state law that such collected funds be used to pay bondholders. Cal. Educ. Code Ann. 15251.” Senate Report at 6.</a:t>
            </a:r>
          </a:p>
          <a:p>
            <a:pPr marL="746125" lvl="1" indent="-284163">
              <a:spcAft>
                <a:spcPts val="600"/>
              </a:spcAft>
              <a:buFont typeface="Wingdings" pitchFamily="2" charset="2"/>
              <a:buChar char="§"/>
            </a:pPr>
            <a:r>
              <a:rPr lang="en-US" altLang="en-US" sz="1600" dirty="0">
                <a:latin typeface="Arial" panose="020B0604020202020204" pitchFamily="34" charset="0"/>
                <a:ea typeface="ＭＳ Ｐゴシック" panose="020B0600070205080204" pitchFamily="34" charset="-128"/>
                <a:cs typeface="Helvetica" pitchFamily="2" charset="0"/>
              </a:rPr>
              <a:t>“Accordingly, as a practical matter, even though Section 552 of the Bankruptcy Code provides that the pledge is terminated, given the mandate of the law and the practical reality of municipal finance, a municipality might well attempt to ignore that provision and continue to pay the bondholders as originally promised. Municipalities, prior to and after the enactment of the Bankruptcy Code, have so acted, such as the San Jose School District ….” Senate Report at 6.</a:t>
            </a:r>
          </a:p>
        </p:txBody>
      </p:sp>
      <p:sp>
        <p:nvSpPr>
          <p:cNvPr id="7" name="Title 11">
            <a:extLst>
              <a:ext uri="{FF2B5EF4-FFF2-40B4-BE49-F238E27FC236}">
                <a16:creationId xmlns:a16="http://schemas.microsoft.com/office/drawing/2014/main" id="{8B163C6C-D435-0640-946B-44EFEA3B89BA}"/>
              </a:ext>
            </a:extLst>
          </p:cNvPr>
          <p:cNvSpPr>
            <a:spLocks noGrp="1"/>
          </p:cNvSpPr>
          <p:nvPr>
            <p:ph type="title"/>
          </p:nvPr>
        </p:nvSpPr>
        <p:spPr>
          <a:xfrm>
            <a:off x="457200" y="274638"/>
            <a:ext cx="8229600" cy="1143000"/>
          </a:xfrm>
        </p:spPr>
        <p:txBody>
          <a:bodyPr/>
          <a:lstStyle/>
          <a:p>
            <a:pPr marL="857250" indent="-857250"/>
            <a:r>
              <a:rPr lang="en-US" altLang="en-US" dirty="0">
                <a:latin typeface="Arial" panose="020B0604020202020204" pitchFamily="34" charset="0"/>
                <a:ea typeface="ＭＳ Ｐゴシック" panose="020B0600070205080204" pitchFamily="34" charset="-128"/>
                <a:cs typeface="Helvetica" pitchFamily="2" charset="0"/>
              </a:rPr>
              <a:t>VII.	Legislative History</a:t>
            </a:r>
          </a:p>
        </p:txBody>
      </p:sp>
    </p:spTree>
    <p:extLst>
      <p:ext uri="{BB962C8B-B14F-4D97-AF65-F5344CB8AC3E}">
        <p14:creationId xmlns:p14="http://schemas.microsoft.com/office/powerpoint/2010/main" val="246689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pPr marL="458788" indent="-458788">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IX.	The Puerto Rico Court Ruling and Prior Chapter 9 Case Law	59</a:t>
            </a:r>
          </a:p>
          <a:p>
            <a:pPr marL="917575" indent="-449263">
              <a:buNone/>
              <a:tabLst>
                <a:tab pos="7994650" algn="r"/>
              </a:tabLst>
            </a:pPr>
            <a:r>
              <a:rPr lang="en-US" sz="1400" dirty="0"/>
              <a:t>A.	The recent Puerto Rico court decision on special revenues	59</a:t>
            </a:r>
          </a:p>
          <a:p>
            <a:pPr marL="917575" indent="-449263">
              <a:buNone/>
              <a:tabLst>
                <a:tab pos="7994650" algn="r"/>
              </a:tabLst>
            </a:pPr>
            <a:r>
              <a:rPr lang="en-US" sz="1400" dirty="0"/>
              <a:t>B.	The Jefferson County decision reaffirms the 1988 Amendments</a:t>
            </a:r>
            <a:br>
              <a:rPr lang="en-US" sz="1400" dirty="0"/>
            </a:br>
            <a:r>
              <a:rPr lang="en-US" sz="1400" dirty="0"/>
              <a:t>legislative history and the municipal market’s understanding that</a:t>
            </a:r>
            <a:br>
              <a:rPr lang="en-US" sz="1400" dirty="0"/>
            </a:br>
            <a:r>
              <a:rPr lang="en-US" sz="1400" dirty="0"/>
              <a:t>special revenues in a Chapter 9 proceeding are to be timely</a:t>
            </a:r>
            <a:br>
              <a:rPr lang="en-US" sz="1400" dirty="0"/>
            </a:br>
            <a:r>
              <a:rPr lang="en-US" sz="1400" dirty="0"/>
              <a:t>paid to the bondholders	65</a:t>
            </a:r>
          </a:p>
          <a:p>
            <a:pPr marL="917575" indent="-449263">
              <a:buNone/>
              <a:tabLst>
                <a:tab pos="7994650" algn="r"/>
              </a:tabLst>
            </a:pPr>
            <a:r>
              <a:rPr lang="en-US" sz="1400" dirty="0"/>
              <a:t>C.	The P.R. Court’s reliance on </a:t>
            </a:r>
            <a:r>
              <a:rPr lang="en-US" sz="1400" i="1" dirty="0"/>
              <a:t>Collier</a:t>
            </a:r>
            <a:r>
              <a:rPr lang="en-US" sz="1400" dirty="0"/>
              <a:t> is flawed	70</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D.	San Jose School District	72</a:t>
            </a:r>
          </a:p>
          <a:p>
            <a:pPr marL="917575" indent="-449263">
              <a:buNone/>
              <a:tabLst>
                <a:tab pos="7994650" algn="r"/>
              </a:tabLst>
            </a:pPr>
            <a:r>
              <a:rPr lang="en-US" sz="1400" dirty="0"/>
              <a:t>E.	</a:t>
            </a:r>
            <a:r>
              <a:rPr lang="en-US" altLang="en-US" sz="1400" dirty="0">
                <a:latin typeface="Arial" charset="0"/>
                <a:ea typeface="ＭＳ Ｐゴシック" charset="-128"/>
                <a:cs typeface="Helvetica" charset="0"/>
              </a:rPr>
              <a:t>Sierra King Health Care District	74</a:t>
            </a:r>
          </a:p>
          <a:p>
            <a:pPr marL="917575" indent="-449263">
              <a:buNone/>
              <a:tabLst>
                <a:tab pos="7994650" algn="r"/>
              </a:tabLst>
            </a:pPr>
            <a:r>
              <a:rPr lang="en-US" sz="1400" dirty="0"/>
              <a:t>F.	</a:t>
            </a:r>
            <a:r>
              <a:rPr lang="en-US" altLang="en-US" sz="1400" dirty="0">
                <a:latin typeface="Arial" charset="0"/>
                <a:ea typeface="ＭＳ Ｐゴシック" charset="-128"/>
                <a:cs typeface="Helvetica" charset="0"/>
              </a:rPr>
              <a:t>Heffernan Memorial Hospital District	76</a:t>
            </a:r>
          </a:p>
          <a:p>
            <a:pPr marL="917575" indent="-449263">
              <a:buNone/>
              <a:tabLst>
                <a:tab pos="7994650" algn="r"/>
              </a:tabLst>
            </a:pPr>
            <a:r>
              <a:rPr lang="en-US" sz="1400" dirty="0"/>
              <a:t>G.	</a:t>
            </a:r>
            <a:r>
              <a:rPr lang="en-US" altLang="en-US" sz="1400" dirty="0">
                <a:latin typeface="Arial" panose="020B0604020202020204" pitchFamily="34" charset="0"/>
                <a:ea typeface="ＭＳ Ｐゴシック" panose="020B0600070205080204" pitchFamily="34" charset="-128"/>
                <a:cs typeface="Helvetica" pitchFamily="2" charset="0"/>
              </a:rPr>
              <a:t>No adverse rulings in Jefferson County, Vallejo, Stockton and</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Detroi</a:t>
            </a:r>
            <a:r>
              <a:rPr lang="en-US" altLang="en-US" sz="1400" dirty="0">
                <a:latin typeface="Arial" charset="0"/>
                <a:ea typeface="ＭＳ Ｐゴシック" charset="-128"/>
                <a:cs typeface="Helvetica" charset="0"/>
              </a:rPr>
              <a:t>t’s plan of debt adjustment	77</a:t>
            </a:r>
          </a:p>
          <a:p>
            <a:pPr marL="458788" indent="-450850">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X.	Plans of Adjustment	80</a:t>
            </a:r>
          </a:p>
          <a:p>
            <a:pPr marL="458788" indent="9525">
              <a:buNone/>
              <a:tabLst>
                <a:tab pos="7994650" algn="r"/>
              </a:tabLst>
            </a:pPr>
            <a:r>
              <a:rPr lang="en-US" altLang="en-US" sz="1400" dirty="0">
                <a:latin typeface="Arial" charset="0"/>
                <a:ea typeface="ＭＳ Ｐゴシック" charset="-128"/>
                <a:cs typeface="Helvetica" charset="0"/>
              </a:rPr>
              <a:t>Federal courts have ruled that the bankruptcy court cannot confirm a plan</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that violated the mandates and priorities of State law	80</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4</a:t>
            </a:fld>
            <a:endParaRPr lang="en-US" altLang="en-US" dirty="0"/>
          </a:p>
        </p:txBody>
      </p:sp>
    </p:spTree>
    <p:extLst>
      <p:ext uri="{BB962C8B-B14F-4D97-AF65-F5344CB8AC3E}">
        <p14:creationId xmlns:p14="http://schemas.microsoft.com/office/powerpoint/2010/main" val="278485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a:extLst>
              <a:ext uri="{FF2B5EF4-FFF2-40B4-BE49-F238E27FC236}">
                <a16:creationId xmlns:a16="http://schemas.microsoft.com/office/drawing/2014/main" id="{48260279-57C8-9D43-9388-95EFBA584A0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595336E4-770A-C34B-82E1-71AFD23BF18E}" type="slidenum">
              <a:rPr lang="en-US" altLang="en-US" sz="1000" smtClean="0">
                <a:solidFill>
                  <a:srgbClr val="FFFFFF"/>
                </a:solidFill>
              </a:rPr>
              <a:pPr>
                <a:spcBef>
                  <a:spcPct val="0"/>
                </a:spcBef>
                <a:buFontTx/>
                <a:buNone/>
              </a:pPr>
              <a:t>49</a:t>
            </a:fld>
            <a:endParaRPr lang="en-US" altLang="en-US" sz="1000" dirty="0">
              <a:solidFill>
                <a:srgbClr val="FFFFFF"/>
              </a:solidFill>
            </a:endParaRPr>
          </a:p>
        </p:txBody>
      </p:sp>
      <p:sp>
        <p:nvSpPr>
          <p:cNvPr id="53250" name="Content Placeholder 2">
            <a:extLst>
              <a:ext uri="{FF2B5EF4-FFF2-40B4-BE49-F238E27FC236}">
                <a16:creationId xmlns:a16="http://schemas.microsoft.com/office/drawing/2014/main" id="{017E29BC-48FE-464B-90FB-7994D3E4E99D}"/>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C.	Specifically, the actual language of the Senate Report for the 1988 Amendments supports the understanding of the municipal market that special revenues are to be timely paid in Chapter 9:</a:t>
            </a: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1.	</a:t>
            </a:r>
            <a:r>
              <a:rPr lang="en-US" altLang="en-US" sz="1800" u="sng" dirty="0">
                <a:latin typeface="Arial" panose="020B0604020202020204" pitchFamily="34" charset="0"/>
                <a:ea typeface="ＭＳ Ｐゴシック" panose="020B0600070205080204" pitchFamily="34" charset="-128"/>
                <a:cs typeface="Helvetica" pitchFamily="2" charset="0"/>
              </a:rPr>
              <a:t>The application of certain commercial law concepts in Chapter 9 conflicts with the tradition of revenue bond financing and should be inapplicable</a:t>
            </a:r>
            <a:r>
              <a:rPr lang="en-US" altLang="en-US" sz="1800" dirty="0">
                <a:latin typeface="Arial" panose="020B0604020202020204" pitchFamily="34" charset="0"/>
                <a:ea typeface="ＭＳ Ｐゴシック" panose="020B0600070205080204" pitchFamily="34" charset="-128"/>
                <a:cs typeface="Helvetica" pitchFamily="2" charset="0"/>
              </a:rPr>
              <a:t>.</a:t>
            </a:r>
          </a:p>
          <a:p>
            <a:pPr marL="917575" lvl="1" indent="-455613">
              <a:spcAft>
                <a:spcPts val="600"/>
              </a:spcAft>
              <a:buFont typeface="Arial" panose="020B0604020202020204" pitchFamily="34" charset="0"/>
              <a:buNone/>
            </a:pPr>
            <a:r>
              <a:rPr lang="en-US" altLang="en-US" sz="1700" dirty="0">
                <a:latin typeface="Arial" panose="020B0604020202020204" pitchFamily="34" charset="0"/>
                <a:ea typeface="ＭＳ Ｐゴシック" panose="020B0600070205080204" pitchFamily="34" charset="-128"/>
                <a:cs typeface="Helvetica" pitchFamily="2" charset="0"/>
              </a:rPr>
              <a:t>	</a:t>
            </a:r>
            <a:r>
              <a:rPr lang="en-US" altLang="en-US" sz="1600" dirty="0">
                <a:latin typeface="Arial" panose="020B0604020202020204" pitchFamily="34" charset="0"/>
                <a:ea typeface="ＭＳ Ｐゴシック" panose="020B0600070205080204" pitchFamily="34" charset="-128"/>
                <a:cs typeface="Helvetica" pitchFamily="2" charset="0"/>
              </a:rPr>
              <a:t>“At that time, Chapter 9 generally was amended to apply commercial bankruptcy law concepts to municipal corporations. However, due to the different nature of the evolution of municipal finance, some of the specific effects of the sweeping application of commercial law concepts to municipal corporations have raised serious concerns by municipalities. Those efforts were not entirely successful because the resulting application of commercial law concepts to municipal corporations run afoul of the traditional structure of revenue bond finance.” Senate Report at 3-4.</a:t>
            </a:r>
          </a:p>
        </p:txBody>
      </p:sp>
      <p:sp>
        <p:nvSpPr>
          <p:cNvPr id="7" name="Title 11">
            <a:extLst>
              <a:ext uri="{FF2B5EF4-FFF2-40B4-BE49-F238E27FC236}">
                <a16:creationId xmlns:a16="http://schemas.microsoft.com/office/drawing/2014/main" id="{73A39CDE-CBEE-1942-B5F0-8F8F539E148B}"/>
              </a:ext>
            </a:extLst>
          </p:cNvPr>
          <p:cNvSpPr>
            <a:spLocks noGrp="1"/>
          </p:cNvSpPr>
          <p:nvPr>
            <p:ph type="title"/>
          </p:nvPr>
        </p:nvSpPr>
        <p:spPr>
          <a:xfrm>
            <a:off x="457200" y="274638"/>
            <a:ext cx="8229600" cy="1143000"/>
          </a:xfrm>
        </p:spPr>
        <p:txBody>
          <a:bodyPr/>
          <a:lstStyle/>
          <a:p>
            <a:pPr marL="857250" indent="-857250"/>
            <a:r>
              <a:rPr lang="en-US" altLang="en-US" dirty="0">
                <a:latin typeface="Arial" panose="020B0604020202020204" pitchFamily="34" charset="0"/>
                <a:ea typeface="ＭＳ Ｐゴシック" panose="020B0600070205080204" pitchFamily="34" charset="-128"/>
                <a:cs typeface="Helvetica" pitchFamily="2" charset="0"/>
              </a:rPr>
              <a:t>VII.	Legislative History</a:t>
            </a:r>
          </a:p>
        </p:txBody>
      </p:sp>
    </p:spTree>
    <p:extLst>
      <p:ext uri="{BB962C8B-B14F-4D97-AF65-F5344CB8AC3E}">
        <p14:creationId xmlns:p14="http://schemas.microsoft.com/office/powerpoint/2010/main" val="2070592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a:extLst>
              <a:ext uri="{FF2B5EF4-FFF2-40B4-BE49-F238E27FC236}">
                <a16:creationId xmlns:a16="http://schemas.microsoft.com/office/drawing/2014/main" id="{5D97292C-5604-794E-95AB-87AA4D2CFF9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6D95BAC5-8259-E84D-AF78-955823856EF6}" type="slidenum">
              <a:rPr lang="en-US" altLang="en-US" sz="1000" smtClean="0">
                <a:solidFill>
                  <a:srgbClr val="FFFFFF"/>
                </a:solidFill>
              </a:rPr>
              <a:pPr>
                <a:spcBef>
                  <a:spcPct val="0"/>
                </a:spcBef>
                <a:buFontTx/>
                <a:buNone/>
              </a:pPr>
              <a:t>50</a:t>
            </a:fld>
            <a:endParaRPr lang="en-US" altLang="en-US" sz="1000" dirty="0">
              <a:solidFill>
                <a:srgbClr val="FFFFFF"/>
              </a:solidFill>
            </a:endParaRPr>
          </a:p>
        </p:txBody>
      </p:sp>
      <p:sp>
        <p:nvSpPr>
          <p:cNvPr id="54274" name="Content Placeholder 2">
            <a:extLst>
              <a:ext uri="{FF2B5EF4-FFF2-40B4-BE49-F238E27FC236}">
                <a16:creationId xmlns:a16="http://schemas.microsoft.com/office/drawing/2014/main" id="{ECD647BA-1825-B045-ABAA-E118D683458C}"/>
              </a:ext>
            </a:extLst>
          </p:cNvPr>
          <p:cNvSpPr>
            <a:spLocks noGrp="1" noChangeArrowheads="1"/>
          </p:cNvSpPr>
          <p:nvPr>
            <p:ph idx="1"/>
          </p:nvPr>
        </p:nvSpPr>
        <p:spPr/>
        <p:txBody>
          <a:bodyPr/>
          <a:lstStyle/>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2.	</a:t>
            </a:r>
            <a:r>
              <a:rPr lang="en-US" altLang="en-US" sz="1800" u="sng" dirty="0">
                <a:latin typeface="Arial" panose="020B0604020202020204" pitchFamily="34" charset="0"/>
                <a:ea typeface="ＭＳ Ｐゴシック" panose="020B0600070205080204" pitchFamily="34" charset="-128"/>
                <a:cs typeface="Helvetica" pitchFamily="2" charset="0"/>
              </a:rPr>
              <a:t>The 1988 Amendments were to protect revenue bond financing namely the benefit of the bargain: the unimpaired right in Chapter 9 for the payment of pledged revenues to revenue bondholders</a:t>
            </a:r>
            <a:r>
              <a:rPr lang="en-US" altLang="en-US" sz="1800" dirty="0">
                <a:latin typeface="Arial" panose="020B0604020202020204" pitchFamily="34" charset="0"/>
                <a:ea typeface="ＭＳ Ｐゴシック" panose="020B0600070205080204" pitchFamily="34" charset="-128"/>
                <a:cs typeface="Helvetica" pitchFamily="2" charset="0"/>
              </a:rPr>
              <a:t>.</a:t>
            </a:r>
          </a:p>
          <a:p>
            <a:pPr marL="917575" lvl="1" indent="-455613">
              <a:spcAft>
                <a:spcPts val="600"/>
              </a:spcAft>
              <a:buFont typeface="Arial" panose="020B0604020202020204" pitchFamily="34" charset="0"/>
              <a:buNone/>
            </a:pPr>
            <a:r>
              <a:rPr lang="en-US" altLang="en-US" sz="1600" dirty="0">
                <a:latin typeface="Arial" panose="020B0604020202020204" pitchFamily="34" charset="0"/>
                <a:ea typeface="ＭＳ Ｐゴシック" panose="020B0600070205080204" pitchFamily="34" charset="-128"/>
                <a:cs typeface="Helvetica" pitchFamily="2" charset="0"/>
              </a:rPr>
              <a:t>	“The amendments protect the future effectiveness of revenue bond financing against the possibility of an adverse judicial determination in connection with municipal bankruptcy …”.</a:t>
            </a:r>
          </a:p>
          <a:p>
            <a:pPr marL="917575" lvl="1" indent="-455613">
              <a:spcAft>
                <a:spcPts val="600"/>
              </a:spcAft>
              <a:buFont typeface="Arial" panose="020B0604020202020204" pitchFamily="34" charset="0"/>
              <a:buNone/>
            </a:pPr>
            <a:r>
              <a:rPr lang="en-US" altLang="en-US" sz="1600" dirty="0">
                <a:latin typeface="Arial" panose="020B0604020202020204" pitchFamily="34" charset="0"/>
                <a:ea typeface="ＭＳ Ｐゴシック" panose="020B0600070205080204" pitchFamily="34" charset="-128"/>
                <a:cs typeface="Helvetica" pitchFamily="2" charset="0"/>
              </a:rPr>
              <a:t>	 “Various questions have been raised that a pledge of municipal revenues and the lien created thereby will be terminated in a municipal bankruptcy due to the application of Section 552(a) to Chapter 9. To eliminate the confusion and to confirm various state laws and constitutional provisions regarding the rights of bondholders to receive the revenues pledged to them in payment of debt obligations of a municipality, a new section is provided in the amendments to ensure that revenue bondholders receive the benefit of their bargain with the municipal issuer and that they will have unimpaired rights to the project revenues pledged to them.” Senate Report at 12.</a:t>
            </a:r>
          </a:p>
        </p:txBody>
      </p:sp>
      <p:sp>
        <p:nvSpPr>
          <p:cNvPr id="7" name="Title 11">
            <a:extLst>
              <a:ext uri="{FF2B5EF4-FFF2-40B4-BE49-F238E27FC236}">
                <a16:creationId xmlns:a16="http://schemas.microsoft.com/office/drawing/2014/main" id="{A09B4A05-9F0E-7345-9101-F8230D91EDC8}"/>
              </a:ext>
            </a:extLst>
          </p:cNvPr>
          <p:cNvSpPr>
            <a:spLocks noGrp="1"/>
          </p:cNvSpPr>
          <p:nvPr>
            <p:ph type="title"/>
          </p:nvPr>
        </p:nvSpPr>
        <p:spPr>
          <a:xfrm>
            <a:off x="457200" y="274638"/>
            <a:ext cx="8229600" cy="1143000"/>
          </a:xfrm>
        </p:spPr>
        <p:txBody>
          <a:bodyPr/>
          <a:lstStyle/>
          <a:p>
            <a:pPr marL="857250" indent="-857250"/>
            <a:r>
              <a:rPr lang="en-US" altLang="en-US" dirty="0">
                <a:latin typeface="Arial" panose="020B0604020202020204" pitchFamily="34" charset="0"/>
                <a:ea typeface="ＭＳ Ｐゴシック" panose="020B0600070205080204" pitchFamily="34" charset="-128"/>
                <a:cs typeface="Helvetica" pitchFamily="2" charset="0"/>
              </a:rPr>
              <a:t>VII.	Legislative History</a:t>
            </a:r>
          </a:p>
        </p:txBody>
      </p:sp>
    </p:spTree>
    <p:extLst>
      <p:ext uri="{BB962C8B-B14F-4D97-AF65-F5344CB8AC3E}">
        <p14:creationId xmlns:p14="http://schemas.microsoft.com/office/powerpoint/2010/main" val="2056707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a:extLst>
              <a:ext uri="{FF2B5EF4-FFF2-40B4-BE49-F238E27FC236}">
                <a16:creationId xmlns:a16="http://schemas.microsoft.com/office/drawing/2014/main" id="{9792799D-8F0B-DB43-B191-9E0F0309341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F6E0C277-5244-944D-8582-DEDB094AE482}" type="slidenum">
              <a:rPr lang="en-US" altLang="en-US" sz="1000" smtClean="0">
                <a:solidFill>
                  <a:srgbClr val="FFFFFF"/>
                </a:solidFill>
              </a:rPr>
              <a:pPr>
                <a:spcBef>
                  <a:spcPct val="0"/>
                </a:spcBef>
                <a:buFontTx/>
                <a:buNone/>
              </a:pPr>
              <a:t>51</a:t>
            </a:fld>
            <a:endParaRPr lang="en-US" altLang="en-US" sz="1000" dirty="0">
              <a:solidFill>
                <a:srgbClr val="FFFFFF"/>
              </a:solidFill>
            </a:endParaRPr>
          </a:p>
        </p:txBody>
      </p:sp>
      <p:sp>
        <p:nvSpPr>
          <p:cNvPr id="55298" name="Content Placeholder 2">
            <a:extLst>
              <a:ext uri="{FF2B5EF4-FFF2-40B4-BE49-F238E27FC236}">
                <a16:creationId xmlns:a16="http://schemas.microsoft.com/office/drawing/2014/main" id="{A1DE35AA-C0E4-354C-9052-39B890C1B456}"/>
              </a:ext>
            </a:extLst>
          </p:cNvPr>
          <p:cNvSpPr>
            <a:spLocks noGrp="1" noChangeArrowheads="1"/>
          </p:cNvSpPr>
          <p:nvPr>
            <p:ph idx="1"/>
          </p:nvPr>
        </p:nvSpPr>
        <p:spPr/>
        <p:txBody>
          <a:bodyPr/>
          <a:lstStyle/>
          <a:p>
            <a:pPr marL="917575" lvl="1" indent="-455613">
              <a:spcAft>
                <a:spcPts val="600"/>
              </a:spcAft>
              <a:buFont typeface="Arial" panose="020B0604020202020204" pitchFamily="34" charset="0"/>
              <a:buNone/>
            </a:pPr>
            <a:r>
              <a:rPr lang="en-US" altLang="en-US" dirty="0">
                <a:latin typeface="Arial" panose="020B0604020202020204" pitchFamily="34" charset="0"/>
                <a:ea typeface="ＭＳ Ｐゴシック" panose="020B0600070205080204" pitchFamily="34" charset="-128"/>
                <a:cs typeface="Helvetica" pitchFamily="2" charset="0"/>
              </a:rPr>
              <a:t>3.	</a:t>
            </a:r>
            <a:r>
              <a:rPr lang="en-US" altLang="en-US" u="sng" dirty="0">
                <a:latin typeface="Arial" panose="020B0604020202020204" pitchFamily="34" charset="0"/>
                <a:ea typeface="ＭＳ Ｐゴシック" panose="020B0600070205080204" pitchFamily="34" charset="-128"/>
                <a:cs typeface="Helvetica" pitchFamily="2" charset="0"/>
              </a:rPr>
              <a:t>The automatic stay is inapplicable to the timely payment of principal and interest to revenue bondholders from pledged special revenues collected during a Chapter 9</a:t>
            </a:r>
            <a:r>
              <a:rPr lang="en-US" altLang="en-US" dirty="0">
                <a:latin typeface="Arial" panose="020B0604020202020204" pitchFamily="34" charset="0"/>
                <a:ea typeface="ＭＳ Ｐゴシック" panose="020B0600070205080204" pitchFamily="34" charset="-128"/>
                <a:cs typeface="Helvetica" pitchFamily="2" charset="0"/>
              </a:rPr>
              <a:t>.</a:t>
            </a:r>
          </a:p>
          <a:p>
            <a:pPr marL="917575" lvl="1" indent="-455613">
              <a:spcAft>
                <a:spcPts val="600"/>
              </a:spcAft>
              <a:buFont typeface="Arial" panose="020B0604020202020204" pitchFamily="34" charset="0"/>
              <a:buNone/>
            </a:pPr>
            <a:r>
              <a:rPr lang="en-US" altLang="en-US" sz="1600" dirty="0">
                <a:latin typeface="Arial" panose="020B0604020202020204" pitchFamily="34" charset="0"/>
                <a:ea typeface="ＭＳ Ｐゴシック" panose="020B0600070205080204" pitchFamily="34" charset="-128"/>
                <a:cs typeface="Helvetica" pitchFamily="2" charset="0"/>
              </a:rPr>
              <a:t>	</a:t>
            </a:r>
            <a:r>
              <a:rPr lang="en-US" altLang="en-US" i="1" dirty="0">
                <a:latin typeface="Arial" panose="020B0604020202020204" pitchFamily="34" charset="0"/>
                <a:ea typeface="ＭＳ Ｐゴシック" panose="020B0600070205080204" pitchFamily="34" charset="-128"/>
                <a:cs typeface="Helvetica" pitchFamily="2" charset="0"/>
              </a:rPr>
              <a:t>“Likewise, the automatic stay that becomes effective</a:t>
            </a:r>
            <a:r>
              <a:rPr lang="en-US" altLang="en-US" dirty="0">
                <a:latin typeface="Arial" panose="020B0604020202020204" pitchFamily="34" charset="0"/>
                <a:ea typeface="ＭＳ Ｐゴシック" panose="020B0600070205080204" pitchFamily="34" charset="-128"/>
                <a:cs typeface="Helvetica" pitchFamily="2" charset="0"/>
              </a:rPr>
              <a:t> against creditors of a municipality is made inapplicable to the payment of principal and interest on municipal bonds paid from pledged revenues. In this context, “pledged revenues” includes funds in the possession of the bond trustee as well as other pledged revenues.” Senate Report</a:t>
            </a:r>
            <a:r>
              <a:rPr lang="en-US" altLang="en-US" i="1" dirty="0">
                <a:latin typeface="Arial" panose="020B0604020202020204" pitchFamily="34" charset="0"/>
                <a:ea typeface="ＭＳ Ｐゴシック" panose="020B0600070205080204" pitchFamily="34" charset="-128"/>
                <a:cs typeface="Helvetica" pitchFamily="2" charset="0"/>
              </a:rPr>
              <a:t> </a:t>
            </a:r>
            <a:r>
              <a:rPr lang="en-US" altLang="en-US" dirty="0">
                <a:latin typeface="Arial" panose="020B0604020202020204" pitchFamily="34" charset="0"/>
                <a:ea typeface="ＭＳ Ｐゴシック" panose="020B0600070205080204" pitchFamily="34" charset="-128"/>
                <a:cs typeface="Helvetica" pitchFamily="2" charset="0"/>
              </a:rPr>
              <a:t>at 13.</a:t>
            </a:r>
          </a:p>
        </p:txBody>
      </p:sp>
      <p:sp>
        <p:nvSpPr>
          <p:cNvPr id="7" name="Title 11">
            <a:extLst>
              <a:ext uri="{FF2B5EF4-FFF2-40B4-BE49-F238E27FC236}">
                <a16:creationId xmlns:a16="http://schemas.microsoft.com/office/drawing/2014/main" id="{A64E2699-A7E7-594C-A38F-E411EF5B9D73}"/>
              </a:ext>
            </a:extLst>
          </p:cNvPr>
          <p:cNvSpPr>
            <a:spLocks noGrp="1"/>
          </p:cNvSpPr>
          <p:nvPr>
            <p:ph type="title"/>
          </p:nvPr>
        </p:nvSpPr>
        <p:spPr>
          <a:xfrm>
            <a:off x="457200" y="274638"/>
            <a:ext cx="8229600" cy="1143000"/>
          </a:xfrm>
        </p:spPr>
        <p:txBody>
          <a:bodyPr/>
          <a:lstStyle/>
          <a:p>
            <a:pPr marL="857250" indent="-857250"/>
            <a:r>
              <a:rPr lang="en-US" altLang="en-US" dirty="0">
                <a:latin typeface="Arial" panose="020B0604020202020204" pitchFamily="34" charset="0"/>
                <a:ea typeface="ＭＳ Ｐゴシック" panose="020B0600070205080204" pitchFamily="34" charset="-128"/>
                <a:cs typeface="Helvetica" pitchFamily="2" charset="0"/>
              </a:rPr>
              <a:t>VII.	Legislative History</a:t>
            </a:r>
          </a:p>
        </p:txBody>
      </p:sp>
    </p:spTree>
    <p:extLst>
      <p:ext uri="{BB962C8B-B14F-4D97-AF65-F5344CB8AC3E}">
        <p14:creationId xmlns:p14="http://schemas.microsoft.com/office/powerpoint/2010/main" val="2835182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3">
            <a:extLst>
              <a:ext uri="{FF2B5EF4-FFF2-40B4-BE49-F238E27FC236}">
                <a16:creationId xmlns:a16="http://schemas.microsoft.com/office/drawing/2014/main" id="{9780B849-6253-764F-87A5-896596535A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1C890BDB-9F8E-504B-8DF8-DA4B957AD807}" type="slidenum">
              <a:rPr lang="en-US" altLang="en-US" sz="1000" smtClean="0">
                <a:solidFill>
                  <a:srgbClr val="FFFFFF"/>
                </a:solidFill>
              </a:rPr>
              <a:pPr>
                <a:spcBef>
                  <a:spcPct val="0"/>
                </a:spcBef>
                <a:buFontTx/>
                <a:buNone/>
              </a:pPr>
              <a:t>52</a:t>
            </a:fld>
            <a:endParaRPr lang="en-US" altLang="en-US" sz="1000" dirty="0">
              <a:solidFill>
                <a:srgbClr val="FFFFFF"/>
              </a:solidFill>
            </a:endParaRPr>
          </a:p>
        </p:txBody>
      </p:sp>
      <p:sp>
        <p:nvSpPr>
          <p:cNvPr id="56322" name="Content Placeholder 2">
            <a:extLst>
              <a:ext uri="{FF2B5EF4-FFF2-40B4-BE49-F238E27FC236}">
                <a16:creationId xmlns:a16="http://schemas.microsoft.com/office/drawing/2014/main" id="{0A848F59-9338-C04C-84F8-4C0A297C9EB0}"/>
              </a:ext>
            </a:extLst>
          </p:cNvPr>
          <p:cNvSpPr>
            <a:spLocks noGrp="1" noChangeArrowheads="1"/>
          </p:cNvSpPr>
          <p:nvPr>
            <p:ph idx="1"/>
          </p:nvPr>
        </p:nvSpPr>
        <p:spPr/>
        <p:txBody>
          <a:bodyPr/>
          <a:lstStyle/>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4.	</a:t>
            </a:r>
            <a:r>
              <a:rPr lang="en-US" altLang="en-US" sz="1800" u="sng" dirty="0">
                <a:latin typeface="Arial" panose="020B0604020202020204" pitchFamily="34" charset="0"/>
                <a:ea typeface="ＭＳ Ｐゴシック" panose="020B0600070205080204" pitchFamily="34" charset="-128"/>
                <a:cs typeface="Helvetica" pitchFamily="2" charset="0"/>
              </a:rPr>
              <a:t>The 1988 Amendments and Sections 922(d) and 928 were intended to provide assurance of timely payment of pledged special revenues to revenue bondholders</a:t>
            </a:r>
            <a:r>
              <a:rPr lang="en-US" altLang="en-US" sz="1800" dirty="0">
                <a:latin typeface="Arial" panose="020B0604020202020204" pitchFamily="34" charset="0"/>
                <a:ea typeface="ＭＳ Ｐゴシック" panose="020B0600070205080204" pitchFamily="34" charset="-128"/>
                <a:cs typeface="Helvetica" pitchFamily="2" charset="0"/>
              </a:rPr>
              <a:t>.</a:t>
            </a:r>
          </a:p>
          <a:p>
            <a:pPr marL="917575" lvl="1" indent="-455613">
              <a:spcAft>
                <a:spcPts val="600"/>
              </a:spcAft>
              <a:buFont typeface="Arial" panose="020B0604020202020204" pitchFamily="34" charset="0"/>
              <a:buNone/>
            </a:pPr>
            <a:r>
              <a:rPr lang="en-US" altLang="en-US" sz="1600" dirty="0">
                <a:latin typeface="Arial" panose="020B0604020202020204" pitchFamily="34" charset="0"/>
                <a:ea typeface="ＭＳ Ｐゴシック" panose="020B0600070205080204" pitchFamily="34" charset="-128"/>
                <a:cs typeface="Helvetica" pitchFamily="2" charset="0"/>
              </a:rPr>
              <a:t>	</a:t>
            </a:r>
            <a:r>
              <a:rPr lang="en-US" altLang="en-US" sz="1800" dirty="0">
                <a:latin typeface="Arial" panose="020B0604020202020204" pitchFamily="34" charset="0"/>
                <a:ea typeface="ＭＳ Ｐゴシック" panose="020B0600070205080204" pitchFamily="34" charset="-128"/>
                <a:cs typeface="Helvetica" pitchFamily="2" charset="0"/>
              </a:rPr>
              <a:t>“Reasonable assurance of timely payment is essential to the orderly marketing of municipal bonds and notes and continued municipal financing …”</a:t>
            </a: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	“Where a pledge of revenues survives under Section 927 [928], it would be needlessly disruptive to financial markets for the effectuation of the pledge to be frustrated by an automatic stay. Further, the use of an automatic stay may be contrary to Section 904 and interfere with the government, affairs and the municipality’s use or enjoyment of income producing property.” Senate Report at 21.</a:t>
            </a:r>
          </a:p>
        </p:txBody>
      </p:sp>
      <p:sp>
        <p:nvSpPr>
          <p:cNvPr id="7" name="Title 11">
            <a:extLst>
              <a:ext uri="{FF2B5EF4-FFF2-40B4-BE49-F238E27FC236}">
                <a16:creationId xmlns:a16="http://schemas.microsoft.com/office/drawing/2014/main" id="{94C9E483-F8B0-4B4D-A5C9-FF6D78EEAFD2}"/>
              </a:ext>
            </a:extLst>
          </p:cNvPr>
          <p:cNvSpPr>
            <a:spLocks noGrp="1"/>
          </p:cNvSpPr>
          <p:nvPr>
            <p:ph type="title"/>
          </p:nvPr>
        </p:nvSpPr>
        <p:spPr>
          <a:xfrm>
            <a:off x="457200" y="274638"/>
            <a:ext cx="8229600" cy="1143000"/>
          </a:xfrm>
        </p:spPr>
        <p:txBody>
          <a:bodyPr/>
          <a:lstStyle/>
          <a:p>
            <a:pPr marL="857250" indent="-857250"/>
            <a:r>
              <a:rPr lang="en-US" altLang="en-US" dirty="0">
                <a:latin typeface="Arial" panose="020B0604020202020204" pitchFamily="34" charset="0"/>
                <a:ea typeface="ＭＳ Ｐゴシック" panose="020B0600070205080204" pitchFamily="34" charset="-128"/>
                <a:cs typeface="Helvetica" pitchFamily="2" charset="0"/>
              </a:rPr>
              <a:t>VII.	Legislative History</a:t>
            </a:r>
          </a:p>
        </p:txBody>
      </p:sp>
    </p:spTree>
    <p:extLst>
      <p:ext uri="{BB962C8B-B14F-4D97-AF65-F5344CB8AC3E}">
        <p14:creationId xmlns:p14="http://schemas.microsoft.com/office/powerpoint/2010/main" val="8508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a:extLst>
              <a:ext uri="{FF2B5EF4-FFF2-40B4-BE49-F238E27FC236}">
                <a16:creationId xmlns:a16="http://schemas.microsoft.com/office/drawing/2014/main" id="{32075990-1752-9142-AB90-ABCD7D0C724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9C26A398-B75D-3F45-9B7A-BA9CBECE65CE}" type="slidenum">
              <a:rPr lang="en-US" altLang="en-US" sz="1000" smtClean="0">
                <a:solidFill>
                  <a:srgbClr val="FFFFFF"/>
                </a:solidFill>
              </a:rPr>
              <a:pPr>
                <a:spcBef>
                  <a:spcPct val="0"/>
                </a:spcBef>
                <a:buFontTx/>
                <a:buNone/>
              </a:pPr>
              <a:t>53</a:t>
            </a:fld>
            <a:endParaRPr lang="en-US" altLang="en-US" sz="1000" dirty="0">
              <a:solidFill>
                <a:srgbClr val="FFFFFF"/>
              </a:solidFill>
            </a:endParaRPr>
          </a:p>
        </p:txBody>
      </p:sp>
      <p:sp>
        <p:nvSpPr>
          <p:cNvPr id="57346" name="Content Placeholder 2">
            <a:extLst>
              <a:ext uri="{FF2B5EF4-FFF2-40B4-BE49-F238E27FC236}">
                <a16:creationId xmlns:a16="http://schemas.microsoft.com/office/drawing/2014/main" id="{4AC4F16C-C575-354D-BFBB-D0D00322D80B}"/>
              </a:ext>
            </a:extLst>
          </p:cNvPr>
          <p:cNvSpPr>
            <a:spLocks noGrp="1" noChangeArrowheads="1"/>
          </p:cNvSpPr>
          <p:nvPr>
            <p:ph idx="1"/>
          </p:nvPr>
        </p:nvSpPr>
        <p:spPr/>
        <p:txBody>
          <a:bodyPr/>
          <a:lstStyle/>
          <a:p>
            <a:pPr marL="1200150" lvl="1" indent="-282575">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Given the above considerations, there should be no doubt as to purpose and intent of the 1988 Amendments to Chapter 9 that revenue bonds should be timely paid from the pledged special revenues collected by the municipality, as debtor, consistent with the requirements of revenue bond financing and the financial markets’ understanding that such payments will be made, as well as the inability under the Bankruptcy Code and state legislation governing revenue bond financing for the municipality to act differently or the court to stay or interfere with such mandated payment.</a:t>
            </a:r>
          </a:p>
        </p:txBody>
      </p:sp>
      <p:sp>
        <p:nvSpPr>
          <p:cNvPr id="7" name="Title 11">
            <a:extLst>
              <a:ext uri="{FF2B5EF4-FFF2-40B4-BE49-F238E27FC236}">
                <a16:creationId xmlns:a16="http://schemas.microsoft.com/office/drawing/2014/main" id="{6E765D23-06F7-A54D-AF2F-AE664A9F6BB1}"/>
              </a:ext>
            </a:extLst>
          </p:cNvPr>
          <p:cNvSpPr>
            <a:spLocks noGrp="1"/>
          </p:cNvSpPr>
          <p:nvPr>
            <p:ph type="title"/>
          </p:nvPr>
        </p:nvSpPr>
        <p:spPr>
          <a:xfrm>
            <a:off x="457200" y="274638"/>
            <a:ext cx="8229600" cy="1143000"/>
          </a:xfrm>
        </p:spPr>
        <p:txBody>
          <a:bodyPr/>
          <a:lstStyle/>
          <a:p>
            <a:pPr marL="857250" indent="-857250"/>
            <a:r>
              <a:rPr lang="en-US" altLang="en-US" dirty="0">
                <a:latin typeface="Arial" panose="020B0604020202020204" pitchFamily="34" charset="0"/>
                <a:ea typeface="ＭＳ Ｐゴシック" panose="020B0600070205080204" pitchFamily="34" charset="-128"/>
                <a:cs typeface="Helvetica" pitchFamily="2" charset="0"/>
              </a:rPr>
              <a:t>VII.	Legislative History</a:t>
            </a:r>
          </a:p>
        </p:txBody>
      </p:sp>
    </p:spTree>
    <p:extLst>
      <p:ext uri="{BB962C8B-B14F-4D97-AF65-F5344CB8AC3E}">
        <p14:creationId xmlns:p14="http://schemas.microsoft.com/office/powerpoint/2010/main" val="1199811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a:extLst>
              <a:ext uri="{FF2B5EF4-FFF2-40B4-BE49-F238E27FC236}">
                <a16:creationId xmlns:a16="http://schemas.microsoft.com/office/drawing/2014/main" id="{EF3E6370-0DFA-424E-9F27-506A6417902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BF210211-B5C3-2046-9CC7-4775B291EA9C}" type="slidenum">
              <a:rPr lang="en-US" altLang="en-US" sz="1000" smtClean="0">
                <a:solidFill>
                  <a:srgbClr val="FFFFFF"/>
                </a:solidFill>
              </a:rPr>
              <a:pPr>
                <a:spcBef>
                  <a:spcPct val="0"/>
                </a:spcBef>
                <a:buFontTx/>
                <a:buNone/>
              </a:pPr>
              <a:t>54</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E60F04D1-20F8-554C-B1B9-E07534A0F3CC}"/>
              </a:ext>
            </a:extLst>
          </p:cNvPr>
          <p:cNvSpPr>
            <a:spLocks noGrp="1"/>
          </p:cNvSpPr>
          <p:nvPr>
            <p:ph idx="1"/>
          </p:nvPr>
        </p:nvSpPr>
        <p:spPr/>
        <p:txBody>
          <a:bodyPr/>
          <a:lstStyle/>
          <a:p>
            <a:pPr marL="461963" indent="-461963">
              <a:buFont typeface="Wingdings" charset="2"/>
              <a:buNone/>
              <a:defRPr/>
            </a:pPr>
            <a:r>
              <a:rPr lang="en-US" sz="2000" b="1" dirty="0"/>
              <a:t>A.	</a:t>
            </a:r>
            <a:r>
              <a:rPr lang="en-US" altLang="en-US" sz="2000" b="1" dirty="0">
                <a:latin typeface="Arial" panose="020B0604020202020204" pitchFamily="34" charset="0"/>
                <a:ea typeface="ＭＳ Ｐゴシック" panose="020B0600070205080204" pitchFamily="34" charset="-128"/>
                <a:cs typeface="Helvetica" pitchFamily="2" charset="0"/>
              </a:rPr>
              <a:t>11 U.S. Code§922 – Automatic stay of enforcement of claims against the debtor:</a:t>
            </a:r>
          </a:p>
          <a:p>
            <a:pPr marL="917575" lvl="1" indent="-455613">
              <a:spcAft>
                <a:spcPts val="600"/>
              </a:spcAft>
              <a:buFont typeface="Arial" panose="020B0604020202020204" pitchFamily="34" charset="0"/>
              <a:buNone/>
              <a:defRPr/>
            </a:pPr>
            <a:r>
              <a:rPr lang="en-US" altLang="en-US" sz="1700" dirty="0">
                <a:latin typeface="Arial" charset="0"/>
                <a:ea typeface="ＭＳ Ｐゴシック" charset="-128"/>
                <a:cs typeface="Helvetica" charset="0"/>
              </a:rPr>
              <a:t>(a)	</a:t>
            </a:r>
            <a:r>
              <a:rPr lang="en-US" altLang="en-US" sz="1700" dirty="0">
                <a:latin typeface="Arial" panose="020B0604020202020204" pitchFamily="34" charset="0"/>
                <a:ea typeface="ＭＳ Ｐゴシック" panose="020B0600070205080204" pitchFamily="34" charset="-128"/>
                <a:cs typeface="Helvetica" pitchFamily="2" charset="0"/>
              </a:rPr>
              <a:t>A petition filed under this chapter operates as a stay, in addition to the stay provided by section 362 of this title, applicable to all entities, of </a:t>
            </a:r>
            <a:r>
              <a:rPr lang="en-US" altLang="en-US" sz="1700" dirty="0">
                <a:latin typeface="Arial" charset="0"/>
                <a:ea typeface="ＭＳ Ｐゴシック" charset="-128"/>
                <a:cs typeface="Helvetica" charset="0"/>
              </a:rPr>
              <a:t>—</a:t>
            </a:r>
          </a:p>
          <a:p>
            <a:pPr marL="1371600" lvl="1" indent="-454025">
              <a:spcAft>
                <a:spcPts val="600"/>
              </a:spcAft>
              <a:buFont typeface="Arial" panose="020B0604020202020204" pitchFamily="34" charset="0"/>
              <a:buNone/>
              <a:defRPr/>
            </a:pPr>
            <a:r>
              <a:rPr lang="en-US" altLang="en-US" sz="1600" dirty="0">
                <a:latin typeface="Arial" charset="0"/>
                <a:ea typeface="ＭＳ Ｐゴシック" charset="-128"/>
                <a:cs typeface="Helvetica" charset="0"/>
              </a:rPr>
              <a:t>(1)	</a:t>
            </a:r>
            <a:r>
              <a:rPr lang="en-US" altLang="en-US" sz="1600" dirty="0">
                <a:latin typeface="Arial" panose="020B0604020202020204" pitchFamily="34" charset="0"/>
                <a:ea typeface="ＭＳ Ｐゴシック" panose="020B0600070205080204" pitchFamily="34" charset="-128"/>
                <a:cs typeface="Helvetica" pitchFamily="2" charset="0"/>
              </a:rPr>
              <a:t>the commencement or continuation, including the issuance or employment of process, of a judicial, administrative, or other action or proceeding against an officer or inhabitant of the debtor that seeks to enforce a claim against the debtor; an</a:t>
            </a:r>
            <a:r>
              <a:rPr lang="en-US" altLang="en-US" sz="1600" dirty="0">
                <a:latin typeface="Arial" charset="0"/>
                <a:ea typeface="ＭＳ Ｐゴシック" charset="-128"/>
                <a:cs typeface="Helvetica" charset="0"/>
              </a:rPr>
              <a:t>d</a:t>
            </a:r>
          </a:p>
          <a:p>
            <a:pPr marL="1371600" lvl="1" indent="-454025">
              <a:spcAft>
                <a:spcPts val="600"/>
              </a:spcAft>
              <a:buFont typeface="Arial" panose="020B0604020202020204" pitchFamily="34" charset="0"/>
              <a:buNone/>
              <a:defRPr/>
            </a:pPr>
            <a:r>
              <a:rPr lang="en-US" altLang="en-US" sz="1600" dirty="0">
                <a:latin typeface="Arial" charset="0"/>
                <a:ea typeface="ＭＳ Ｐゴシック" charset="-128"/>
                <a:cs typeface="Helvetica" charset="0"/>
              </a:rPr>
              <a:t>(2)	</a:t>
            </a:r>
            <a:r>
              <a:rPr lang="en-US" altLang="en-US" sz="1600" dirty="0">
                <a:latin typeface="Arial" panose="020B0604020202020204" pitchFamily="34" charset="0"/>
                <a:ea typeface="ＭＳ Ｐゴシック" panose="020B0600070205080204" pitchFamily="34" charset="-128"/>
                <a:cs typeface="Helvetica" pitchFamily="2" charset="0"/>
              </a:rPr>
              <a:t>the enforcement of a lien on or arising out of taxes or assessments owed to the debtor…</a:t>
            </a:r>
            <a:r>
              <a:rPr lang="en-US" altLang="en-US" sz="1600" dirty="0">
                <a:latin typeface="Arial" charset="0"/>
                <a:ea typeface="ＭＳ Ｐゴシック" charset="-128"/>
                <a:cs typeface="Helvetica" charset="0"/>
              </a:rPr>
              <a:t>.</a:t>
            </a:r>
          </a:p>
          <a:p>
            <a:pPr marL="917575" lvl="1" indent="-455613">
              <a:spcAft>
                <a:spcPts val="600"/>
              </a:spcAft>
              <a:buFont typeface="Arial" panose="020B0604020202020204" pitchFamily="34" charset="0"/>
              <a:buNone/>
              <a:defRPr/>
            </a:pPr>
            <a:r>
              <a:rPr lang="en-US" altLang="en-US" sz="1700" dirty="0">
                <a:latin typeface="Arial" charset="0"/>
                <a:ea typeface="ＭＳ Ｐゴシック" charset="-128"/>
                <a:cs typeface="Helvetica" charset="0"/>
              </a:rPr>
              <a:t>(d)	</a:t>
            </a:r>
            <a:r>
              <a:rPr lang="en-US" altLang="en-US" sz="1700" dirty="0">
                <a:latin typeface="Arial" panose="020B0604020202020204" pitchFamily="34" charset="0"/>
                <a:ea typeface="ＭＳ Ｐゴシック" panose="020B0600070205080204" pitchFamily="34" charset="-128"/>
                <a:cs typeface="Helvetica" pitchFamily="2" charset="0"/>
              </a:rPr>
              <a:t>Notwithstanding section 362 of this title and subsection (a) of this section</a:t>
            </a:r>
            <a:r>
              <a:rPr lang="en-US" altLang="en-US" sz="1700" b="1" i="1" dirty="0">
                <a:latin typeface="Arial" panose="020B0604020202020204" pitchFamily="34" charset="0"/>
                <a:ea typeface="ＭＳ Ｐゴシック" panose="020B0600070205080204" pitchFamily="34" charset="-128"/>
                <a:cs typeface="Helvetica" pitchFamily="2" charset="0"/>
              </a:rPr>
              <a:t>, a petition filed under this chapter does not operate as a stay of application of pledged special revenues in a manner consistent with section 927 </a:t>
            </a:r>
            <a:r>
              <a:rPr lang="en-US" altLang="en-US" sz="1700" dirty="0">
                <a:latin typeface="Arial" panose="020B0604020202020204" pitchFamily="34" charset="0"/>
                <a:ea typeface="ＭＳ Ｐゴシック" panose="020B0600070205080204" pitchFamily="34" charset="-128"/>
                <a:cs typeface="Helvetica" pitchFamily="2" charset="0"/>
              </a:rPr>
              <a:t>[928] of this title to payment of indebtedness secured by such revenues. (emphasis added</a:t>
            </a:r>
            <a:r>
              <a:rPr lang="en-US" altLang="en-US" sz="1700" dirty="0">
                <a:latin typeface="Arial" charset="0"/>
                <a:ea typeface="ＭＳ Ｐゴシック" charset="-128"/>
                <a:cs typeface="Helvetica" charset="0"/>
              </a:rPr>
              <a:t>)</a:t>
            </a:r>
            <a:endParaRPr lang="en-US" altLang="en-US" sz="1700" dirty="0">
              <a:latin typeface="Arial" panose="020B0604020202020204" pitchFamily="34" charset="0"/>
              <a:ea typeface="ＭＳ Ｐゴシック" panose="020B0600070205080204" pitchFamily="34" charset="-128"/>
              <a:cs typeface="Helvetica" pitchFamily="2" charset="0"/>
            </a:endParaRPr>
          </a:p>
        </p:txBody>
      </p:sp>
      <p:sp>
        <p:nvSpPr>
          <p:cNvPr id="59395" name="Title 11">
            <a:extLst>
              <a:ext uri="{FF2B5EF4-FFF2-40B4-BE49-F238E27FC236}">
                <a16:creationId xmlns:a16="http://schemas.microsoft.com/office/drawing/2014/main" id="{4DBFD6DE-AB41-0B4B-9EB1-C490EC874F10}"/>
              </a:ext>
            </a:extLst>
          </p:cNvPr>
          <p:cNvSpPr>
            <a:spLocks noGrp="1"/>
          </p:cNvSpPr>
          <p:nvPr>
            <p:ph type="title"/>
          </p:nvPr>
        </p:nvSpPr>
        <p:spPr/>
        <p:txBody>
          <a:bodyPr/>
          <a:lstStyle/>
          <a:p>
            <a:pPr marL="977900" indent="-977900"/>
            <a:r>
              <a:rPr lang="en-US" altLang="en-US" dirty="0">
                <a:latin typeface="Arial" panose="020B0604020202020204" pitchFamily="34" charset="0"/>
                <a:ea typeface="ＭＳ Ｐゴシック" panose="020B0600070205080204" pitchFamily="34" charset="-128"/>
                <a:cs typeface="Helvetica" pitchFamily="2" charset="0"/>
              </a:rPr>
              <a:t>VIII.	Payment of Special Revenues – Statutory Provisions</a:t>
            </a:r>
          </a:p>
        </p:txBody>
      </p:sp>
    </p:spTree>
    <p:extLst>
      <p:ext uri="{BB962C8B-B14F-4D97-AF65-F5344CB8AC3E}">
        <p14:creationId xmlns:p14="http://schemas.microsoft.com/office/powerpoint/2010/main" val="1905605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3">
            <a:extLst>
              <a:ext uri="{FF2B5EF4-FFF2-40B4-BE49-F238E27FC236}">
                <a16:creationId xmlns:a16="http://schemas.microsoft.com/office/drawing/2014/main" id="{766741D8-7315-1547-8BE6-82FFAD28234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47220507-5C24-EB40-B607-EB8CE81688AE}" type="slidenum">
              <a:rPr lang="en-US" altLang="en-US" sz="1000" smtClean="0">
                <a:solidFill>
                  <a:srgbClr val="FFFFFF"/>
                </a:solidFill>
              </a:rPr>
              <a:pPr>
                <a:spcBef>
                  <a:spcPct val="0"/>
                </a:spcBef>
                <a:buFontTx/>
                <a:buNone/>
              </a:pPr>
              <a:t>55</a:t>
            </a:fld>
            <a:endParaRPr lang="en-US" altLang="en-US" sz="1000" dirty="0">
              <a:solidFill>
                <a:srgbClr val="FFFFFF"/>
              </a:solidFill>
            </a:endParaRPr>
          </a:p>
        </p:txBody>
      </p:sp>
      <p:sp>
        <p:nvSpPr>
          <p:cNvPr id="60418" name="Content Placeholder 2">
            <a:extLst>
              <a:ext uri="{FF2B5EF4-FFF2-40B4-BE49-F238E27FC236}">
                <a16:creationId xmlns:a16="http://schemas.microsoft.com/office/drawing/2014/main" id="{42E08D32-C9D6-714F-9618-E25F772D61CD}"/>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B.	11 U.S. Code§928 – Post-petition effect of security interest:</a:t>
            </a: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(a)	Notwithstanding section 552(a) of this title and subject to subsection (b) of this section, </a:t>
            </a:r>
            <a:r>
              <a:rPr lang="en-US" altLang="en-US" sz="1800" b="1" i="1" dirty="0">
                <a:latin typeface="Arial" panose="020B0604020202020204" pitchFamily="34" charset="0"/>
                <a:ea typeface="ＭＳ Ｐゴシック" panose="020B0600070205080204" pitchFamily="34" charset="-128"/>
                <a:cs typeface="Helvetica" pitchFamily="2" charset="0"/>
              </a:rPr>
              <a:t>special revenues acquired by the debtor after the commencement of the case shall remain subject to any lien resulting from any security agreement entered into by the debtor before the commencement of the case</a:t>
            </a:r>
            <a:r>
              <a:rPr lang="en-US" altLang="en-US" sz="1800" i="1" dirty="0">
                <a:latin typeface="Arial" panose="020B0604020202020204" pitchFamily="34" charset="0"/>
                <a:ea typeface="ＭＳ Ｐゴシック" panose="020B0600070205080204" pitchFamily="34" charset="-128"/>
                <a:cs typeface="Helvetica" pitchFamily="2" charset="0"/>
              </a:rPr>
              <a:t>.</a:t>
            </a:r>
            <a:endParaRPr lang="en-US" altLang="en-US" sz="1800" dirty="0">
              <a:latin typeface="Arial" panose="020B0604020202020204" pitchFamily="34" charset="0"/>
              <a:ea typeface="ＭＳ Ｐゴシック" panose="020B0600070205080204" pitchFamily="34" charset="-128"/>
              <a:cs typeface="Helvetica" pitchFamily="2" charset="0"/>
            </a:endParaRP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(b)	Any such lien on special revenues, other than municipal betterment assessments, derived from a project or system shall be subject to the necessary operating expenses of such project or system, as the case may be. (emphasis added)</a:t>
            </a:r>
          </a:p>
        </p:txBody>
      </p:sp>
      <p:sp>
        <p:nvSpPr>
          <p:cNvPr id="7" name="Title 11">
            <a:extLst>
              <a:ext uri="{FF2B5EF4-FFF2-40B4-BE49-F238E27FC236}">
                <a16:creationId xmlns:a16="http://schemas.microsoft.com/office/drawing/2014/main" id="{51D92578-A558-024B-94CA-49E6364ACBFD}"/>
              </a:ext>
            </a:extLst>
          </p:cNvPr>
          <p:cNvSpPr>
            <a:spLocks noGrp="1"/>
          </p:cNvSpPr>
          <p:nvPr>
            <p:ph type="title"/>
          </p:nvPr>
        </p:nvSpPr>
        <p:spPr>
          <a:xfrm>
            <a:off x="457200" y="274638"/>
            <a:ext cx="8229600" cy="1143000"/>
          </a:xfrm>
        </p:spPr>
        <p:txBody>
          <a:bodyPr/>
          <a:lstStyle/>
          <a:p>
            <a:pPr marL="977900" indent="-977900"/>
            <a:r>
              <a:rPr lang="en-US" altLang="en-US" dirty="0">
                <a:latin typeface="Arial" panose="020B0604020202020204" pitchFamily="34" charset="0"/>
                <a:ea typeface="ＭＳ Ｐゴシック" panose="020B0600070205080204" pitchFamily="34" charset="-128"/>
                <a:cs typeface="Helvetica" pitchFamily="2" charset="0"/>
              </a:rPr>
              <a:t>VIII.	Payment of Special Revenues – Statutory Provisions</a:t>
            </a:r>
          </a:p>
        </p:txBody>
      </p:sp>
    </p:spTree>
    <p:extLst>
      <p:ext uri="{BB962C8B-B14F-4D97-AF65-F5344CB8AC3E}">
        <p14:creationId xmlns:p14="http://schemas.microsoft.com/office/powerpoint/2010/main" val="3393917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a:extLst>
              <a:ext uri="{FF2B5EF4-FFF2-40B4-BE49-F238E27FC236}">
                <a16:creationId xmlns:a16="http://schemas.microsoft.com/office/drawing/2014/main" id="{989C0AC6-8EC2-B54E-B640-DA6E9EE137A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0759CF51-0DE2-EE45-B12C-F5CC3FA0C790}" type="slidenum">
              <a:rPr lang="en-US" altLang="en-US" sz="1000" smtClean="0">
                <a:solidFill>
                  <a:srgbClr val="FFFFFF"/>
                </a:solidFill>
              </a:rPr>
              <a:pPr>
                <a:spcBef>
                  <a:spcPct val="0"/>
                </a:spcBef>
                <a:buFontTx/>
                <a:buNone/>
              </a:pPr>
              <a:t>56</a:t>
            </a:fld>
            <a:endParaRPr lang="en-US" altLang="en-US" sz="1000" dirty="0">
              <a:solidFill>
                <a:srgbClr val="FFFFFF"/>
              </a:solidFill>
            </a:endParaRPr>
          </a:p>
        </p:txBody>
      </p:sp>
      <p:sp>
        <p:nvSpPr>
          <p:cNvPr id="61442" name="Content Placeholder 2">
            <a:extLst>
              <a:ext uri="{FF2B5EF4-FFF2-40B4-BE49-F238E27FC236}">
                <a16:creationId xmlns:a16="http://schemas.microsoft.com/office/drawing/2014/main" id="{BFA1D15C-7A1E-6341-B9A8-39BBF04C0F9D}"/>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C.	11 U.S. Code§903 – Reservation of State power to control municipalities:</a:t>
            </a:r>
          </a:p>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	</a:t>
            </a:r>
            <a:r>
              <a:rPr lang="en-US" altLang="en-US" sz="1800" b="1" i="1" dirty="0">
                <a:latin typeface="Arial" panose="020B0604020202020204" pitchFamily="34" charset="0"/>
                <a:ea typeface="ＭＳ Ｐゴシック" panose="020B0600070205080204" pitchFamily="34" charset="-128"/>
                <a:cs typeface="Helvetica" pitchFamily="2" charset="0"/>
              </a:rPr>
              <a:t>This chapter does not limit or impair the power of a State to control, by legislation or otherwise, a municipality of or in such State in the exercise of the political or governmental powers of such municipality, including expenditures </a:t>
            </a:r>
            <a:r>
              <a:rPr lang="en-US" altLang="en-US" sz="1800" dirty="0">
                <a:latin typeface="Arial" panose="020B0604020202020204" pitchFamily="34" charset="0"/>
                <a:ea typeface="ＭＳ Ｐゴシック" panose="020B0600070205080204" pitchFamily="34" charset="-128"/>
                <a:cs typeface="Helvetica" pitchFamily="2" charset="0"/>
              </a:rPr>
              <a:t>for such exercise, but —</a:t>
            </a:r>
            <a:endParaRPr lang="en-US" altLang="en-US" sz="1800" b="1" dirty="0">
              <a:latin typeface="Arial" panose="020B0604020202020204" pitchFamily="34" charset="0"/>
              <a:ea typeface="ＭＳ Ｐゴシック" panose="020B0600070205080204" pitchFamily="34" charset="-128"/>
              <a:cs typeface="Helvetica" pitchFamily="2" charset="0"/>
            </a:endParaRP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(1)	a State law prescribing a method of composition of indebtedness of such municipality may not bind any creditor that does not consent to such composition; and</a:t>
            </a: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(2)	a judgment entered under such a law may not bind a creditor that does not consent to such composition. (emphasis added)</a:t>
            </a:r>
          </a:p>
        </p:txBody>
      </p:sp>
      <p:sp>
        <p:nvSpPr>
          <p:cNvPr id="7" name="Title 11">
            <a:extLst>
              <a:ext uri="{FF2B5EF4-FFF2-40B4-BE49-F238E27FC236}">
                <a16:creationId xmlns:a16="http://schemas.microsoft.com/office/drawing/2014/main" id="{1D1363A5-1D6B-584E-A82C-0275339AD371}"/>
              </a:ext>
            </a:extLst>
          </p:cNvPr>
          <p:cNvSpPr>
            <a:spLocks noGrp="1"/>
          </p:cNvSpPr>
          <p:nvPr>
            <p:ph type="title"/>
          </p:nvPr>
        </p:nvSpPr>
        <p:spPr>
          <a:xfrm>
            <a:off x="457200" y="274638"/>
            <a:ext cx="8229600" cy="1143000"/>
          </a:xfrm>
        </p:spPr>
        <p:txBody>
          <a:bodyPr/>
          <a:lstStyle/>
          <a:p>
            <a:pPr marL="977900" indent="-977900"/>
            <a:r>
              <a:rPr lang="en-US" altLang="en-US" dirty="0">
                <a:latin typeface="Arial" panose="020B0604020202020204" pitchFamily="34" charset="0"/>
                <a:ea typeface="ＭＳ Ｐゴシック" panose="020B0600070205080204" pitchFamily="34" charset="-128"/>
                <a:cs typeface="Helvetica" pitchFamily="2" charset="0"/>
              </a:rPr>
              <a:t>VIII.	Payment of Special Revenues – Statutory Provisions</a:t>
            </a:r>
          </a:p>
        </p:txBody>
      </p:sp>
    </p:spTree>
    <p:extLst>
      <p:ext uri="{BB962C8B-B14F-4D97-AF65-F5344CB8AC3E}">
        <p14:creationId xmlns:p14="http://schemas.microsoft.com/office/powerpoint/2010/main" val="2501513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a:extLst>
              <a:ext uri="{FF2B5EF4-FFF2-40B4-BE49-F238E27FC236}">
                <a16:creationId xmlns:a16="http://schemas.microsoft.com/office/drawing/2014/main" id="{B2815C0A-F5E8-344C-83D5-001F7598205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F63AB2B5-17BC-A24E-9421-D1980F0192B3}" type="slidenum">
              <a:rPr lang="en-US" altLang="en-US" sz="1000" smtClean="0">
                <a:solidFill>
                  <a:srgbClr val="FFFFFF"/>
                </a:solidFill>
              </a:rPr>
              <a:pPr>
                <a:spcBef>
                  <a:spcPct val="0"/>
                </a:spcBef>
                <a:buFontTx/>
                <a:buNone/>
              </a:pPr>
              <a:t>57</a:t>
            </a:fld>
            <a:endParaRPr lang="en-US" altLang="en-US" sz="1000" dirty="0">
              <a:solidFill>
                <a:srgbClr val="FFFFFF"/>
              </a:solidFill>
            </a:endParaRPr>
          </a:p>
        </p:txBody>
      </p:sp>
      <p:sp>
        <p:nvSpPr>
          <p:cNvPr id="62466" name="Content Placeholder 2">
            <a:extLst>
              <a:ext uri="{FF2B5EF4-FFF2-40B4-BE49-F238E27FC236}">
                <a16:creationId xmlns:a16="http://schemas.microsoft.com/office/drawing/2014/main" id="{78310026-D91E-054F-AB4C-D71293F866E0}"/>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D.	11 U.S. Code§904 – Limitation on jurisdiction and powers of court:</a:t>
            </a:r>
          </a:p>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	</a:t>
            </a:r>
            <a:r>
              <a:rPr lang="en-US" altLang="en-US" sz="1800" dirty="0">
                <a:latin typeface="Arial" panose="020B0604020202020204" pitchFamily="34" charset="0"/>
                <a:ea typeface="ＭＳ Ｐゴシック" panose="020B0600070205080204" pitchFamily="34" charset="-128"/>
                <a:cs typeface="Helvetica" pitchFamily="2" charset="0"/>
              </a:rPr>
              <a:t>Notwithstanding any power of the court, </a:t>
            </a:r>
            <a:r>
              <a:rPr lang="en-US" altLang="en-US" sz="1800" b="1" i="1" dirty="0">
                <a:latin typeface="Arial" panose="020B0604020202020204" pitchFamily="34" charset="0"/>
                <a:ea typeface="ＭＳ Ｐゴシック" panose="020B0600070205080204" pitchFamily="34" charset="-128"/>
                <a:cs typeface="Helvetica" pitchFamily="2" charset="0"/>
              </a:rPr>
              <a:t>unless the debtor consents or the plan so provides, the court may not, by any stay, order, or decree</a:t>
            </a:r>
            <a:r>
              <a:rPr lang="en-US" altLang="en-US" sz="1800" dirty="0">
                <a:latin typeface="Arial" panose="020B0604020202020204" pitchFamily="34" charset="0"/>
                <a:ea typeface="ＭＳ Ｐゴシック" panose="020B0600070205080204" pitchFamily="34" charset="-128"/>
                <a:cs typeface="Helvetica" pitchFamily="2" charset="0"/>
              </a:rPr>
              <a:t>, in the case or otherwise, </a:t>
            </a:r>
            <a:r>
              <a:rPr lang="en-US" altLang="en-US" sz="1800" b="1" i="1" dirty="0">
                <a:latin typeface="Arial" panose="020B0604020202020204" pitchFamily="34" charset="0"/>
                <a:ea typeface="ＭＳ Ｐゴシック" panose="020B0600070205080204" pitchFamily="34" charset="-128"/>
                <a:cs typeface="Helvetica" pitchFamily="2" charset="0"/>
              </a:rPr>
              <a:t>interfere with </a:t>
            </a:r>
            <a:r>
              <a:rPr lang="en-US" altLang="en-US" sz="1800" dirty="0">
                <a:latin typeface="Arial" panose="020B0604020202020204" pitchFamily="34" charset="0"/>
                <a:ea typeface="ＭＳ Ｐゴシック" panose="020B0600070205080204" pitchFamily="34" charset="-128"/>
                <a:cs typeface="Helvetica" pitchFamily="2" charset="0"/>
              </a:rPr>
              <a:t>—</a:t>
            </a:r>
            <a:endParaRPr lang="en-US" altLang="en-US" sz="1800" b="1" dirty="0">
              <a:latin typeface="Arial" panose="020B0604020202020204" pitchFamily="34" charset="0"/>
              <a:ea typeface="ＭＳ Ｐゴシック" panose="020B0600070205080204" pitchFamily="34" charset="-128"/>
              <a:cs typeface="Helvetica" pitchFamily="2" charset="0"/>
            </a:endParaRP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1.	any of the </a:t>
            </a:r>
            <a:r>
              <a:rPr lang="en-US" altLang="en-US" sz="1800" b="1" i="1" dirty="0">
                <a:latin typeface="Arial" panose="020B0604020202020204" pitchFamily="34" charset="0"/>
                <a:ea typeface="ＭＳ Ｐゴシック" panose="020B0600070205080204" pitchFamily="34" charset="-128"/>
                <a:cs typeface="Helvetica" pitchFamily="2" charset="0"/>
              </a:rPr>
              <a:t>political or governmental powers </a:t>
            </a:r>
            <a:r>
              <a:rPr lang="en-US" altLang="en-US" sz="1800" dirty="0">
                <a:latin typeface="Arial" panose="020B0604020202020204" pitchFamily="34" charset="0"/>
                <a:ea typeface="ＭＳ Ｐゴシック" panose="020B0600070205080204" pitchFamily="34" charset="-128"/>
                <a:cs typeface="Helvetica" pitchFamily="2" charset="0"/>
              </a:rPr>
              <a:t>of the debtor</a:t>
            </a: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2.	any of the </a:t>
            </a:r>
            <a:r>
              <a:rPr lang="en-US" altLang="en-US" sz="1800" b="1" i="1" dirty="0">
                <a:latin typeface="Arial" panose="020B0604020202020204" pitchFamily="34" charset="0"/>
                <a:ea typeface="ＭＳ Ｐゴシック" panose="020B0600070205080204" pitchFamily="34" charset="-128"/>
                <a:cs typeface="Helvetica" pitchFamily="2" charset="0"/>
              </a:rPr>
              <a:t>property or revenues </a:t>
            </a:r>
            <a:r>
              <a:rPr lang="en-US" altLang="en-US" sz="1800" dirty="0">
                <a:latin typeface="Arial" panose="020B0604020202020204" pitchFamily="34" charset="0"/>
                <a:ea typeface="ＭＳ Ｐゴシック" panose="020B0600070205080204" pitchFamily="34" charset="-128"/>
                <a:cs typeface="Helvetica" pitchFamily="2" charset="0"/>
              </a:rPr>
              <a:t>of the debtor; or</a:t>
            </a:r>
          </a:p>
          <a:p>
            <a:pPr marL="917575" lvl="1" indent="-455613">
              <a:spcAft>
                <a:spcPts val="600"/>
              </a:spcAft>
              <a:buFont typeface="Arial" panose="020B0604020202020204" pitchFamily="34" charset="0"/>
              <a:buNone/>
            </a:pPr>
            <a:r>
              <a:rPr lang="en-US" altLang="en-US" sz="1800" dirty="0">
                <a:latin typeface="Arial" panose="020B0604020202020204" pitchFamily="34" charset="0"/>
                <a:ea typeface="ＭＳ Ｐゴシック" panose="020B0600070205080204" pitchFamily="34" charset="-128"/>
                <a:cs typeface="Helvetica" pitchFamily="2" charset="0"/>
              </a:rPr>
              <a:t>3.	the debtor’s </a:t>
            </a:r>
            <a:r>
              <a:rPr lang="en-US" altLang="en-US" sz="1800" b="1" i="1" dirty="0">
                <a:latin typeface="Arial" panose="020B0604020202020204" pitchFamily="34" charset="0"/>
                <a:ea typeface="ＭＳ Ｐゴシック" panose="020B0600070205080204" pitchFamily="34" charset="-128"/>
                <a:cs typeface="Helvetica" pitchFamily="2" charset="0"/>
              </a:rPr>
              <a:t>use or enjoyment of any income-producing </a:t>
            </a:r>
            <a:r>
              <a:rPr lang="en-US" altLang="en-US" sz="1800" dirty="0">
                <a:latin typeface="Arial" panose="020B0604020202020204" pitchFamily="34" charset="0"/>
                <a:ea typeface="ＭＳ Ｐゴシック" panose="020B0600070205080204" pitchFamily="34" charset="-128"/>
                <a:cs typeface="Helvetica" pitchFamily="2" charset="0"/>
              </a:rPr>
              <a:t>property. (emphasis added)</a:t>
            </a:r>
          </a:p>
        </p:txBody>
      </p:sp>
      <p:sp>
        <p:nvSpPr>
          <p:cNvPr id="7" name="Title 11">
            <a:extLst>
              <a:ext uri="{FF2B5EF4-FFF2-40B4-BE49-F238E27FC236}">
                <a16:creationId xmlns:a16="http://schemas.microsoft.com/office/drawing/2014/main" id="{97AD486A-F215-B44D-92FE-A293E742EC9B}"/>
              </a:ext>
            </a:extLst>
          </p:cNvPr>
          <p:cNvSpPr>
            <a:spLocks noGrp="1"/>
          </p:cNvSpPr>
          <p:nvPr>
            <p:ph type="title"/>
          </p:nvPr>
        </p:nvSpPr>
        <p:spPr>
          <a:xfrm>
            <a:off x="457200" y="274638"/>
            <a:ext cx="8229600" cy="1143000"/>
          </a:xfrm>
        </p:spPr>
        <p:txBody>
          <a:bodyPr/>
          <a:lstStyle/>
          <a:p>
            <a:pPr marL="977900" indent="-977900"/>
            <a:r>
              <a:rPr lang="en-US" altLang="en-US" dirty="0">
                <a:latin typeface="Arial" panose="020B0604020202020204" pitchFamily="34" charset="0"/>
                <a:ea typeface="ＭＳ Ｐゴシック" panose="020B0600070205080204" pitchFamily="34" charset="-128"/>
                <a:cs typeface="Helvetica" pitchFamily="2" charset="0"/>
              </a:rPr>
              <a:t>VIII.	Payment of Special Revenues – Statutory Provisions</a:t>
            </a:r>
          </a:p>
        </p:txBody>
      </p:sp>
    </p:spTree>
    <p:extLst>
      <p:ext uri="{BB962C8B-B14F-4D97-AF65-F5344CB8AC3E}">
        <p14:creationId xmlns:p14="http://schemas.microsoft.com/office/powerpoint/2010/main" val="3375496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a:extLst>
              <a:ext uri="{FF2B5EF4-FFF2-40B4-BE49-F238E27FC236}">
                <a16:creationId xmlns:a16="http://schemas.microsoft.com/office/drawing/2014/main" id="{98678DE8-6E61-CD4D-BC8A-608C57FCDE0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09AFA1E7-0BD7-3140-BE9A-20ABCCAE7464}" type="slidenum">
              <a:rPr lang="en-US" altLang="en-US" sz="1000" smtClean="0">
                <a:solidFill>
                  <a:srgbClr val="FFFFFF"/>
                </a:solidFill>
              </a:rPr>
              <a:pPr>
                <a:spcBef>
                  <a:spcPct val="0"/>
                </a:spcBef>
                <a:buFontTx/>
                <a:buNone/>
              </a:pPr>
              <a:t>58</a:t>
            </a:fld>
            <a:endParaRPr lang="en-US" altLang="en-US" sz="1000" dirty="0">
              <a:solidFill>
                <a:srgbClr val="FFFFFF"/>
              </a:solidFill>
            </a:endParaRPr>
          </a:p>
        </p:txBody>
      </p:sp>
      <p:sp>
        <p:nvSpPr>
          <p:cNvPr id="63490" name="Content Placeholder 2">
            <a:extLst>
              <a:ext uri="{FF2B5EF4-FFF2-40B4-BE49-F238E27FC236}">
                <a16:creationId xmlns:a16="http://schemas.microsoft.com/office/drawing/2014/main" id="{356F5849-9EC1-3641-8414-931E78FE51FD}"/>
              </a:ext>
            </a:extLst>
          </p:cNvPr>
          <p:cNvSpPr>
            <a:spLocks noGrp="1" noChangeArrowheads="1"/>
          </p:cNvSpPr>
          <p:nvPr>
            <p:ph idx="1"/>
          </p:nvPr>
        </p:nvSpPr>
        <p:spPr/>
        <p:txBody>
          <a:bodyPr/>
          <a:lstStyle/>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E.	11 U.S. Code§927 – Limitation on recourse:</a:t>
            </a:r>
          </a:p>
          <a:p>
            <a:pPr marL="461963" indent="-461963">
              <a:buFont typeface="Wingdings" pitchFamily="2" charset="2"/>
              <a:buNone/>
            </a:pPr>
            <a:r>
              <a:rPr lang="en-US" altLang="en-US" sz="2000" b="1" dirty="0">
                <a:latin typeface="Arial" panose="020B0604020202020204" pitchFamily="34" charset="0"/>
                <a:ea typeface="ＭＳ Ｐゴシック" panose="020B0600070205080204" pitchFamily="34" charset="-128"/>
                <a:cs typeface="Helvetica" pitchFamily="2" charset="0"/>
              </a:rPr>
              <a:t>	</a:t>
            </a:r>
            <a:r>
              <a:rPr lang="en-US" altLang="en-US" sz="2000" dirty="0">
                <a:latin typeface="Arial" panose="020B0604020202020204" pitchFamily="34" charset="0"/>
                <a:ea typeface="ＭＳ Ｐゴシック" panose="020B0600070205080204" pitchFamily="34" charset="-128"/>
                <a:cs typeface="Helvetica" pitchFamily="2" charset="0"/>
              </a:rPr>
              <a:t>“</a:t>
            </a:r>
            <a:r>
              <a:rPr lang="en-US" altLang="en-US" sz="1800" dirty="0">
                <a:latin typeface="Arial" panose="020B0604020202020204" pitchFamily="34" charset="0"/>
                <a:ea typeface="ＭＳ Ｐゴシック" panose="020B0600070205080204" pitchFamily="34" charset="-128"/>
                <a:cs typeface="Helvetica" pitchFamily="2" charset="0"/>
              </a:rPr>
              <a:t>The holder of a claim payable solely from special revenues of the debtor under applicable nonbankruptcy law shall not be treated as having recourse against the debtor on account of such claim pursuant to section 1111(b) of this title.”</a:t>
            </a:r>
            <a:endParaRPr lang="en-US" altLang="en-US" sz="1800" b="1" dirty="0">
              <a:latin typeface="Arial" panose="020B0604020202020204" pitchFamily="34" charset="0"/>
              <a:ea typeface="ＭＳ Ｐゴシック" panose="020B0600070205080204" pitchFamily="34" charset="-128"/>
              <a:cs typeface="Helvetica" pitchFamily="2" charset="0"/>
            </a:endParaRPr>
          </a:p>
          <a:p>
            <a:pPr marL="749300" lvl="1" indent="-287338">
              <a:spcAft>
                <a:spcPts val="600"/>
              </a:spcAft>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This Section 1111(b) election is further statutory evidence that the forced election to receive the pledged special revenue stream with no other recourse to the municipality under the Bankruptcy Code (such as no deficiency claim or unsecured claim of the special revenue stream is insufficient to pay the debt) means that the special revenues as collected are to be paid as received to the special revenue bondholders. Any interpretation that they can be used for any other purposes or not timely paid runs counter to the 1988 Amendments and in particular Section 927, with its forced election, to look solely to the special revenues as collected for payment.</a:t>
            </a:r>
          </a:p>
        </p:txBody>
      </p:sp>
      <p:sp>
        <p:nvSpPr>
          <p:cNvPr id="7" name="Title 11">
            <a:extLst>
              <a:ext uri="{FF2B5EF4-FFF2-40B4-BE49-F238E27FC236}">
                <a16:creationId xmlns:a16="http://schemas.microsoft.com/office/drawing/2014/main" id="{D57FA8A7-BEFE-CC48-999F-68229D0DC3C5}"/>
              </a:ext>
            </a:extLst>
          </p:cNvPr>
          <p:cNvSpPr>
            <a:spLocks noGrp="1"/>
          </p:cNvSpPr>
          <p:nvPr>
            <p:ph type="title"/>
          </p:nvPr>
        </p:nvSpPr>
        <p:spPr>
          <a:xfrm>
            <a:off x="457200" y="274638"/>
            <a:ext cx="8229600" cy="1143000"/>
          </a:xfrm>
        </p:spPr>
        <p:txBody>
          <a:bodyPr/>
          <a:lstStyle/>
          <a:p>
            <a:pPr marL="977900" indent="-977900"/>
            <a:r>
              <a:rPr lang="en-US" altLang="en-US" dirty="0">
                <a:latin typeface="Arial" panose="020B0604020202020204" pitchFamily="34" charset="0"/>
                <a:ea typeface="ＭＳ Ｐゴシック" panose="020B0600070205080204" pitchFamily="34" charset="-128"/>
                <a:cs typeface="Helvetica" pitchFamily="2" charset="0"/>
              </a:rPr>
              <a:t>VIII.	Payment of Special Revenues – Statutory Provisions</a:t>
            </a:r>
          </a:p>
        </p:txBody>
      </p:sp>
    </p:spTree>
    <p:extLst>
      <p:ext uri="{BB962C8B-B14F-4D97-AF65-F5344CB8AC3E}">
        <p14:creationId xmlns:p14="http://schemas.microsoft.com/office/powerpoint/2010/main" val="318904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pPr marL="458788" indent="-450850">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XI.	Special Revenue Bond Financing Promotes Lower Borrowing Costs</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and Greater Market Access	81</a:t>
            </a:r>
          </a:p>
          <a:p>
            <a:pPr marL="917575" indent="-449263">
              <a:buNone/>
              <a:tabLst>
                <a:tab pos="7994650" algn="r"/>
              </a:tabLst>
            </a:pPr>
            <a:r>
              <a:rPr lang="en-US" altLang="en-US" sz="1400" dirty="0">
                <a:latin typeface="Arial" charset="0"/>
                <a:ea typeface="ＭＳ Ｐゴシック" charset="-128"/>
                <a:cs typeface="Helvetica" charset="0"/>
              </a:rPr>
              <a:t>A.	Access to the market at a low cost of borrowing is desired by</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all government borrowers	81</a:t>
            </a:r>
          </a:p>
          <a:p>
            <a:pPr marL="917575" indent="-449263">
              <a:buNone/>
              <a:tabLst>
                <a:tab pos="7994650" algn="r"/>
              </a:tabLst>
            </a:pPr>
            <a:r>
              <a:rPr lang="en-US" altLang="en-US" sz="1400" dirty="0">
                <a:latin typeface="Arial" panose="020B0604020202020204" pitchFamily="34" charset="0"/>
                <a:ea typeface="ＭＳ Ｐゴシック" panose="020B0600070205080204" pitchFamily="34" charset="-128"/>
                <a:cs typeface="Helvetica" pitchFamily="2" charset="0"/>
              </a:rPr>
              <a:t>B.	In Detroit the emergency manager’s unjustified attack on ULTGOs</a:t>
            </a:r>
            <a:br>
              <a:rPr lang="en-US" altLang="en-US" sz="1400" dirty="0">
                <a:latin typeface="Arial" panose="020B0604020202020204" pitchFamily="34" charset="0"/>
                <a:ea typeface="ＭＳ Ｐゴシック" panose="020B0600070205080204" pitchFamily="34" charset="-128"/>
                <a:cs typeface="Helvetica" pitchFamily="2" charset="0"/>
              </a:rPr>
            </a:br>
            <a:r>
              <a:rPr lang="en-US" altLang="en-US" sz="1400" dirty="0">
                <a:latin typeface="Arial" panose="020B0604020202020204" pitchFamily="34" charset="0"/>
                <a:ea typeface="ＭＳ Ｐゴシック" panose="020B0600070205080204" pitchFamily="34" charset="-128"/>
                <a:cs typeface="Helvetica" pitchFamily="2" charset="0"/>
              </a:rPr>
              <a:t>raised the perception of risk and increased annual interest rate</a:t>
            </a:r>
            <a:r>
              <a:rPr lang="en-US" altLang="en-US" sz="1400" dirty="0">
                <a:latin typeface="Arial" charset="0"/>
                <a:ea typeface="ＭＳ Ｐゴシック" charset="-128"/>
                <a:cs typeface="Helvetica" charset="0"/>
              </a:rPr>
              <a:t>s	84</a:t>
            </a:r>
          </a:p>
          <a:p>
            <a:pPr marL="917575" indent="-449263">
              <a:buNone/>
              <a:tabLst>
                <a:tab pos="7994650" algn="r"/>
              </a:tabLst>
            </a:pPr>
            <a:r>
              <a:rPr lang="en-US" altLang="en-US" sz="1400" dirty="0">
                <a:latin typeface="Arial" charset="0"/>
                <a:ea typeface="ＭＳ Ｐゴシック" charset="-128"/>
                <a:cs typeface="Helvetica" charset="0"/>
              </a:rPr>
              <a:t>C.	Reducing risk with special revenues can benefit all In lower costs of borrowing	85</a:t>
            </a:r>
          </a:p>
          <a:p>
            <a:pPr marL="458788" indent="-450850">
              <a:buNone/>
              <a:tabLst>
                <a:tab pos="7994650" algn="r"/>
              </a:tabLst>
            </a:pPr>
            <a:r>
              <a:rPr lang="en-US" sz="1400" dirty="0"/>
              <a:t>XII.	How Has Title III of PROMESA Worked So Far?	86</a:t>
            </a:r>
          </a:p>
          <a:p>
            <a:pPr marL="917575" indent="-449263">
              <a:buNone/>
              <a:tabLst>
                <a:tab pos="7994650" algn="r"/>
              </a:tabLst>
            </a:pPr>
            <a:r>
              <a:rPr lang="en-US" sz="1400" dirty="0"/>
              <a:t>A.	Filing of Title III proceeding	86</a:t>
            </a:r>
          </a:p>
          <a:p>
            <a:pPr marL="917575" indent="-449263">
              <a:buNone/>
              <a:tabLst>
                <a:tab pos="7994650" algn="r"/>
              </a:tabLst>
            </a:pPr>
            <a:r>
              <a:rPr lang="en-US" sz="1400" dirty="0"/>
              <a:t>B.	New fiscal plan	86</a:t>
            </a:r>
          </a:p>
          <a:p>
            <a:pPr marL="917575" indent="-449263">
              <a:buNone/>
              <a:tabLst>
                <a:tab pos="7994650" algn="r"/>
              </a:tabLst>
            </a:pPr>
            <a:r>
              <a:rPr lang="en-US" sz="1400" dirty="0"/>
              <a:t>C.	The filing of cases under Title III to be jointly administered and public debt	88</a:t>
            </a:r>
          </a:p>
          <a:p>
            <a:pPr marL="917575" indent="-449263">
              <a:buNone/>
              <a:tabLst>
                <a:tab pos="7994650" algn="r"/>
              </a:tabLst>
            </a:pPr>
            <a:r>
              <a:rPr lang="en-US" sz="1400" dirty="0"/>
              <a:t>D.	The impact of Hurricane Maria on the process	113</a:t>
            </a:r>
          </a:p>
          <a:p>
            <a:pPr marL="917575" indent="-449263">
              <a:buNone/>
              <a:tabLst>
                <a:tab pos="7994650" algn="r"/>
              </a:tabLst>
            </a:pPr>
            <a:r>
              <a:rPr lang="en-US" sz="1400" dirty="0"/>
              <a:t>E.	Significant issues to be resolved in the Title III proceeding	118</a:t>
            </a:r>
            <a:endParaRPr lang="en-US" altLang="en-US" sz="1400" dirty="0">
              <a:latin typeface="Arial" charset="0"/>
              <a:ea typeface="ＭＳ Ｐゴシック" charset="-128"/>
              <a:cs typeface="Helvetica" charset="0"/>
            </a:endParaRP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5</a:t>
            </a:fld>
            <a:endParaRPr lang="en-US" altLang="en-US" dirty="0"/>
          </a:p>
        </p:txBody>
      </p:sp>
    </p:spTree>
    <p:extLst>
      <p:ext uri="{BB962C8B-B14F-4D97-AF65-F5344CB8AC3E}">
        <p14:creationId xmlns:p14="http://schemas.microsoft.com/office/powerpoint/2010/main" val="572465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1">
            <a:extLst>
              <a:ext uri="{FF2B5EF4-FFF2-40B4-BE49-F238E27FC236}">
                <a16:creationId xmlns:a16="http://schemas.microsoft.com/office/drawing/2014/main" id="{1ACB6FD1-F106-DB41-BC7D-F386E9859931}"/>
              </a:ext>
            </a:extLst>
          </p:cNvPr>
          <p:cNvSpPr>
            <a:spLocks noGrp="1"/>
          </p:cNvSpPr>
          <p:nvPr>
            <p:ph type="title"/>
          </p:nvPr>
        </p:nvSpPr>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
        <p:nvSpPr>
          <p:cNvPr id="65538" name="Slide Number Placeholder 3">
            <a:extLst>
              <a:ext uri="{FF2B5EF4-FFF2-40B4-BE49-F238E27FC236}">
                <a16:creationId xmlns:a16="http://schemas.microsoft.com/office/drawing/2014/main" id="{2B764347-8353-2D4B-9835-9C3F01C82F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7884CF58-6FC7-074D-B1AB-CF92ACF93D19}" type="slidenum">
              <a:rPr lang="en-US" altLang="en-US" sz="1000" smtClean="0">
                <a:solidFill>
                  <a:srgbClr val="FFFFFF"/>
                </a:solidFill>
              </a:rPr>
              <a:pPr>
                <a:spcBef>
                  <a:spcPct val="0"/>
                </a:spcBef>
                <a:buFontTx/>
                <a:buNone/>
              </a:pPr>
              <a:t>59</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marL="461963" indent="-454025">
              <a:buFont typeface="Wingdings" charset="2"/>
              <a:buNone/>
              <a:defRPr/>
            </a:pPr>
            <a:r>
              <a:rPr lang="en-US" sz="2000" dirty="0"/>
              <a:t>A.	</a:t>
            </a:r>
            <a:r>
              <a:rPr lang="en-US" sz="2000" u="sng" dirty="0"/>
              <a:t>The recent Puerto Rico court decision on special revenues</a:t>
            </a:r>
            <a:r>
              <a:rPr lang="en-US" sz="2000" dirty="0"/>
              <a:t>:</a:t>
            </a:r>
          </a:p>
          <a:p>
            <a:pPr lvl="1">
              <a:buFont typeface="Wingdings" pitchFamily="2" charset="2"/>
              <a:buChar char="§"/>
              <a:defRPr/>
            </a:pPr>
            <a:r>
              <a:rPr lang="en-US" u="sng" dirty="0"/>
              <a:t>Procedural history</a:t>
            </a:r>
            <a:r>
              <a:rPr lang="en-US" dirty="0"/>
              <a:t>. On January 30, 2018, the Court presiding over the Title III adjustment of debt proceeding (“P.R. Court”) for the Commonwealth of Puerto Rico and certain of its instrumentalities (including the Puerto Rico Highways and Transportation Authority (“PRHTA”)) entered a ruling on </a:t>
            </a:r>
            <a:r>
              <a:rPr lang="en-US" i="1" dirty="0"/>
              <a:t>Assured Guaranty Corporation et al.’s</a:t>
            </a:r>
            <a:r>
              <a:rPr lang="en-US" dirty="0"/>
              <a:t> (“Assured”) Amended Complaint that had requested, among other things, an order requiring that Defendants remit the revenues securing the PRHTA bonds to pay principal and interest.</a:t>
            </a:r>
            <a:r>
              <a:rPr lang="en-US" baseline="30000" dirty="0"/>
              <a:t>1</a:t>
            </a:r>
          </a:p>
          <a:p>
            <a:pPr marL="7938" indent="0">
              <a:buFont typeface="Wingdings" charset="2"/>
              <a:buNone/>
              <a:defRPr/>
            </a:pPr>
            <a:endParaRPr lang="en-US" sz="1000" dirty="0">
              <a:solidFill>
                <a:schemeClr val="tx1">
                  <a:lumMod val="85000"/>
                  <a:lumOff val="15000"/>
                </a:schemeClr>
              </a:solidFill>
            </a:endParaRPr>
          </a:p>
          <a:p>
            <a:pPr marL="7938" indent="0">
              <a:buFont typeface="Wingdings" charset="2"/>
              <a:buNone/>
              <a:defRPr/>
            </a:pPr>
            <a:endParaRPr lang="en-US" sz="1000" dirty="0">
              <a:solidFill>
                <a:schemeClr val="tx1">
                  <a:lumMod val="85000"/>
                  <a:lumOff val="15000"/>
                </a:schemeClr>
              </a:solidFill>
            </a:endParaRPr>
          </a:p>
          <a:p>
            <a:pPr marL="7938" indent="0">
              <a:buFont typeface="Wingdings" charset="2"/>
              <a:buNone/>
              <a:defRPr/>
            </a:pPr>
            <a:endParaRPr lang="en-US" sz="1000" dirty="0">
              <a:solidFill>
                <a:schemeClr val="tx1">
                  <a:lumMod val="85000"/>
                  <a:lumOff val="15000"/>
                </a:schemeClr>
              </a:solidFill>
            </a:endParaRPr>
          </a:p>
          <a:p>
            <a:pPr marL="7938" indent="0">
              <a:buFont typeface="Wingdings" charset="2"/>
              <a:buNone/>
              <a:defRPr/>
            </a:pPr>
            <a:endParaRPr lang="en-US" sz="1000" dirty="0">
              <a:solidFill>
                <a:schemeClr val="tx1">
                  <a:lumMod val="85000"/>
                  <a:lumOff val="15000"/>
                </a:schemeClr>
              </a:solidFill>
            </a:endParaRPr>
          </a:p>
          <a:p>
            <a:pPr marL="7938" indent="0">
              <a:buFont typeface="Wingdings" charset="2"/>
              <a:buNone/>
              <a:defRPr/>
            </a:pPr>
            <a:r>
              <a:rPr lang="en-US" sz="1000" dirty="0">
                <a:solidFill>
                  <a:schemeClr val="tx1">
                    <a:lumMod val="85000"/>
                    <a:lumOff val="15000"/>
                  </a:schemeClr>
                </a:solidFill>
              </a:rPr>
              <a:t>____________________</a:t>
            </a:r>
          </a:p>
          <a:p>
            <a:pPr marL="230188" indent="-222250">
              <a:buFont typeface="Wingdings" charset="2"/>
              <a:buNone/>
              <a:defRPr/>
            </a:pPr>
            <a:r>
              <a:rPr lang="en-US" sz="1000" baseline="30000" dirty="0">
                <a:solidFill>
                  <a:schemeClr val="tx1">
                    <a:lumMod val="85000"/>
                    <a:lumOff val="15000"/>
                  </a:schemeClr>
                </a:solidFill>
              </a:rPr>
              <a:t>1</a:t>
            </a:r>
            <a:r>
              <a:rPr lang="en-US" sz="1000" dirty="0">
                <a:solidFill>
                  <a:schemeClr val="tx1">
                    <a:lumMod val="85000"/>
                    <a:lumOff val="15000"/>
                  </a:schemeClr>
                </a:solidFill>
              </a:rPr>
              <a:t>	</a:t>
            </a:r>
            <a:r>
              <a:rPr lang="en-US" sz="1000" i="1" dirty="0">
                <a:solidFill>
                  <a:schemeClr val="tx1">
                    <a:lumMod val="85000"/>
                    <a:lumOff val="15000"/>
                  </a:schemeClr>
                </a:solidFill>
              </a:rPr>
              <a:t>Assured Guaranty Corp. v. Commonwealth of Puerto Rico (In re The Financial Oversight and Management Board for Puerto Rico, as representative of Commonwealth of Puerto Rico)</a:t>
            </a:r>
            <a:r>
              <a:rPr lang="en-US" sz="1000" dirty="0">
                <a:solidFill>
                  <a:schemeClr val="tx1">
                    <a:lumMod val="85000"/>
                    <a:lumOff val="15000"/>
                  </a:schemeClr>
                </a:solidFill>
              </a:rPr>
              <a:t>, Adv. Proc. Nos. 17-155 and 17-156, Dkt. No. 125 (Jan. 30, 2018) (the “Opinion”).</a:t>
            </a:r>
          </a:p>
        </p:txBody>
      </p:sp>
    </p:spTree>
    <p:extLst>
      <p:ext uri="{BB962C8B-B14F-4D97-AF65-F5344CB8AC3E}">
        <p14:creationId xmlns:p14="http://schemas.microsoft.com/office/powerpoint/2010/main" val="2003011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a:extLst>
              <a:ext uri="{FF2B5EF4-FFF2-40B4-BE49-F238E27FC236}">
                <a16:creationId xmlns:a16="http://schemas.microsoft.com/office/drawing/2014/main" id="{56A80FAE-79B8-474D-B795-955CF8CAD31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67ED8ABA-CBE8-984B-91E5-1C070F7C55D4}" type="slidenum">
              <a:rPr lang="en-US" altLang="en-US" sz="1000" smtClean="0">
                <a:solidFill>
                  <a:srgbClr val="FFFFFF"/>
                </a:solidFill>
              </a:rPr>
              <a:pPr>
                <a:spcBef>
                  <a:spcPct val="0"/>
                </a:spcBef>
                <a:buFontTx/>
                <a:buNone/>
              </a:pPr>
              <a:t>60</a:t>
            </a:fld>
            <a:endParaRPr lang="en-US" altLang="en-US" sz="1000" dirty="0">
              <a:solidFill>
                <a:srgbClr val="FFFFFF"/>
              </a:solidFill>
            </a:endParaRPr>
          </a:p>
        </p:txBody>
      </p:sp>
      <p:sp>
        <p:nvSpPr>
          <p:cNvPr id="66563" name="Content Placeholder 2">
            <a:extLst>
              <a:ext uri="{FF2B5EF4-FFF2-40B4-BE49-F238E27FC236}">
                <a16:creationId xmlns:a16="http://schemas.microsoft.com/office/drawing/2014/main" id="{5290F5B2-A735-0E43-8071-AE8396AB009A}"/>
              </a:ext>
            </a:extLst>
          </p:cNvPr>
          <p:cNvSpPr>
            <a:spLocks noGrp="1" noChangeArrowheads="1"/>
          </p:cNvSpPr>
          <p:nvPr>
            <p:ph idx="1"/>
          </p:nvPr>
        </p:nvSpPr>
        <p:spPr/>
        <p:txBody>
          <a:bodyPr/>
          <a:lstStyle/>
          <a:p>
            <a:pPr lvl="1">
              <a:buFont typeface="Wingdings" pitchFamily="2" charset="2"/>
              <a:buChar char="§"/>
            </a:pPr>
            <a:r>
              <a:rPr lang="en-US" altLang="en-US" i="1" u="sng" dirty="0">
                <a:latin typeface="Arial" panose="020B0604020202020204" pitchFamily="34" charset="0"/>
                <a:ea typeface="ＭＳ Ｐゴシック" panose="020B0600070205080204" pitchFamily="34" charset="-128"/>
                <a:cs typeface="Helvetica" pitchFamily="2" charset="0"/>
              </a:rPr>
              <a:t>Assured’s</a:t>
            </a:r>
            <a:r>
              <a:rPr lang="en-US" altLang="en-US" u="sng" dirty="0">
                <a:latin typeface="Arial" panose="020B0604020202020204" pitchFamily="34" charset="0"/>
                <a:ea typeface="ＭＳ Ｐゴシック" panose="020B0600070205080204" pitchFamily="34" charset="-128"/>
                <a:cs typeface="Helvetica" pitchFamily="2" charset="0"/>
              </a:rPr>
              <a:t> position</a:t>
            </a:r>
            <a:r>
              <a:rPr lang="en-US" altLang="en-US" dirty="0">
                <a:latin typeface="Arial" panose="020B0604020202020204" pitchFamily="34" charset="0"/>
                <a:ea typeface="ＭＳ Ｐゴシック" panose="020B0600070205080204" pitchFamily="34" charset="-128"/>
                <a:cs typeface="Helvetica" pitchFamily="2" charset="0"/>
              </a:rPr>
              <a:t>. </a:t>
            </a:r>
            <a:r>
              <a:rPr lang="en-US" altLang="en-US" i="1" dirty="0">
                <a:latin typeface="Arial" panose="020B0604020202020204" pitchFamily="34" charset="0"/>
                <a:ea typeface="ＭＳ Ｐゴシック" panose="020B0600070205080204" pitchFamily="34" charset="-128"/>
                <a:cs typeface="Helvetica" pitchFamily="2" charset="0"/>
              </a:rPr>
              <a:t>Assured </a:t>
            </a:r>
            <a:r>
              <a:rPr lang="en-US" altLang="en-US" dirty="0">
                <a:latin typeface="Arial" panose="020B0604020202020204" pitchFamily="34" charset="0"/>
                <a:ea typeface="ＭＳ Ｐゴシック" panose="020B0600070205080204" pitchFamily="34" charset="-128"/>
                <a:cs typeface="Helvetica" pitchFamily="2" charset="0"/>
              </a:rPr>
              <a:t>asserted that the pledged revenues under the PRHTA’s revenue bond financing were special revenues under Section 902 of Bankruptcy Code, the pledge continued post-petition under Section 928 of the Bankruptcy Code and payments of pledged revenues as collected, net of necessary operating expenses (operation and maintenance costs), should be paid to the revenue bondholders under Section 922(d) and 928 of the Bankruptcy Code.</a:t>
            </a:r>
          </a:p>
        </p:txBody>
      </p:sp>
      <p:sp>
        <p:nvSpPr>
          <p:cNvPr id="7" name="Title 11">
            <a:extLst>
              <a:ext uri="{FF2B5EF4-FFF2-40B4-BE49-F238E27FC236}">
                <a16:creationId xmlns:a16="http://schemas.microsoft.com/office/drawing/2014/main" id="{E8F85020-458F-E64A-B2D9-2F53BEDEDEBA}"/>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929332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557C6E98-DBE0-8A4A-9F46-42B8743AE58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0DF0F901-2D66-184F-BAAB-48834149BF7C}" type="slidenum">
              <a:rPr lang="en-US" altLang="en-US" sz="1000" smtClean="0">
                <a:solidFill>
                  <a:srgbClr val="FFFFFF"/>
                </a:solidFill>
              </a:rPr>
              <a:pPr>
                <a:spcBef>
                  <a:spcPct val="0"/>
                </a:spcBef>
                <a:buFontTx/>
                <a:buNone/>
              </a:pPr>
              <a:t>61</a:t>
            </a:fld>
            <a:endParaRPr lang="en-US" altLang="en-US" sz="1000" dirty="0">
              <a:solidFill>
                <a:srgbClr val="FFFFFF"/>
              </a:solidFill>
            </a:endParaRPr>
          </a:p>
        </p:txBody>
      </p:sp>
      <p:sp>
        <p:nvSpPr>
          <p:cNvPr id="67587" name="Content Placeholder 2">
            <a:extLst>
              <a:ext uri="{FF2B5EF4-FFF2-40B4-BE49-F238E27FC236}">
                <a16:creationId xmlns:a16="http://schemas.microsoft.com/office/drawing/2014/main" id="{2D460913-73C7-EB45-8F6E-C5E9B4BCD89F}"/>
              </a:ext>
            </a:extLst>
          </p:cNvPr>
          <p:cNvSpPr>
            <a:spLocks noGrp="1" noChangeArrowheads="1"/>
          </p:cNvSpPr>
          <p:nvPr>
            <p:ph idx="1"/>
          </p:nvPr>
        </p:nvSpPr>
        <p:spPr/>
        <p:txBody>
          <a:bodyPr/>
          <a:lstStyle/>
          <a:p>
            <a:pPr lvl="1">
              <a:buFont typeface="Wingdings" pitchFamily="2" charset="2"/>
              <a:buChar char="§"/>
            </a:pPr>
            <a:r>
              <a:rPr lang="en-US" altLang="en-US" u="sng" dirty="0">
                <a:latin typeface="Arial" panose="020B0604020202020204" pitchFamily="34" charset="0"/>
                <a:ea typeface="ＭＳ Ｐゴシック" panose="020B0600070205080204" pitchFamily="34" charset="-128"/>
                <a:cs typeface="Helvetica" pitchFamily="2" charset="0"/>
              </a:rPr>
              <a:t>The P.R. Court’s focus</a:t>
            </a:r>
            <a:r>
              <a:rPr lang="en-US" altLang="en-US" dirty="0">
                <a:latin typeface="Arial" panose="020B0604020202020204" pitchFamily="34" charset="0"/>
                <a:ea typeface="ＭＳ Ｐゴシック" panose="020B0600070205080204" pitchFamily="34" charset="-128"/>
                <a:cs typeface="Helvetica" pitchFamily="2" charset="0"/>
              </a:rPr>
              <a:t>. The Court focused on Section 305 of PROMESA (which is Section 904 of the Bankruptcy Code) and Section 922(d) of the Bankruptcy Code. The Court interpreted Section 305 of PROMESA as a limitation of the the Court’s power by order, stay or decree to interfere with the municipality’s property interest, revenues and use and enjoyment of income-producing property of the municipal debtor without the debtor’s consent, including as to pledged revenues to the revenue bondholders and even the reserve funds held by the bond trustee.</a:t>
            </a:r>
          </a:p>
        </p:txBody>
      </p:sp>
      <p:sp>
        <p:nvSpPr>
          <p:cNvPr id="7" name="Title 11">
            <a:extLst>
              <a:ext uri="{FF2B5EF4-FFF2-40B4-BE49-F238E27FC236}">
                <a16:creationId xmlns:a16="http://schemas.microsoft.com/office/drawing/2014/main" id="{49DBD362-9066-D94C-AF63-29788591D65F}"/>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1912594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79D756C9-01E6-004A-9008-954D2A1ADF7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1FF2D4BE-E021-F549-92EC-BA6916D78710}" type="slidenum">
              <a:rPr lang="en-US" altLang="en-US" sz="1000" smtClean="0">
                <a:solidFill>
                  <a:srgbClr val="FFFFFF"/>
                </a:solidFill>
              </a:rPr>
              <a:pPr>
                <a:spcBef>
                  <a:spcPct val="0"/>
                </a:spcBef>
                <a:buFontTx/>
                <a:buNone/>
              </a:pPr>
              <a:t>62</a:t>
            </a:fld>
            <a:endParaRPr lang="en-US" altLang="en-US" sz="1000" dirty="0">
              <a:solidFill>
                <a:srgbClr val="FFFFFF"/>
              </a:solidFill>
            </a:endParaRPr>
          </a:p>
        </p:txBody>
      </p:sp>
      <p:sp>
        <p:nvSpPr>
          <p:cNvPr id="68611" name="Content Placeholder 2">
            <a:extLst>
              <a:ext uri="{FF2B5EF4-FFF2-40B4-BE49-F238E27FC236}">
                <a16:creationId xmlns:a16="http://schemas.microsoft.com/office/drawing/2014/main" id="{FDE1A805-7DF4-C646-86FB-B244F41F9987}"/>
              </a:ext>
            </a:extLst>
          </p:cNvPr>
          <p:cNvSpPr>
            <a:spLocks noGrp="1" noChangeArrowheads="1"/>
          </p:cNvSpPr>
          <p:nvPr>
            <p:ph idx="1"/>
          </p:nvPr>
        </p:nvSpPr>
        <p:spPr/>
        <p:txBody>
          <a:bodyPr/>
          <a:lstStyle/>
          <a:p>
            <a:pPr lvl="1">
              <a:buFont typeface="Wingdings" pitchFamily="2" charset="2"/>
              <a:buChar char="§"/>
            </a:pPr>
            <a:r>
              <a:rPr lang="en-US" altLang="en-US" sz="1800" u="sng" dirty="0">
                <a:latin typeface="Arial" panose="020B0604020202020204" pitchFamily="34" charset="0"/>
                <a:ea typeface="ＭＳ Ｐゴシック" panose="020B0600070205080204" pitchFamily="34" charset="-128"/>
                <a:cs typeface="Helvetica" pitchFamily="2" charset="0"/>
              </a:rPr>
              <a:t>The P.R. Court’s ruling</a:t>
            </a:r>
            <a:r>
              <a:rPr lang="en-US" altLang="en-US" sz="1800" dirty="0">
                <a:latin typeface="Arial" panose="020B0604020202020204" pitchFamily="34" charset="0"/>
                <a:ea typeface="ＭＳ Ｐゴシック" panose="020B0600070205080204" pitchFamily="34" charset="-128"/>
                <a:cs typeface="Helvetica" pitchFamily="2" charset="0"/>
              </a:rPr>
              <a:t>. The Court then went on to conclude Section 922(d) of the Bankruptcy Code and its exemption to the automatic stay “only permitted municipalities and others in possession of pledged special revenues to apply those revenues to the relevant debt without running afoul of the automatic stay.” (P.R. Court Opinion at 23). The Court interpreted Section 922(d) as not permitting the timely payment during the Chapter 9 case of the pledged special revenues not in possession of the indenture trustee on the petition date to the revenue bondholders if the municipality chooses not to pay the bondholders.</a:t>
            </a:r>
          </a:p>
          <a:p>
            <a:pPr marL="977900" lvl="2" indent="-292100">
              <a:lnSpc>
                <a:spcPts val="1800"/>
              </a:lnSpc>
              <a:buFont typeface="Wingdings" pitchFamily="2" charset="2"/>
              <a:buChar char="§"/>
            </a:pPr>
            <a:r>
              <a:rPr lang="en-US" altLang="en-US" sz="1600" dirty="0">
                <a:latin typeface="Arial" panose="020B0604020202020204" pitchFamily="34" charset="0"/>
                <a:ea typeface="ＭＳ Ｐゴシック" panose="020B0600070205080204" pitchFamily="34" charset="-128"/>
                <a:cs typeface="Helvetica" pitchFamily="2" charset="0"/>
              </a:rPr>
              <a:t>In the P.R. Court’s ruling, the Court actually interpreted prior rulings like </a:t>
            </a:r>
            <a:r>
              <a:rPr lang="en-US" altLang="en-US" sz="1600" i="1" dirty="0">
                <a:latin typeface="Arial" panose="020B0604020202020204" pitchFamily="34" charset="0"/>
                <a:ea typeface="ＭＳ Ｐゴシック" panose="020B0600070205080204" pitchFamily="34" charset="-128"/>
                <a:cs typeface="Helvetica" pitchFamily="2" charset="0"/>
              </a:rPr>
              <a:t>Jefferson</a:t>
            </a:r>
            <a:r>
              <a:rPr lang="en-US" altLang="en-US" sz="1600" dirty="0">
                <a:latin typeface="Arial" panose="020B0604020202020204" pitchFamily="34" charset="0"/>
                <a:ea typeface="ＭＳ Ｐゴシック" panose="020B0600070205080204" pitchFamily="34" charset="-128"/>
                <a:cs typeface="Helvetica" pitchFamily="2" charset="0"/>
              </a:rPr>
              <a:t> not to be completely contrary to its ruling because the P.R. Court claimed that Jefferson County consented to paying special revenues not in the possession of the indenture trustee to the bondholders, which was not the case. Further, the P.R. Court cited for support of its ruling </a:t>
            </a:r>
            <a:r>
              <a:rPr lang="en-US" altLang="en-US" sz="1600" i="1" dirty="0">
                <a:latin typeface="Arial" panose="020B0604020202020204" pitchFamily="34" charset="0"/>
                <a:ea typeface="ＭＳ Ｐゴシック" panose="020B0600070205080204" pitchFamily="34" charset="-128"/>
                <a:cs typeface="Helvetica" pitchFamily="2" charset="0"/>
              </a:rPr>
              <a:t>Collier on Bankruptcy</a:t>
            </a:r>
            <a:r>
              <a:rPr lang="en-US" altLang="en-US" sz="1600" dirty="0">
                <a:latin typeface="Arial" panose="020B0604020202020204" pitchFamily="34" charset="0"/>
                <a:ea typeface="ＭＳ Ｐゴシック" panose="020B0600070205080204" pitchFamily="34" charset="-128"/>
                <a:cs typeface="Helvetica" pitchFamily="2" charset="0"/>
              </a:rPr>
              <a:t> which the Jefferson County Court and other commentators have disagreed with.</a:t>
            </a:r>
          </a:p>
        </p:txBody>
      </p:sp>
      <p:sp>
        <p:nvSpPr>
          <p:cNvPr id="7" name="Title 11">
            <a:extLst>
              <a:ext uri="{FF2B5EF4-FFF2-40B4-BE49-F238E27FC236}">
                <a16:creationId xmlns:a16="http://schemas.microsoft.com/office/drawing/2014/main" id="{6B55426A-C14A-B647-93A6-7F241AB4346E}"/>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2920927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A16E507B-8CC2-D347-92DE-A0F6F3D0205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49B5B83F-2851-5543-AA76-BBB423A8614A}" type="slidenum">
              <a:rPr lang="en-US" altLang="en-US" sz="1000" smtClean="0">
                <a:solidFill>
                  <a:srgbClr val="FFFFFF"/>
                </a:solidFill>
              </a:rPr>
              <a:pPr>
                <a:spcBef>
                  <a:spcPct val="0"/>
                </a:spcBef>
                <a:buFontTx/>
                <a:buNone/>
              </a:pPr>
              <a:t>63</a:t>
            </a:fld>
            <a:endParaRPr lang="en-US" altLang="en-US" sz="1000" dirty="0">
              <a:solidFill>
                <a:srgbClr val="FFFFFF"/>
              </a:solidFill>
            </a:endParaRPr>
          </a:p>
        </p:txBody>
      </p:sp>
      <p:sp>
        <p:nvSpPr>
          <p:cNvPr id="69635" name="Content Placeholder 2">
            <a:extLst>
              <a:ext uri="{FF2B5EF4-FFF2-40B4-BE49-F238E27FC236}">
                <a16:creationId xmlns:a16="http://schemas.microsoft.com/office/drawing/2014/main" id="{5B38387A-344C-A04C-A3AE-AC1EF8DEA8D9}"/>
              </a:ext>
            </a:extLst>
          </p:cNvPr>
          <p:cNvSpPr>
            <a:spLocks noGrp="1" noChangeArrowheads="1"/>
          </p:cNvSpPr>
          <p:nvPr>
            <p:ph idx="1"/>
          </p:nvPr>
        </p:nvSpPr>
        <p:spPr/>
        <p:txBody>
          <a:bodyPr/>
          <a:lstStyle/>
          <a:p>
            <a:pPr lvl="1">
              <a:buFont typeface="Wingdings" pitchFamily="2" charset="2"/>
              <a:buChar char="§"/>
            </a:pPr>
            <a:r>
              <a:rPr lang="en-US" altLang="en-US" u="sng" dirty="0">
                <a:latin typeface="Arial" panose="020B0604020202020204" pitchFamily="34" charset="0"/>
                <a:ea typeface="ＭＳ Ｐゴシック" panose="020B0600070205080204" pitchFamily="34" charset="-128"/>
                <a:cs typeface="Helvetica" pitchFamily="2" charset="0"/>
              </a:rPr>
              <a:t>The P.R. Court justified its ruling on its interpretation of Section 904 of the Bankruptcy Code (Section 305 of PROMESA) and Section 922(d) as well as </a:t>
            </a:r>
            <a:r>
              <a:rPr lang="en-US" altLang="en-US" i="1" u="sng" dirty="0">
                <a:latin typeface="Arial" panose="020B0604020202020204" pitchFamily="34" charset="0"/>
                <a:ea typeface="ＭＳ Ｐゴシック" panose="020B0600070205080204" pitchFamily="34" charset="-128"/>
                <a:cs typeface="Helvetica" pitchFamily="2" charset="0"/>
              </a:rPr>
              <a:t>Collier on Bankruptcy</a:t>
            </a:r>
            <a:r>
              <a:rPr lang="en-US" altLang="en-US" dirty="0">
                <a:latin typeface="Arial" panose="020B0604020202020204" pitchFamily="34" charset="0"/>
                <a:ea typeface="ＭＳ Ｐゴシック" panose="020B0600070205080204" pitchFamily="34" charset="-128"/>
                <a:cs typeface="Helvetica" pitchFamily="2" charset="0"/>
              </a:rPr>
              <a:t>.</a:t>
            </a:r>
          </a:p>
          <a:p>
            <a:pPr marL="1028700" lvl="2" indent="-282575">
              <a:buFont typeface="Wingdings" pitchFamily="2" charset="2"/>
              <a:buChar char="§"/>
            </a:pPr>
            <a:r>
              <a:rPr lang="en-US" altLang="en-US" dirty="0">
                <a:latin typeface="Arial" panose="020B0604020202020204" pitchFamily="34" charset="0"/>
                <a:ea typeface="ＭＳ Ｐゴシック" panose="020B0600070205080204" pitchFamily="34" charset="-128"/>
                <a:cs typeface="Helvetica" pitchFamily="2" charset="0"/>
              </a:rPr>
              <a:t>Contrary to what the P.R. Court reasoned, Section 904 does not support the ruling of the P.R. Court since there is no need for Section 922(d) to provide a “lifting of stay” for municipalities to pay special revenues if the municipalities so desire because Section 904 already proclaimed that the Court may not stay, order, decree or otherwise interfere with the municipality’s governmental power, including as to revenues or use or engagement of any income producing property. The P.R. Court ruling renders Section 904 a tautology and interpreting an amendment to be duplicative of an already existing section renders the interpretation fatally flawed.</a:t>
            </a:r>
          </a:p>
        </p:txBody>
      </p:sp>
      <p:sp>
        <p:nvSpPr>
          <p:cNvPr id="7" name="Title 11">
            <a:extLst>
              <a:ext uri="{FF2B5EF4-FFF2-40B4-BE49-F238E27FC236}">
                <a16:creationId xmlns:a16="http://schemas.microsoft.com/office/drawing/2014/main" id="{581746D5-5B3E-6941-BF05-8AD20DE0DDDE}"/>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3985345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35DBACC5-7D7D-FD42-B963-EADA437E49B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14DD0ADB-94B6-5E4B-BE9A-D09E2371C41B}" type="slidenum">
              <a:rPr lang="en-US" altLang="en-US" sz="1000" smtClean="0">
                <a:solidFill>
                  <a:srgbClr val="FFFFFF"/>
                </a:solidFill>
              </a:rPr>
              <a:pPr>
                <a:spcBef>
                  <a:spcPct val="0"/>
                </a:spcBef>
                <a:buFontTx/>
                <a:buNone/>
              </a:pPr>
              <a:t>64</a:t>
            </a:fld>
            <a:endParaRPr lang="en-US" altLang="en-US" sz="1000" dirty="0">
              <a:solidFill>
                <a:srgbClr val="FFFFFF"/>
              </a:solidFill>
            </a:endParaRPr>
          </a:p>
        </p:txBody>
      </p:sp>
      <p:sp>
        <p:nvSpPr>
          <p:cNvPr id="70659" name="Content Placeholder 2">
            <a:extLst>
              <a:ext uri="{FF2B5EF4-FFF2-40B4-BE49-F238E27FC236}">
                <a16:creationId xmlns:a16="http://schemas.microsoft.com/office/drawing/2014/main" id="{4510FAFA-76C7-FD4A-A76D-DE3A1D9C03D3}"/>
              </a:ext>
            </a:extLst>
          </p:cNvPr>
          <p:cNvSpPr>
            <a:spLocks noGrp="1" noChangeArrowheads="1"/>
          </p:cNvSpPr>
          <p:nvPr>
            <p:ph idx="1"/>
          </p:nvPr>
        </p:nvSpPr>
        <p:spPr/>
        <p:txBody>
          <a:bodyPr/>
          <a:lstStyle/>
          <a:p>
            <a:pPr marL="1028700" lvl="2" indent="-282575">
              <a:buFont typeface="Wingdings" pitchFamily="2" charset="2"/>
              <a:buChar char="§"/>
            </a:pPr>
            <a:r>
              <a:rPr lang="en-US" altLang="en-US" dirty="0">
                <a:latin typeface="Arial" panose="020B0604020202020204" pitchFamily="34" charset="0"/>
                <a:ea typeface="ＭＳ Ｐゴシック" panose="020B0600070205080204" pitchFamily="34" charset="-128"/>
                <a:cs typeface="Helvetica" pitchFamily="2" charset="0"/>
              </a:rPr>
              <a:t>As noted below regarding the Jefferson Court ruling, the </a:t>
            </a:r>
            <a:r>
              <a:rPr lang="en-US" altLang="en-US" i="1" dirty="0">
                <a:latin typeface="Arial" panose="020B0604020202020204" pitchFamily="34" charset="0"/>
                <a:ea typeface="ＭＳ Ｐゴシック" panose="020B0600070205080204" pitchFamily="34" charset="-128"/>
                <a:cs typeface="Helvetica" pitchFamily="2" charset="0"/>
              </a:rPr>
              <a:t>Collier on Bankruptcy</a:t>
            </a:r>
            <a:r>
              <a:rPr lang="en-US" altLang="en-US" dirty="0">
                <a:latin typeface="Arial" panose="020B0604020202020204" pitchFamily="34" charset="0"/>
                <a:ea typeface="ＭＳ Ｐゴシック" panose="020B0600070205080204" pitchFamily="34" charset="-128"/>
                <a:cs typeface="Helvetica" pitchFamily="2" charset="0"/>
              </a:rPr>
              <a:t> cite to the legislative history of the 1988 Amendments is an incomplete and incorrect interpretation of the Congressional intent. Congress did not limit special revenues bond protection to just special revenues held by the trustee for the bondholders on the petition date but all special revenues collected pre- and post-filing of the Chapter 9 proceedings.</a:t>
            </a:r>
          </a:p>
        </p:txBody>
      </p:sp>
      <p:sp>
        <p:nvSpPr>
          <p:cNvPr id="7" name="Title 11">
            <a:extLst>
              <a:ext uri="{FF2B5EF4-FFF2-40B4-BE49-F238E27FC236}">
                <a16:creationId xmlns:a16="http://schemas.microsoft.com/office/drawing/2014/main" id="{2D580B4F-D877-A942-BCB7-A0347232648C}"/>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512045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a:extLst>
              <a:ext uri="{FF2B5EF4-FFF2-40B4-BE49-F238E27FC236}">
                <a16:creationId xmlns:a16="http://schemas.microsoft.com/office/drawing/2014/main" id="{6A88A417-F845-974E-9F07-B78C008BEDE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0CB0809A-D422-C04D-869C-BC9D54D25044}" type="slidenum">
              <a:rPr lang="en-US" altLang="en-US" sz="1000" smtClean="0">
                <a:solidFill>
                  <a:srgbClr val="FFFFFF"/>
                </a:solidFill>
              </a:rPr>
              <a:pPr>
                <a:spcBef>
                  <a:spcPct val="0"/>
                </a:spcBef>
                <a:buFontTx/>
                <a:buNone/>
              </a:pPr>
              <a:t>65</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marL="461963" indent="-454025">
              <a:buFont typeface="Wingdings" charset="2"/>
              <a:buNone/>
              <a:defRPr/>
            </a:pPr>
            <a:r>
              <a:rPr lang="en-US" sz="2000" dirty="0"/>
              <a:t>B.	</a:t>
            </a:r>
            <a:r>
              <a:rPr lang="en-US" sz="2000" u="sng" dirty="0"/>
              <a:t>The Jefferson County decision reaffirms the 1988 Amendment’s legislative history and the municipal market’s understanding that special revenues in a Chapter 9 proceeding are to be timely paid to the bondholders</a:t>
            </a:r>
            <a:r>
              <a:rPr lang="en-US" sz="2000" dirty="0"/>
              <a:t>:</a:t>
            </a:r>
          </a:p>
          <a:p>
            <a:pPr lvl="1">
              <a:buFont typeface="Wingdings" pitchFamily="2" charset="2"/>
              <a:buChar char="§"/>
              <a:defRPr/>
            </a:pPr>
            <a:r>
              <a:rPr lang="en-US" sz="1900" u="sng" dirty="0"/>
              <a:t>Procedural history of the case</a:t>
            </a:r>
            <a:r>
              <a:rPr lang="en-US" sz="1900" dirty="0"/>
              <a:t>. On November 9, 2011, Jefferson County, Alabama filed the then largest Chapter 9 case. A contributing factor to the County’s financial problems was in excess of $4 billion of special revenue sewer bond debt. The majority of the debt was in the form of warrants issued to finance the construction and repair of the sewer system owned by the County. The warrants were not general obligations of the County. Rather, they were special revenue warrants with the revenues of the sewer system, the sole source of repayment. The warrants were issued pursuant to the terms of an indenture and eleven supplemental indentures that, by February 2008, were in default.</a:t>
            </a:r>
            <a:endParaRPr lang="en-US" sz="1000" dirty="0">
              <a:solidFill>
                <a:schemeClr val="tx1">
                  <a:lumMod val="85000"/>
                  <a:lumOff val="15000"/>
                </a:schemeClr>
              </a:solidFill>
            </a:endParaRPr>
          </a:p>
        </p:txBody>
      </p:sp>
      <p:sp>
        <p:nvSpPr>
          <p:cNvPr id="7" name="Title 11">
            <a:extLst>
              <a:ext uri="{FF2B5EF4-FFF2-40B4-BE49-F238E27FC236}">
                <a16:creationId xmlns:a16="http://schemas.microsoft.com/office/drawing/2014/main" id="{2BF54715-8F59-7543-9503-EBACCB9F2EC4}"/>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154477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a:extLst>
              <a:ext uri="{FF2B5EF4-FFF2-40B4-BE49-F238E27FC236}">
                <a16:creationId xmlns:a16="http://schemas.microsoft.com/office/drawing/2014/main" id="{A007EEA5-9058-B742-BA20-4D5D2CF7081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AC6B03D0-701C-FB44-9458-B47AC63D5BC6}" type="slidenum">
              <a:rPr lang="en-US" altLang="en-US" sz="1000" smtClean="0">
                <a:solidFill>
                  <a:srgbClr val="FFFFFF"/>
                </a:solidFill>
              </a:rPr>
              <a:pPr>
                <a:spcBef>
                  <a:spcPct val="0"/>
                </a:spcBef>
                <a:buFontTx/>
                <a:buNone/>
              </a:pPr>
              <a:t>66</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lvl="1">
              <a:buFont typeface="Wingdings" pitchFamily="2" charset="2"/>
              <a:buChar char="§"/>
              <a:defRPr/>
            </a:pPr>
            <a:r>
              <a:rPr lang="en-US" u="sng" dirty="0"/>
              <a:t>The County’s position</a:t>
            </a:r>
            <a:r>
              <a:rPr lang="en-US" dirty="0"/>
              <a:t>. The County took the position that only the special revenues, if any, in the possession of the indenture trustee for the warrants at the beginning of the case were unaffected by the automatic stay. Ignoring the broad language of Section 928 confirming special revenues acquired post-petition remain subject to any lien resulting from a prepetition security agreement, the County seized on the words “pledged special revenues” in Section 922(d) exempting special revenues imposed by the Bankruptcy Code. The County argued that the use of “pledged” rendered the stay exception limited to a possessory lien.</a:t>
            </a:r>
            <a:endParaRPr lang="en-US" dirty="0">
              <a:solidFill>
                <a:schemeClr val="tx1">
                  <a:lumMod val="85000"/>
                  <a:lumOff val="15000"/>
                </a:schemeClr>
              </a:solidFill>
            </a:endParaRPr>
          </a:p>
        </p:txBody>
      </p:sp>
      <p:sp>
        <p:nvSpPr>
          <p:cNvPr id="7" name="Title 11">
            <a:extLst>
              <a:ext uri="{FF2B5EF4-FFF2-40B4-BE49-F238E27FC236}">
                <a16:creationId xmlns:a16="http://schemas.microsoft.com/office/drawing/2014/main" id="{7BE0167F-EEEE-F049-91D3-8D16DFCE5FB0}"/>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3110779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a:extLst>
              <a:ext uri="{FF2B5EF4-FFF2-40B4-BE49-F238E27FC236}">
                <a16:creationId xmlns:a16="http://schemas.microsoft.com/office/drawing/2014/main" id="{3D706D91-9DAD-E746-BB6D-514979AB159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5BA4D6D7-CD2C-E94F-8E60-AED9CF5EB6F1}" type="slidenum">
              <a:rPr lang="en-US" altLang="en-US" sz="1000" smtClean="0">
                <a:solidFill>
                  <a:srgbClr val="FFFFFF"/>
                </a:solidFill>
              </a:rPr>
              <a:pPr>
                <a:spcBef>
                  <a:spcPct val="0"/>
                </a:spcBef>
                <a:buFontTx/>
                <a:buNone/>
              </a:pPr>
              <a:t>67</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lvl="1">
              <a:buFont typeface="Wingdings" pitchFamily="2" charset="2"/>
              <a:buChar char="§"/>
              <a:defRPr/>
            </a:pPr>
            <a:r>
              <a:rPr lang="en-US" u="sng" dirty="0"/>
              <a:t>The trustee and sewer warrant holders’ position</a:t>
            </a:r>
            <a:r>
              <a:rPr lang="en-US" dirty="0"/>
              <a:t>. The trustee and the sewer warrant holders asserted all net revenues of the sewer system (net of maintenance and operation cost as defined in the indenture) held by the trustee as collected during the Chapter 9 were pledged special revenues that were to be timely paid to the trustee for the benefit of the warrant holders and could not be used for any other purpose.</a:t>
            </a:r>
            <a:endParaRPr lang="en-US" dirty="0">
              <a:solidFill>
                <a:schemeClr val="tx1">
                  <a:lumMod val="85000"/>
                  <a:lumOff val="15000"/>
                </a:schemeClr>
              </a:solidFill>
            </a:endParaRPr>
          </a:p>
        </p:txBody>
      </p:sp>
      <p:sp>
        <p:nvSpPr>
          <p:cNvPr id="7" name="Title 11">
            <a:extLst>
              <a:ext uri="{FF2B5EF4-FFF2-40B4-BE49-F238E27FC236}">
                <a16:creationId xmlns:a16="http://schemas.microsoft.com/office/drawing/2014/main" id="{6812F176-352B-9447-901D-B758E8E24F8B}"/>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1061802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a:extLst>
              <a:ext uri="{FF2B5EF4-FFF2-40B4-BE49-F238E27FC236}">
                <a16:creationId xmlns:a16="http://schemas.microsoft.com/office/drawing/2014/main" id="{ABCEEC0E-AFBF-2744-979A-BFD85805AA5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E68A5C12-8AC2-9845-83B3-ED016A6AE508}" type="slidenum">
              <a:rPr lang="en-US" altLang="en-US" sz="1000" smtClean="0">
                <a:solidFill>
                  <a:srgbClr val="FFFFFF"/>
                </a:solidFill>
              </a:rPr>
              <a:pPr>
                <a:spcBef>
                  <a:spcPct val="0"/>
                </a:spcBef>
                <a:buFontTx/>
                <a:buNone/>
              </a:pPr>
              <a:t>68</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lvl="1">
              <a:buFont typeface="Wingdings" pitchFamily="2" charset="2"/>
              <a:buChar char="§"/>
              <a:defRPr/>
            </a:pPr>
            <a:r>
              <a:rPr lang="en-US" u="sng" dirty="0"/>
              <a:t>The Jefferson County Court found that</a:t>
            </a:r>
            <a:r>
              <a:rPr lang="en-US" dirty="0"/>
              <a:t>:</a:t>
            </a:r>
          </a:p>
          <a:p>
            <a:pPr marL="746125" lvl="1" indent="0">
              <a:buFont typeface="Arial" panose="020B0604020202020204" pitchFamily="34" charset="0"/>
              <a:buNone/>
              <a:defRPr/>
            </a:pPr>
            <a:r>
              <a:rPr lang="en-US" sz="1900" dirty="0"/>
              <a:t>Not only does </a:t>
            </a:r>
            <a:r>
              <a:rPr lang="en-US" sz="1900" u="sng" dirty="0"/>
              <a:t>Alabama case law</a:t>
            </a:r>
            <a:r>
              <a:rPr lang="en-US" sz="1900" dirty="0"/>
              <a:t> and </a:t>
            </a:r>
            <a:r>
              <a:rPr lang="en-US" sz="1900" u="sng" dirty="0"/>
              <a:t>its governing statute for the sewer warrants</a:t>
            </a:r>
            <a:r>
              <a:rPr lang="en-US" sz="1900" dirty="0"/>
              <a:t> support an interpretation of “pledge” in the municipal financing setting </a:t>
            </a:r>
            <a:r>
              <a:rPr lang="en-US" sz="1900" u="sng" dirty="0"/>
              <a:t>to be more than a possessory lien</a:t>
            </a:r>
            <a:r>
              <a:rPr lang="en-US" sz="1900" dirty="0"/>
              <a:t>, so does the Indenture. System Revenues are under§1.1 of the Indenture monies and income from all sources thereafter “received by or on behalf of the County from whatever source derived from the operation” of the sewer system. Under§2.1 of the Indenture, the County “does hereby grant, bargain, sell and convey, assign, transfer and pledge” to the Indenture Trustee various property, interests and rights to secure payment of the warrants. The wording of the Indenture makes clear that the Pledged Revenues are all revenues against which the Indenture Trustee is given a lien and not solely those in its possession. (emphasis added)</a:t>
            </a:r>
            <a:endParaRPr lang="en-US" sz="1900" dirty="0">
              <a:solidFill>
                <a:schemeClr val="tx1">
                  <a:lumMod val="85000"/>
                  <a:lumOff val="15000"/>
                </a:schemeClr>
              </a:solidFill>
            </a:endParaRPr>
          </a:p>
        </p:txBody>
      </p:sp>
      <p:sp>
        <p:nvSpPr>
          <p:cNvPr id="7" name="Title 11">
            <a:extLst>
              <a:ext uri="{FF2B5EF4-FFF2-40B4-BE49-F238E27FC236}">
                <a16:creationId xmlns:a16="http://schemas.microsoft.com/office/drawing/2014/main" id="{C552B2C9-6D51-5540-8B1A-16ACFF3A279E}"/>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172045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6</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
        <p:nvSpPr>
          <p:cNvPr id="7" name="Content Placeholder 12"/>
          <p:cNvSpPr>
            <a:spLocks noGrp="1"/>
          </p:cNvSpPr>
          <p:nvPr>
            <p:ph idx="1"/>
          </p:nvPr>
        </p:nvSpPr>
        <p:spPr>
          <a:xfrm>
            <a:off x="457200" y="1600200"/>
            <a:ext cx="8229600" cy="4525963"/>
          </a:xfrm>
        </p:spPr>
        <p:txBody>
          <a:bodyPr/>
          <a:lstStyle/>
          <a:p>
            <a:pPr marL="457200" indent="-457200">
              <a:buNone/>
            </a:pPr>
            <a:r>
              <a:rPr lang="en-US" altLang="en-US" dirty="0">
                <a:latin typeface="Arial" charset="0"/>
                <a:ea typeface="ＭＳ Ｐゴシック" charset="-128"/>
                <a:cs typeface="Helvetica" charset="0"/>
              </a:rPr>
              <a:t>A.	</a:t>
            </a:r>
            <a:r>
              <a:rPr lang="en-US" altLang="en-US" u="sng" dirty="0">
                <a:latin typeface="Arial" charset="0"/>
                <a:ea typeface="ＭＳ Ｐゴシック" charset="-128"/>
                <a:cs typeface="Helvetica" charset="0"/>
              </a:rPr>
              <a:t>Puerto Rico’s financial problems did not begin with the Great Recession of 2007</a:t>
            </a:r>
            <a:r>
              <a:rPr lang="en-US" altLang="en-US" dirty="0">
                <a:latin typeface="Arial" charset="0"/>
                <a:ea typeface="ＭＳ Ｐゴシック" charset="-128"/>
                <a:cs typeface="Helvetica" charset="0"/>
              </a:rPr>
              <a:t>:</a:t>
            </a:r>
          </a:p>
          <a:p>
            <a:pPr marL="914400" lvl="1" indent="-457200">
              <a:buNone/>
            </a:pPr>
            <a:r>
              <a:rPr lang="en-US" altLang="en-US" dirty="0">
                <a:latin typeface="Arial" charset="0"/>
                <a:ea typeface="ＭＳ Ｐゴシック" charset="-128"/>
                <a:cs typeface="Helvetica" charset="0"/>
              </a:rPr>
              <a:t>1.	</a:t>
            </a:r>
            <a:r>
              <a:rPr lang="en-US" altLang="en-US" u="sng" dirty="0">
                <a:latin typeface="Arial" charset="0"/>
                <a:ea typeface="ＭＳ Ｐゴシック" charset="-128"/>
                <a:cs typeface="Helvetica" charset="0"/>
              </a:rPr>
              <a:t>The systemic roots of Puerto Rico’s financial problems did not begin in the 21st century but go back to inchoate systemic issues which have their beginnings in the 20th century</a:t>
            </a:r>
            <a:r>
              <a:rPr lang="en-US" altLang="en-US" dirty="0">
                <a:latin typeface="Arial" charset="0"/>
                <a:ea typeface="ＭＳ Ｐゴシック" charset="-128"/>
                <a:cs typeface="Helvetica" charset="0"/>
              </a:rPr>
              <a:t>:</a:t>
            </a:r>
          </a:p>
          <a:p>
            <a:pPr marL="1371600" lvl="2" indent="-457200">
              <a:buNone/>
            </a:pPr>
            <a:r>
              <a:rPr lang="en-US" altLang="en-US" dirty="0">
                <a:latin typeface="Arial" charset="0"/>
                <a:ea typeface="ＭＳ Ｐゴシック" charset="-128"/>
                <a:cs typeface="Helvetica" charset="0"/>
              </a:rPr>
              <a:t>(a)	</a:t>
            </a:r>
            <a:r>
              <a:rPr lang="en-US" altLang="en-US" u="sng" dirty="0">
                <a:latin typeface="Arial" charset="0"/>
                <a:ea typeface="ＭＳ Ｐゴシック" charset="-128"/>
                <a:cs typeface="Helvetica" charset="0"/>
              </a:rPr>
              <a:t>Merchant Marine Act of 1920</a:t>
            </a:r>
            <a:r>
              <a:rPr lang="en-US" altLang="en-US" dirty="0">
                <a:latin typeface="Arial" charset="0"/>
                <a:ea typeface="ＭＳ Ｐゴシック" charset="-128"/>
                <a:cs typeface="Helvetica" charset="0"/>
              </a:rPr>
              <a:t> – Puerto Rico’s import costs are at least double those of neighboring island countries due to this Act (a/k/a Jones Act) which encourages all goods transported by water to be carried by U.S. flagships and taxes those foreign flagships that carry cargo between the U.S. mainland and Puerto Rico.</a:t>
            </a:r>
          </a:p>
        </p:txBody>
      </p:sp>
    </p:spTree>
    <p:extLst>
      <p:ext uri="{BB962C8B-B14F-4D97-AF65-F5344CB8AC3E}">
        <p14:creationId xmlns:p14="http://schemas.microsoft.com/office/powerpoint/2010/main" val="1666476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42030006-27F3-7E4B-B888-E344E9F775D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3CBEAFAE-F9DE-F945-9ABC-575C9F84B794}" type="slidenum">
              <a:rPr lang="en-US" altLang="en-US" sz="1000" smtClean="0">
                <a:solidFill>
                  <a:srgbClr val="FFFFFF"/>
                </a:solidFill>
              </a:rPr>
              <a:pPr>
                <a:spcBef>
                  <a:spcPct val="0"/>
                </a:spcBef>
                <a:buFontTx/>
                <a:buNone/>
              </a:pPr>
              <a:t>69</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lvl="1">
              <a:buFont typeface="Wingdings" pitchFamily="2" charset="2"/>
              <a:buChar char="§"/>
              <a:defRPr/>
            </a:pPr>
            <a:r>
              <a:rPr lang="en-US" u="sng" dirty="0"/>
              <a:t>The Jefferson County Court then ruled</a:t>
            </a:r>
            <a:r>
              <a:rPr lang="en-US" dirty="0"/>
              <a:t>:</a:t>
            </a:r>
          </a:p>
          <a:p>
            <a:pPr marL="746125" lvl="1" indent="0">
              <a:buFont typeface="Arial" panose="020B0604020202020204" pitchFamily="34" charset="0"/>
              <a:buNone/>
              <a:defRPr/>
            </a:pPr>
            <a:r>
              <a:rPr lang="en-US" sz="1800" dirty="0"/>
              <a:t>“In summary, this Court’s analysis of the interplay of section 922 with section 928 of chapter 9, 11 U.S.C.</a:t>
            </a:r>
            <a:r>
              <a:rPr lang="en-US" sz="1800" spc="-1000" dirty="0"/>
              <a:t>§§</a:t>
            </a:r>
            <a:r>
              <a:rPr lang="en-US" sz="1800" dirty="0"/>
              <a:t>  922, 928, is that “pledged special revenues” as used in§922(d) includes all special revenues against which the County granted a lien under the Indenture, not just those in the possession of the Indenture Trustee or Receiver. It encompasses those Net Revenues that are received from the sewer system before and after the filing of the County’s chapter 9. </a:t>
            </a:r>
            <a:r>
              <a:rPr lang="en-US" sz="1800" u="sng" dirty="0"/>
              <a:t>The structure and intent of what Congress enacted by its 1988 amendments to chapter 9 was to provide a mechanism whereby the pledged special revenues would continue to be paid uninterrupted to those to which/whom payment of the sewer system’s indebtedness is secured by a lien on special revenues</a:t>
            </a:r>
            <a:r>
              <a:rPr lang="en-US" sz="1800" dirty="0"/>
              <a:t>. The result is that 11 U.S.C.§922(d) excludes continued payment of these “pledged special revenues” to the lienholder from being stayed under 11 U.S.C.§362(a) or 11 U.S.C.§922(a).” (emphasis added)</a:t>
            </a:r>
            <a:endParaRPr lang="en-US" sz="1800" dirty="0">
              <a:solidFill>
                <a:schemeClr val="tx1">
                  <a:lumMod val="85000"/>
                  <a:lumOff val="15000"/>
                </a:schemeClr>
              </a:solidFill>
            </a:endParaRPr>
          </a:p>
        </p:txBody>
      </p:sp>
      <p:sp>
        <p:nvSpPr>
          <p:cNvPr id="7" name="Title 11">
            <a:extLst>
              <a:ext uri="{FF2B5EF4-FFF2-40B4-BE49-F238E27FC236}">
                <a16:creationId xmlns:a16="http://schemas.microsoft.com/office/drawing/2014/main" id="{B7C12C8D-8299-3A4C-B1DC-202848C4CC8A}"/>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1060478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1E3B09D2-49FE-AA4F-A49E-12540EEB41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D222E16B-E16D-0D45-BF16-C40F9D5F4BD6}" type="slidenum">
              <a:rPr lang="en-US" altLang="en-US" sz="1000" smtClean="0">
                <a:solidFill>
                  <a:srgbClr val="FFFFFF"/>
                </a:solidFill>
              </a:rPr>
              <a:pPr>
                <a:spcBef>
                  <a:spcPct val="0"/>
                </a:spcBef>
                <a:buFontTx/>
                <a:buNone/>
              </a:pPr>
              <a:t>70</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marL="461963" indent="-454025">
              <a:buFont typeface="Wingdings" charset="2"/>
              <a:buNone/>
              <a:defRPr/>
            </a:pPr>
            <a:r>
              <a:rPr lang="en-US" sz="2000" dirty="0"/>
              <a:t>C.	</a:t>
            </a:r>
            <a:r>
              <a:rPr lang="en-US" sz="2000" u="sng" dirty="0"/>
              <a:t>The P.R. Court’s reliance on </a:t>
            </a:r>
            <a:r>
              <a:rPr lang="en-US" sz="2000" i="1" u="sng" dirty="0"/>
              <a:t>Collier</a:t>
            </a:r>
            <a:r>
              <a:rPr lang="en-US" sz="2000" u="sng" dirty="0"/>
              <a:t> is flawed</a:t>
            </a:r>
            <a:r>
              <a:rPr lang="en-US" sz="2000" dirty="0"/>
              <a:t>:</a:t>
            </a:r>
          </a:p>
          <a:p>
            <a:pPr lvl="1">
              <a:buFont typeface="Wingdings" pitchFamily="2" charset="2"/>
              <a:buChar char="§"/>
              <a:defRPr/>
            </a:pPr>
            <a:r>
              <a:rPr lang="en-US" sz="1800" u="sng" dirty="0"/>
              <a:t>The Jefferson County Court explained why </a:t>
            </a:r>
            <a:r>
              <a:rPr lang="en-US" sz="1800" i="1" u="sng" dirty="0"/>
              <a:t>Collier on Bankruptcy</a:t>
            </a:r>
            <a:r>
              <a:rPr lang="en-US" sz="1800" u="sng" dirty="0"/>
              <a:t> which was part of the support for the P.R. Court ruling was incorrect</a:t>
            </a:r>
            <a:r>
              <a:rPr lang="en-US" sz="1800" dirty="0"/>
              <a:t>:</a:t>
            </a:r>
          </a:p>
          <a:p>
            <a:pPr marL="1028700" lvl="1" indent="-274638">
              <a:buFont typeface="Wingdings" pitchFamily="2" charset="2"/>
              <a:buChar char="§"/>
              <a:defRPr/>
            </a:pPr>
            <a:r>
              <a:rPr lang="en-US" sz="1800" dirty="0"/>
              <a:t>“The County’s position [as well as the P.R. Court’s ruling] on the§922(d) “pledged special revenues” is in many respects identical to that espoused in 6 </a:t>
            </a:r>
            <a:r>
              <a:rPr lang="en-US" sz="1800" i="1" dirty="0"/>
              <a:t>Collier on Bankruptcy</a:t>
            </a:r>
            <a:r>
              <a:rPr lang="en-US" sz="1800" dirty="0"/>
              <a:t> ¶ 922.05[2]. This bankruptcy treatise’s conclusions are cited to this Court as authority for the County’s. One problem with Collier’s viewpoint is the authority Collier’s cites to in its footnote 4 is a quote from legislative history that does not uphold Collier’s reading of§922(d). </a:t>
            </a:r>
            <a:r>
              <a:rPr lang="en-US" sz="1800" i="1" dirty="0"/>
              <a:t>See 6 Collier on Bankruptcy</a:t>
            </a:r>
            <a:r>
              <a:rPr lang="en-US" sz="1800" dirty="0"/>
              <a:t> ¶ 922.05[2] n. 4. Careful reading of the quote evidences that it supports the broader view that a pledge as used in§922(d) is for all monies pledged including those possessed by a creditor and those not in the creditor’s possession. The Collier position has also been disagreed with by others.”</a:t>
            </a:r>
            <a:endParaRPr lang="en-US" sz="1800" dirty="0">
              <a:solidFill>
                <a:schemeClr val="tx1">
                  <a:lumMod val="85000"/>
                  <a:lumOff val="15000"/>
                </a:schemeClr>
              </a:solidFill>
            </a:endParaRPr>
          </a:p>
        </p:txBody>
      </p:sp>
      <p:sp>
        <p:nvSpPr>
          <p:cNvPr id="7" name="Title 11">
            <a:extLst>
              <a:ext uri="{FF2B5EF4-FFF2-40B4-BE49-F238E27FC236}">
                <a16:creationId xmlns:a16="http://schemas.microsoft.com/office/drawing/2014/main" id="{E3F7CCBF-321D-EB42-9D94-FE908146405D}"/>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3375783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a:extLst>
              <a:ext uri="{FF2B5EF4-FFF2-40B4-BE49-F238E27FC236}">
                <a16:creationId xmlns:a16="http://schemas.microsoft.com/office/drawing/2014/main" id="{4B85B3FE-1746-4D4F-BA11-9BBAEAA160F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35FBFD44-C83B-3A45-8E4D-A3CEF73F2E4D}" type="slidenum">
              <a:rPr lang="en-US" altLang="en-US" sz="1000" smtClean="0">
                <a:solidFill>
                  <a:srgbClr val="FFFFFF"/>
                </a:solidFill>
              </a:rPr>
              <a:pPr>
                <a:spcBef>
                  <a:spcPct val="0"/>
                </a:spcBef>
                <a:buFontTx/>
                <a:buNone/>
              </a:pPr>
              <a:t>71</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lvl="1">
              <a:buFont typeface="Wingdings" pitchFamily="2" charset="2"/>
              <a:buChar char="§"/>
              <a:defRPr/>
            </a:pPr>
            <a:r>
              <a:rPr lang="en-US" sz="1800" u="sng" dirty="0"/>
              <a:t>The 1988 Amendments legislative history of the Senate Report quoted in </a:t>
            </a:r>
            <a:r>
              <a:rPr lang="en-US" sz="1800" i="1" u="sng" dirty="0"/>
              <a:t>Collier on Bankruptcy</a:t>
            </a:r>
            <a:r>
              <a:rPr lang="en-US" sz="1800" u="sng" dirty="0"/>
              <a:t> as footnote 4, specifically stated</a:t>
            </a:r>
            <a:r>
              <a:rPr lang="en-US" sz="1800" dirty="0"/>
              <a:t>:</a:t>
            </a:r>
          </a:p>
          <a:p>
            <a:pPr marL="1089025" lvl="1" indent="-171450">
              <a:buFont typeface="Arial" panose="020B0604020202020204" pitchFamily="34" charset="0"/>
              <a:buNone/>
              <a:defRPr/>
            </a:pPr>
            <a:r>
              <a:rPr lang="en-US" sz="1800" baseline="30000" dirty="0"/>
              <a:t>4</a:t>
            </a:r>
            <a:r>
              <a:rPr lang="en-US" sz="1800" dirty="0"/>
              <a:t>	See S. Rep. No. 100-506, 100</a:t>
            </a:r>
            <a:r>
              <a:rPr lang="en-US" sz="1800" baseline="30000" dirty="0"/>
              <a:t>th</a:t>
            </a:r>
            <a:r>
              <a:rPr lang="en-US" sz="1800" dirty="0"/>
              <a:t> Cong., 2d Sess., 11, 13 (1988) (“In this context, “pledged revenues” includes funds in the possession of the bond trustee as well as other pledged revenues.”)</a:t>
            </a:r>
          </a:p>
          <a:p>
            <a:pPr marL="917575" lvl="1" indent="0">
              <a:buFont typeface="Arial" panose="020B0604020202020204" pitchFamily="34" charset="0"/>
              <a:buNone/>
              <a:defRPr/>
            </a:pPr>
            <a:r>
              <a:rPr lang="en-US" sz="1800" dirty="0"/>
              <a:t>In fact, the full quote reads:</a:t>
            </a:r>
          </a:p>
          <a:p>
            <a:pPr marL="1089025" lvl="1" indent="0">
              <a:buFont typeface="Arial" panose="020B0604020202020204" pitchFamily="34" charset="0"/>
              <a:buNone/>
              <a:defRPr/>
            </a:pPr>
            <a:r>
              <a:rPr lang="en-US" sz="1800" dirty="0"/>
              <a:t>“</a:t>
            </a:r>
            <a:r>
              <a:rPr lang="en-US" sz="1800" i="1" dirty="0"/>
              <a:t>Likewise, the automatic stay that becomes effective</a:t>
            </a:r>
            <a:r>
              <a:rPr lang="en-US" sz="1800" dirty="0"/>
              <a:t> against creditors of a municipality is made inapplicable to the payment of principal and interest on municipal bonds paid from pledged revenues. In this context, “pledged revenues” includes funds in the possession of the bond trustee as well as other pledged revenues.” Senate Report</a:t>
            </a:r>
            <a:r>
              <a:rPr lang="en-US" sz="1800" i="1" dirty="0"/>
              <a:t> </a:t>
            </a:r>
            <a:r>
              <a:rPr lang="en-US" sz="1800" dirty="0"/>
              <a:t>at 13.</a:t>
            </a:r>
            <a:endParaRPr lang="en-US" sz="1800" dirty="0">
              <a:solidFill>
                <a:schemeClr val="tx1">
                  <a:lumMod val="85000"/>
                  <a:lumOff val="15000"/>
                </a:schemeClr>
              </a:solidFill>
            </a:endParaRPr>
          </a:p>
        </p:txBody>
      </p:sp>
      <p:sp>
        <p:nvSpPr>
          <p:cNvPr id="7" name="Title 11">
            <a:extLst>
              <a:ext uri="{FF2B5EF4-FFF2-40B4-BE49-F238E27FC236}">
                <a16:creationId xmlns:a16="http://schemas.microsoft.com/office/drawing/2014/main" id="{F5678791-F9B7-364A-AC41-3DC61D4700BC}"/>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2541664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a:extLst>
              <a:ext uri="{FF2B5EF4-FFF2-40B4-BE49-F238E27FC236}">
                <a16:creationId xmlns:a16="http://schemas.microsoft.com/office/drawing/2014/main" id="{FA5ED642-0D1A-9947-B84A-1DBCC66F0B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ABC526F6-7F90-1644-81AB-F85627B358ED}" type="slidenum">
              <a:rPr lang="en-US" altLang="en-US" sz="1000" smtClean="0">
                <a:solidFill>
                  <a:srgbClr val="FFFFFF"/>
                </a:solidFill>
              </a:rPr>
              <a:pPr>
                <a:spcBef>
                  <a:spcPct val="0"/>
                </a:spcBef>
                <a:buFontTx/>
                <a:buNone/>
              </a:pPr>
              <a:t>72</a:t>
            </a:fld>
            <a:endParaRPr lang="en-US" altLang="en-US" sz="1000" dirty="0">
              <a:solidFill>
                <a:srgbClr val="FFFFFF"/>
              </a:solidFill>
            </a:endParaRPr>
          </a:p>
        </p:txBody>
      </p:sp>
      <p:sp>
        <p:nvSpPr>
          <p:cNvPr id="78851" name="Content Placeholder 2">
            <a:extLst>
              <a:ext uri="{FF2B5EF4-FFF2-40B4-BE49-F238E27FC236}">
                <a16:creationId xmlns:a16="http://schemas.microsoft.com/office/drawing/2014/main" id="{8B380338-33AC-F74C-9E69-F81AFC34B8DC}"/>
              </a:ext>
            </a:extLst>
          </p:cNvPr>
          <p:cNvSpPr>
            <a:spLocks noGrp="1" noChangeArrowheads="1"/>
          </p:cNvSpPr>
          <p:nvPr>
            <p:ph idx="1"/>
          </p:nvPr>
        </p:nvSpPr>
        <p:spPr/>
        <p:txBody>
          <a:bodyPr/>
          <a:lstStyle/>
          <a:p>
            <a:pPr marL="461963" indent="-454025">
              <a:buFont typeface="Wingdings" pitchFamily="2" charset="2"/>
              <a:buNone/>
            </a:pPr>
            <a:r>
              <a:rPr lang="en-US" altLang="en-US" sz="2000" dirty="0">
                <a:latin typeface="Arial" panose="020B0604020202020204" pitchFamily="34" charset="0"/>
                <a:ea typeface="ＭＳ Ｐゴシック" panose="020B0600070205080204" pitchFamily="34" charset="-128"/>
                <a:cs typeface="Helvetica" pitchFamily="2" charset="0"/>
              </a:rPr>
              <a:t>D.	</a:t>
            </a:r>
            <a:r>
              <a:rPr lang="en-US" altLang="en-US" sz="2000" u="sng" dirty="0">
                <a:latin typeface="Arial" panose="020B0604020202020204" pitchFamily="34" charset="0"/>
                <a:ea typeface="ＭＳ Ｐゴシック" panose="020B0600070205080204" pitchFamily="34" charset="-128"/>
                <a:cs typeface="Helvetica" pitchFamily="2" charset="0"/>
              </a:rPr>
              <a:t>San Jose School District</a:t>
            </a:r>
            <a:r>
              <a:rPr lang="en-US" altLang="en-US" sz="2000" dirty="0">
                <a:latin typeface="Arial" panose="020B0604020202020204" pitchFamily="34" charset="0"/>
                <a:ea typeface="ＭＳ Ｐゴシック" panose="020B0600070205080204" pitchFamily="34" charset="-128"/>
                <a:cs typeface="Helvetica" pitchFamily="2" charset="0"/>
              </a:rPr>
              <a:t>:</a:t>
            </a:r>
          </a:p>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In 1983, the San Jose School District lost a labor arbitration and claimed to be unable to make the payments required with respect to that arbitration.</a:t>
            </a:r>
          </a:p>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On July 1, 1983, the School District filed for protection under Chapter 9. On that same date, the School District had a scheduled debt payment due on its ULTGO debt.</a:t>
            </a:r>
          </a:p>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Despite the fact that the special revenue provisions had yet to be incorporated into the Bankruptcy Code, that payment was timely paid and continued to be paid through the Chapter 9.</a:t>
            </a:r>
          </a:p>
        </p:txBody>
      </p:sp>
      <p:sp>
        <p:nvSpPr>
          <p:cNvPr id="7" name="Title 11">
            <a:extLst>
              <a:ext uri="{FF2B5EF4-FFF2-40B4-BE49-F238E27FC236}">
                <a16:creationId xmlns:a16="http://schemas.microsoft.com/office/drawing/2014/main" id="{918F294D-18B4-9247-891D-5D86B66CACDF}"/>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4066173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a:extLst>
              <a:ext uri="{FF2B5EF4-FFF2-40B4-BE49-F238E27FC236}">
                <a16:creationId xmlns:a16="http://schemas.microsoft.com/office/drawing/2014/main" id="{B48BD166-EA76-CC49-BF72-0A9C7F91855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A2E81690-3198-7F47-82EA-2553582241F3}" type="slidenum">
              <a:rPr lang="en-US" altLang="en-US" sz="1000" smtClean="0">
                <a:solidFill>
                  <a:srgbClr val="FFFFFF"/>
                </a:solidFill>
              </a:rPr>
              <a:pPr>
                <a:spcBef>
                  <a:spcPct val="0"/>
                </a:spcBef>
                <a:buFontTx/>
                <a:buNone/>
              </a:pPr>
              <a:t>73</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lvl="1">
              <a:buFont typeface="Wingdings" pitchFamily="2" charset="2"/>
              <a:buChar char="§"/>
              <a:defRPr/>
            </a:pPr>
            <a:r>
              <a:rPr lang="en-US" altLang="en-US" sz="1800" dirty="0">
                <a:latin typeface="Arial" charset="0"/>
                <a:ea typeface="ＭＳ Ｐゴシック" charset="-128"/>
                <a:cs typeface="Helvetica" charset="0"/>
              </a:rPr>
              <a:t>With respect to that debt, under California law, the county treasurer was to levy a tax sufficient to pay debt service and the county treasurer was to collect the specified levy of tax and pay it into a special account or directly to the bond trustee for payment on the ULTGO debt.</a:t>
            </a:r>
          </a:p>
          <a:p>
            <a:pPr lvl="1">
              <a:buFont typeface="Wingdings" pitchFamily="2" charset="2"/>
              <a:buChar char="§"/>
              <a:defRPr/>
            </a:pPr>
            <a:r>
              <a:rPr lang="en-US" altLang="en-US" sz="1800" dirty="0">
                <a:latin typeface="Arial" charset="0"/>
                <a:ea typeface="ＭＳ Ｐゴシック" charset="-128"/>
                <a:cs typeface="Helvetica" charset="0"/>
              </a:rPr>
              <a:t>California law specifically mandates that such pledged revenues could only be used to pay debt service on the ULTGO debt and no other purpose.</a:t>
            </a:r>
          </a:p>
          <a:p>
            <a:pPr lvl="1">
              <a:buFont typeface="Wingdings" pitchFamily="2" charset="2"/>
              <a:buChar char="§"/>
              <a:defRPr/>
            </a:pPr>
            <a:r>
              <a:rPr lang="en-US" altLang="en-US" sz="1800" dirty="0">
                <a:latin typeface="Arial" charset="0"/>
                <a:ea typeface="ＭＳ Ｐゴシック" charset="-128"/>
                <a:cs typeface="Helvetica" charset="0"/>
              </a:rPr>
              <a:t>Accordingly, the county treasurer was required by state law to levy, collect and pay for the benefit of the ULTGO debt and could not take any different action. The School District had no right to the separately levied tax revenues that could not be paid to or used by the School District under state law. (Cal. Ed. Code</a:t>
            </a:r>
            <a:r>
              <a:rPr lang="en-US" altLang="en-US" sz="1800" spc="-1000" dirty="0">
                <a:latin typeface="Arial" charset="0"/>
                <a:ea typeface="ＭＳ Ｐゴシック" charset="-128"/>
                <a:cs typeface="Helvetica" charset="0"/>
              </a:rPr>
              <a:t>§§</a:t>
            </a:r>
            <a:r>
              <a:rPr lang="en-US" altLang="en-US" sz="1800" dirty="0">
                <a:latin typeface="Arial" charset="0"/>
                <a:ea typeface="ＭＳ Ｐゴシック" charset="-128"/>
                <a:cs typeface="Helvetica" charset="0"/>
              </a:rPr>
              <a:t> 15250-254)</a:t>
            </a:r>
            <a:r>
              <a:rPr lang="en-US" sz="1800" dirty="0"/>
              <a:t>.</a:t>
            </a:r>
          </a:p>
        </p:txBody>
      </p:sp>
      <p:sp>
        <p:nvSpPr>
          <p:cNvPr id="7" name="Title 11">
            <a:extLst>
              <a:ext uri="{FF2B5EF4-FFF2-40B4-BE49-F238E27FC236}">
                <a16:creationId xmlns:a16="http://schemas.microsoft.com/office/drawing/2014/main" id="{D73098A7-6B69-9849-A57D-F989DA7B6D1E}"/>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811094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a:extLst>
              <a:ext uri="{FF2B5EF4-FFF2-40B4-BE49-F238E27FC236}">
                <a16:creationId xmlns:a16="http://schemas.microsoft.com/office/drawing/2014/main" id="{FD5437B6-314B-BE49-967D-475F7548273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DF47BBE3-EC43-4C41-AF8D-0E4FF16E7CAB}" type="slidenum">
              <a:rPr lang="en-US" altLang="en-US" sz="1000" smtClean="0">
                <a:solidFill>
                  <a:srgbClr val="FFFFFF"/>
                </a:solidFill>
              </a:rPr>
              <a:pPr>
                <a:spcBef>
                  <a:spcPct val="0"/>
                </a:spcBef>
                <a:buFontTx/>
                <a:buNone/>
              </a:pPr>
              <a:t>74</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marL="461963" indent="-454025">
              <a:buFont typeface="Wingdings" charset="2"/>
              <a:buNone/>
              <a:defRPr/>
            </a:pPr>
            <a:r>
              <a:rPr lang="en-US" sz="2000" dirty="0"/>
              <a:t>E.	</a:t>
            </a:r>
            <a:r>
              <a:rPr lang="en-US" altLang="en-US" sz="2000" u="sng" dirty="0">
                <a:latin typeface="Arial" charset="0"/>
                <a:ea typeface="ＭＳ Ｐゴシック" charset="-128"/>
                <a:cs typeface="Helvetica" charset="0"/>
              </a:rPr>
              <a:t>Sierra King Health Care District</a:t>
            </a:r>
            <a:r>
              <a:rPr lang="en-US" sz="2000" dirty="0"/>
              <a:t>:</a:t>
            </a:r>
          </a:p>
          <a:p>
            <a:pPr lvl="1">
              <a:buFont typeface="Wingdings" pitchFamily="2" charset="2"/>
              <a:buChar char="§"/>
              <a:defRPr/>
            </a:pPr>
            <a:r>
              <a:rPr lang="en-US" altLang="en-US" sz="1800" dirty="0">
                <a:latin typeface="Arial" charset="0"/>
                <a:ea typeface="ＭＳ Ｐゴシック" charset="-128"/>
                <a:cs typeface="Helvetica" charset="0"/>
              </a:rPr>
              <a:t>In the Fall of 2009, Sierra King Health Care District in California filed for Chapter 9 protection. In August 2009, shortly before its filing, the District had issued ULTGO bonds pursuant to Cal. Health &amp; Safety Code</a:t>
            </a:r>
            <a:r>
              <a:rPr lang="en-US" altLang="en-US" sz="1800" spc="-1000" dirty="0">
                <a:latin typeface="Arial" charset="0"/>
                <a:ea typeface="ＭＳ Ｐゴシック" charset="-128"/>
                <a:cs typeface="Helvetica" charset="0"/>
              </a:rPr>
              <a:t>§§</a:t>
            </a:r>
            <a:r>
              <a:rPr lang="en-US" altLang="en-US" sz="1800" dirty="0">
                <a:latin typeface="Arial" charset="0"/>
                <a:ea typeface="ＭＳ Ｐゴシック" charset="-128"/>
                <a:cs typeface="Helvetica" charset="0"/>
              </a:rPr>
              <a:t>  32300-312.</a:t>
            </a:r>
          </a:p>
          <a:p>
            <a:pPr lvl="1">
              <a:buFont typeface="Wingdings" pitchFamily="2" charset="2"/>
              <a:buChar char="§"/>
              <a:defRPr/>
            </a:pPr>
            <a:r>
              <a:rPr lang="en-US" altLang="en-US" sz="1800" dirty="0">
                <a:latin typeface="Arial" charset="0"/>
                <a:ea typeface="ＭＳ Ｐゴシック" charset="-128"/>
                <a:cs typeface="Helvetica" charset="0"/>
              </a:rPr>
              <a:t>The good faith issuance by the District was called into question given the timing of the Chapter 9 filing, and various securities law claims were considered.</a:t>
            </a:r>
          </a:p>
          <a:p>
            <a:pPr lvl="1">
              <a:buFont typeface="Wingdings" pitchFamily="2" charset="2"/>
              <a:buChar char="§"/>
              <a:defRPr/>
            </a:pPr>
            <a:r>
              <a:rPr lang="en-US" altLang="en-US" sz="1800" dirty="0">
                <a:latin typeface="Arial" charset="0"/>
                <a:ea typeface="ＭＳ Ｐゴシック" charset="-128"/>
                <a:cs typeface="Helvetica" charset="0"/>
              </a:rPr>
              <a:t>As discussed on the following slide, the District and a bondholder entered into a settlement and reaffirmation that the ULTGO debt was secured both by a pledge of special revenues and by a statutory lien</a:t>
            </a:r>
            <a:r>
              <a:rPr lang="en-US" sz="1800" dirty="0"/>
              <a:t>.</a:t>
            </a:r>
          </a:p>
        </p:txBody>
      </p:sp>
      <p:sp>
        <p:nvSpPr>
          <p:cNvPr id="7" name="Title 11">
            <a:extLst>
              <a:ext uri="{FF2B5EF4-FFF2-40B4-BE49-F238E27FC236}">
                <a16:creationId xmlns:a16="http://schemas.microsoft.com/office/drawing/2014/main" id="{0E5E691F-591E-5D4B-8700-D6727B9D373F}"/>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3584544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a:extLst>
              <a:ext uri="{FF2B5EF4-FFF2-40B4-BE49-F238E27FC236}">
                <a16:creationId xmlns:a16="http://schemas.microsoft.com/office/drawing/2014/main" id="{808E7E18-EFA8-4743-9C7E-C26293D318E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8C3B3EFC-C3B3-0B40-9E4A-A56A92B6815C}" type="slidenum">
              <a:rPr lang="en-US" altLang="en-US" sz="1000" smtClean="0">
                <a:solidFill>
                  <a:srgbClr val="FFFFFF"/>
                </a:solidFill>
              </a:rPr>
              <a:pPr>
                <a:spcBef>
                  <a:spcPct val="0"/>
                </a:spcBef>
                <a:buFontTx/>
                <a:buNone/>
              </a:pPr>
              <a:t>75</a:t>
            </a:fld>
            <a:endParaRPr lang="en-US" altLang="en-US" sz="1000" dirty="0">
              <a:solidFill>
                <a:srgbClr val="FFFFFF"/>
              </a:solidFill>
            </a:endParaRPr>
          </a:p>
        </p:txBody>
      </p:sp>
      <p:sp>
        <p:nvSpPr>
          <p:cNvPr id="81923" name="Content Placeholder 2">
            <a:extLst>
              <a:ext uri="{FF2B5EF4-FFF2-40B4-BE49-F238E27FC236}">
                <a16:creationId xmlns:a16="http://schemas.microsoft.com/office/drawing/2014/main" id="{2DA10882-901F-F048-B83E-FC532E217C02}"/>
              </a:ext>
            </a:extLst>
          </p:cNvPr>
          <p:cNvSpPr>
            <a:spLocks noGrp="1" noChangeArrowheads="1"/>
          </p:cNvSpPr>
          <p:nvPr>
            <p:ph idx="1"/>
          </p:nvPr>
        </p:nvSpPr>
        <p:spPr/>
        <p:txBody>
          <a:bodyPr/>
          <a:lstStyle/>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With respect to the ULTGO debt, California law required after two-third approval of the electorate, which had occurred in the case of the District, that the debt service for payment of the ULTGO debt be levied by the County and, after collection, be paid to a special account or directly to the Bond Trustee (which was the practice).</a:t>
            </a:r>
          </a:p>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The revenues could only be used to pay the ULTGO debt and no other purpose. Additionally, any surplus was to be paid back to the taxpayers.</a:t>
            </a:r>
          </a:p>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Given the threat of securities fraud litigation, there was a settlement of those claims and a reaffirmation and ruling by the court that the revenues so levied and collected to pay the ULTGO debt were subject to a statutory lien and were special revenues not to be impaired during the Chapter 9 or as a part of the plan of reorganization, and were to be timely paid.</a:t>
            </a:r>
          </a:p>
        </p:txBody>
      </p:sp>
      <p:sp>
        <p:nvSpPr>
          <p:cNvPr id="7" name="Title 11">
            <a:extLst>
              <a:ext uri="{FF2B5EF4-FFF2-40B4-BE49-F238E27FC236}">
                <a16:creationId xmlns:a16="http://schemas.microsoft.com/office/drawing/2014/main" id="{B8EF2C6A-C823-1340-B2DB-B20E016CE26E}"/>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1917812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a:extLst>
              <a:ext uri="{FF2B5EF4-FFF2-40B4-BE49-F238E27FC236}">
                <a16:creationId xmlns:a16="http://schemas.microsoft.com/office/drawing/2014/main" id="{F397B313-F085-4442-9A6D-8E5B476EFC7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7C4953A6-4E20-4247-80E8-18BFB8DDFC4C}" type="slidenum">
              <a:rPr lang="en-US" altLang="en-US" sz="1000" smtClean="0">
                <a:solidFill>
                  <a:srgbClr val="FFFFFF"/>
                </a:solidFill>
              </a:rPr>
              <a:pPr>
                <a:spcBef>
                  <a:spcPct val="0"/>
                </a:spcBef>
                <a:buFontTx/>
                <a:buNone/>
              </a:pPr>
              <a:t>76</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marL="461963" indent="-454025">
              <a:buFont typeface="Wingdings" charset="2"/>
              <a:buNone/>
              <a:defRPr/>
            </a:pPr>
            <a:r>
              <a:rPr lang="en-US" sz="2000" dirty="0"/>
              <a:t>F.	</a:t>
            </a:r>
            <a:r>
              <a:rPr lang="en-US" altLang="en-US" sz="2000" u="sng" dirty="0">
                <a:latin typeface="Arial" charset="0"/>
                <a:ea typeface="ＭＳ Ｐゴシック" charset="-128"/>
                <a:cs typeface="Helvetica" charset="0"/>
              </a:rPr>
              <a:t>Heffernan Memorial Hospital District</a:t>
            </a:r>
            <a:r>
              <a:rPr lang="en-US" sz="2000" dirty="0"/>
              <a:t>:</a:t>
            </a:r>
          </a:p>
          <a:p>
            <a:pPr lvl="1">
              <a:buFont typeface="Wingdings" pitchFamily="2" charset="2"/>
              <a:buChar char="§"/>
              <a:defRPr/>
            </a:pPr>
            <a:r>
              <a:rPr lang="en-US" altLang="en-US" sz="1750" dirty="0">
                <a:latin typeface="Arial" charset="0"/>
                <a:ea typeface="ＭＳ Ｐゴシック" charset="-128"/>
                <a:cs typeface="Helvetica" charset="0"/>
              </a:rPr>
              <a:t>In 1995, the Heffernan Memorial Hospital District filed a Chapter 9 petition. As a part of its plan of adjustment, the hospital district agreed to transfer, assign and pledge a specific stream of sales tax revenues to the Calexico Special Financing Authority. The Authority, in turn, agreed to issue certain sales tax revenue bonds, for which the pledged sales tax stream would be used to secure and provide payment to the holders of the sales tax revenue bonds. The bankruptcy court found that these bonds were secured by a pledge of special revenues.</a:t>
            </a:r>
          </a:p>
          <a:p>
            <a:pPr lvl="1">
              <a:buFont typeface="Wingdings" pitchFamily="2" charset="2"/>
              <a:buChar char="§"/>
              <a:defRPr/>
            </a:pPr>
            <a:r>
              <a:rPr lang="en-US" altLang="en-US" sz="1750" dirty="0">
                <a:latin typeface="Arial" charset="0"/>
                <a:ea typeface="ＭＳ Ｐゴシック" charset="-128"/>
                <a:cs typeface="Helvetica" charset="0"/>
              </a:rPr>
              <a:t>As indicated in </a:t>
            </a:r>
            <a:r>
              <a:rPr lang="en-US" altLang="en-US" sz="1750" i="1" dirty="0">
                <a:latin typeface="Arial" charset="0"/>
                <a:ea typeface="ＭＳ Ｐゴシック" charset="-128"/>
                <a:cs typeface="Helvetica" charset="0"/>
              </a:rPr>
              <a:t>San Jose School District, Heffernan Memorial Hospital District, </a:t>
            </a:r>
            <a:r>
              <a:rPr lang="en-US" altLang="en-US" sz="1750" dirty="0">
                <a:latin typeface="Arial" charset="0"/>
                <a:ea typeface="ＭＳ Ｐゴシック" charset="-128"/>
                <a:cs typeface="Helvetica" charset="0"/>
              </a:rPr>
              <a:t>and </a:t>
            </a:r>
            <a:r>
              <a:rPr lang="en-US" altLang="en-US" sz="1750" i="1" dirty="0">
                <a:latin typeface="Arial" charset="0"/>
                <a:ea typeface="ＭＳ Ｐゴシック" charset="-128"/>
                <a:cs typeface="Helvetica" charset="0"/>
              </a:rPr>
              <a:t>Sierra Kings Hospital District,</a:t>
            </a:r>
            <a:r>
              <a:rPr lang="en-US" altLang="en-US" sz="1750" dirty="0">
                <a:latin typeface="Arial" charset="0"/>
                <a:ea typeface="ＭＳ Ｐゴシック" charset="-128"/>
                <a:cs typeface="Helvetica" charset="0"/>
              </a:rPr>
              <a:t> California and other jurisdictions have long recognized that a special tax or a portion of a general tax specifically levied to pay for a municipal financing and not for general purposes of a debtor should be treated as special revenues and such debt should be timely paid throughout a bankruptcy proceeding</a:t>
            </a:r>
            <a:r>
              <a:rPr lang="en-US" sz="1750" dirty="0"/>
              <a:t>.</a:t>
            </a:r>
          </a:p>
        </p:txBody>
      </p:sp>
      <p:sp>
        <p:nvSpPr>
          <p:cNvPr id="7" name="Title 11">
            <a:extLst>
              <a:ext uri="{FF2B5EF4-FFF2-40B4-BE49-F238E27FC236}">
                <a16:creationId xmlns:a16="http://schemas.microsoft.com/office/drawing/2014/main" id="{68717152-E288-D746-A7D1-66B1FC82E83A}"/>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3856065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FB04F0D2-E9A0-1449-B7B8-0A247FBC7FF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8BDA5FEE-E169-BE46-B77A-713BF5E10DD0}" type="slidenum">
              <a:rPr lang="en-US" altLang="en-US" sz="1000" smtClean="0">
                <a:solidFill>
                  <a:srgbClr val="FFFFFF"/>
                </a:solidFill>
              </a:rPr>
              <a:pPr>
                <a:spcBef>
                  <a:spcPct val="0"/>
                </a:spcBef>
                <a:buFontTx/>
                <a:buNone/>
              </a:pPr>
              <a:t>77</a:t>
            </a:fld>
            <a:endParaRPr lang="en-US" altLang="en-US" sz="1000" dirty="0">
              <a:solidFill>
                <a:srgbClr val="FFFFFF"/>
              </a:solidFill>
            </a:endParaRPr>
          </a:p>
        </p:txBody>
      </p:sp>
      <p:sp>
        <p:nvSpPr>
          <p:cNvPr id="6" name="Content Placeholder 2">
            <a:extLst>
              <a:ext uri="{FF2B5EF4-FFF2-40B4-BE49-F238E27FC236}">
                <a16:creationId xmlns:a16="http://schemas.microsoft.com/office/drawing/2014/main" id="{A0D6097A-0AE5-0D40-8F75-EE64C1F8DFD1}"/>
              </a:ext>
            </a:extLst>
          </p:cNvPr>
          <p:cNvSpPr>
            <a:spLocks noGrp="1"/>
          </p:cNvSpPr>
          <p:nvPr>
            <p:ph idx="1"/>
          </p:nvPr>
        </p:nvSpPr>
        <p:spPr/>
        <p:txBody>
          <a:bodyPr/>
          <a:lstStyle/>
          <a:p>
            <a:pPr marL="461963" indent="-454025">
              <a:lnSpc>
                <a:spcPts val="2200"/>
              </a:lnSpc>
              <a:buFont typeface="Wingdings" charset="2"/>
              <a:buNone/>
              <a:defRPr/>
            </a:pPr>
            <a:r>
              <a:rPr lang="en-US" sz="2000" dirty="0"/>
              <a:t>G.	</a:t>
            </a:r>
            <a:r>
              <a:rPr lang="en-US" altLang="en-US" sz="2000" u="sng" dirty="0">
                <a:latin typeface="Arial" panose="020B0604020202020204" pitchFamily="34" charset="0"/>
                <a:ea typeface="ＭＳ Ｐゴシック" panose="020B0600070205080204" pitchFamily="34" charset="-128"/>
                <a:cs typeface="Helvetica" pitchFamily="2" charset="0"/>
              </a:rPr>
              <a:t>No adverse rulings in Jefferson County, Vallejo, Stockton and Detroi</a:t>
            </a:r>
            <a:r>
              <a:rPr lang="en-US" altLang="en-US" sz="2000" u="sng" dirty="0">
                <a:latin typeface="Arial" charset="0"/>
                <a:ea typeface="ＭＳ Ｐゴシック" charset="-128"/>
                <a:cs typeface="Helvetica" charset="0"/>
              </a:rPr>
              <a:t>t’s plan of debt adjustment</a:t>
            </a:r>
            <a:r>
              <a:rPr lang="en-US" sz="2000" dirty="0"/>
              <a:t>:</a:t>
            </a:r>
          </a:p>
          <a:p>
            <a:pPr lvl="1">
              <a:lnSpc>
                <a:spcPts val="2000"/>
              </a:lnSpc>
              <a:spcBef>
                <a:spcPts val="400"/>
              </a:spcBef>
              <a:buFont typeface="Wingdings" pitchFamily="2" charset="2"/>
              <a:buChar char="§"/>
              <a:defRPr/>
            </a:pPr>
            <a:r>
              <a:rPr lang="en-US" altLang="en-US" sz="1750" u="sng" dirty="0">
                <a:latin typeface="Arial" panose="020B0604020202020204" pitchFamily="34" charset="0"/>
                <a:ea typeface="ＭＳ Ｐゴシック" panose="020B0600070205080204" pitchFamily="34" charset="-128"/>
                <a:cs typeface="Helvetica" pitchFamily="2" charset="0"/>
              </a:rPr>
              <a:t>Jefferson County</a:t>
            </a:r>
            <a:r>
              <a:rPr lang="en-US" altLang="en-US" sz="1750" dirty="0">
                <a:latin typeface="Arial" panose="020B0604020202020204" pitchFamily="34" charset="0"/>
                <a:ea typeface="ＭＳ Ｐゴシック" panose="020B0600070205080204" pitchFamily="34" charset="-128"/>
                <a:cs typeface="Helvetica" pitchFamily="2" charset="0"/>
              </a:rPr>
              <a:t>: The Court in </a:t>
            </a:r>
            <a:r>
              <a:rPr lang="en-US" altLang="en-US" sz="1750" i="1" dirty="0">
                <a:latin typeface="Arial" panose="020B0604020202020204" pitchFamily="34" charset="0"/>
                <a:ea typeface="ＭＳ Ｐゴシック" panose="020B0600070205080204" pitchFamily="34" charset="-128"/>
                <a:cs typeface="Helvetica" pitchFamily="2" charset="0"/>
              </a:rPr>
              <a:t>Jefferson County </a:t>
            </a:r>
            <a:r>
              <a:rPr lang="en-US" altLang="en-US" sz="1750" dirty="0">
                <a:latin typeface="Arial" panose="020B0604020202020204" pitchFamily="34" charset="0"/>
                <a:ea typeface="ＭＳ Ｐゴシック" panose="020B0600070205080204" pitchFamily="34" charset="-128"/>
                <a:cs typeface="Helvetica" pitchFamily="2" charset="0"/>
              </a:rPr>
              <a:t>recognized special revenue treatment for sewer debt and payment consistent with the terms of the documents. While the case authorized payment of special revenues to pay debtor counsel fees, in part the ruling was purportedly due to the language of the indenture being interpreted to allow such payment and the matter ultimately settled. The ultimate plan treatment was a compromise or settlement. Accordingly, </a:t>
            </a:r>
            <a:r>
              <a:rPr lang="en-US" altLang="en-US" sz="1750" i="1" dirty="0">
                <a:latin typeface="Arial" panose="020B0604020202020204" pitchFamily="34" charset="0"/>
                <a:ea typeface="ＭＳ Ｐゴシック" panose="020B0600070205080204" pitchFamily="34" charset="-128"/>
                <a:cs typeface="Helvetica" pitchFamily="2" charset="0"/>
              </a:rPr>
              <a:t>Jefferson County </a:t>
            </a:r>
            <a:r>
              <a:rPr lang="en-US" altLang="en-US" sz="1750" dirty="0">
                <a:latin typeface="Arial" panose="020B0604020202020204" pitchFamily="34" charset="0"/>
                <a:ea typeface="ＭＳ Ｐゴシック" panose="020B0600070205080204" pitchFamily="34" charset="-128"/>
                <a:cs typeface="Helvetica" pitchFamily="2" charset="0"/>
              </a:rPr>
              <a:t>case does not stand for any impairment or delay in payment of special revenues as collected other than as purportedly authorized by the documents or voluntarily agreed to</a:t>
            </a:r>
            <a:r>
              <a:rPr lang="en-US" altLang="en-US" sz="1750" dirty="0">
                <a:latin typeface="Arial" charset="0"/>
                <a:ea typeface="ＭＳ Ｐゴシック" charset="-128"/>
                <a:cs typeface="Helvetica" charset="0"/>
              </a:rPr>
              <a:t>.</a:t>
            </a:r>
          </a:p>
          <a:p>
            <a:pPr lvl="1">
              <a:lnSpc>
                <a:spcPts val="2000"/>
              </a:lnSpc>
              <a:spcBef>
                <a:spcPts val="400"/>
              </a:spcBef>
              <a:buFont typeface="Wingdings" pitchFamily="2" charset="2"/>
              <a:buChar char="§"/>
              <a:defRPr/>
            </a:pPr>
            <a:r>
              <a:rPr lang="en-US" altLang="en-US" sz="1750" u="sng" dirty="0">
                <a:latin typeface="Arial" panose="020B0604020202020204" pitchFamily="34" charset="0"/>
                <a:ea typeface="ＭＳ Ｐゴシック" panose="020B0600070205080204" pitchFamily="34" charset="-128"/>
                <a:cs typeface="Helvetica" pitchFamily="2" charset="0"/>
              </a:rPr>
              <a:t>Vallejo and Stockton</a:t>
            </a:r>
            <a:r>
              <a:rPr lang="en-US" altLang="en-US" sz="1750" dirty="0">
                <a:latin typeface="Arial" panose="020B0604020202020204" pitchFamily="34" charset="0"/>
                <a:ea typeface="ＭＳ Ｐゴシック" panose="020B0600070205080204" pitchFamily="34" charset="-128"/>
                <a:cs typeface="Helvetica" pitchFamily="2" charset="0"/>
              </a:rPr>
              <a:t>: In </a:t>
            </a:r>
            <a:r>
              <a:rPr lang="en-US" altLang="en-US" sz="1750" i="1" dirty="0">
                <a:latin typeface="Arial" panose="020B0604020202020204" pitchFamily="34" charset="0"/>
                <a:ea typeface="ＭＳ Ｐゴシック" panose="020B0600070205080204" pitchFamily="34" charset="-128"/>
                <a:cs typeface="Helvetica" pitchFamily="2" charset="0"/>
              </a:rPr>
              <a:t>Vallejo</a:t>
            </a:r>
            <a:r>
              <a:rPr lang="en-US" altLang="en-US" sz="1750" dirty="0">
                <a:latin typeface="Arial" panose="020B0604020202020204" pitchFamily="34" charset="0"/>
                <a:ea typeface="ＭＳ Ｐゴシック" panose="020B0600070205080204" pitchFamily="34" charset="-128"/>
                <a:cs typeface="Helvetica" pitchFamily="2" charset="0"/>
              </a:rPr>
              <a:t> and </a:t>
            </a:r>
            <a:r>
              <a:rPr lang="en-US" altLang="en-US" sz="1750" i="1" dirty="0">
                <a:latin typeface="Arial" panose="020B0604020202020204" pitchFamily="34" charset="0"/>
                <a:ea typeface="ＭＳ Ｐゴシック" panose="020B0600070205080204" pitchFamily="34" charset="-128"/>
                <a:cs typeface="Helvetica" pitchFamily="2" charset="0"/>
              </a:rPr>
              <a:t>Stockton</a:t>
            </a:r>
            <a:r>
              <a:rPr lang="en-US" altLang="en-US" sz="1750" dirty="0">
                <a:latin typeface="Arial" panose="020B0604020202020204" pitchFamily="34" charset="0"/>
                <a:ea typeface="ＭＳ Ｐゴシック" panose="020B0600070205080204" pitchFamily="34" charset="-128"/>
                <a:cs typeface="Helvetica" pitchFamily="2" charset="0"/>
              </a:rPr>
              <a:t> bankruptcies, there was recognition of the mandated payment and the timely payment of special revenue bond issues (even though there was a dispute over lease financing relating to extent of the collateral and payments with one major holder)</a:t>
            </a:r>
            <a:r>
              <a:rPr lang="en-US" sz="1750" dirty="0"/>
              <a:t>.</a:t>
            </a:r>
          </a:p>
        </p:txBody>
      </p:sp>
      <p:sp>
        <p:nvSpPr>
          <p:cNvPr id="7" name="Title 11">
            <a:extLst>
              <a:ext uri="{FF2B5EF4-FFF2-40B4-BE49-F238E27FC236}">
                <a16:creationId xmlns:a16="http://schemas.microsoft.com/office/drawing/2014/main" id="{9498012F-4BF1-214B-B2E1-5DC97D68B808}"/>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41770465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1E31A443-3ADA-9D4B-8A10-FED28263707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6D8607A2-A4A9-2248-A2EA-4EF12EC52FCA}" type="slidenum">
              <a:rPr lang="en-US" altLang="en-US" sz="1000" smtClean="0">
                <a:solidFill>
                  <a:srgbClr val="FFFFFF"/>
                </a:solidFill>
              </a:rPr>
              <a:pPr>
                <a:spcBef>
                  <a:spcPct val="0"/>
                </a:spcBef>
                <a:buFontTx/>
                <a:buNone/>
              </a:pPr>
              <a:t>78</a:t>
            </a:fld>
            <a:endParaRPr lang="en-US" altLang="en-US" sz="1000" dirty="0">
              <a:solidFill>
                <a:srgbClr val="FFFFFF"/>
              </a:solidFill>
            </a:endParaRPr>
          </a:p>
        </p:txBody>
      </p:sp>
      <p:sp>
        <p:nvSpPr>
          <p:cNvPr id="84995" name="Content Placeholder 2">
            <a:extLst>
              <a:ext uri="{FF2B5EF4-FFF2-40B4-BE49-F238E27FC236}">
                <a16:creationId xmlns:a16="http://schemas.microsoft.com/office/drawing/2014/main" id="{48490407-93C3-5041-BB89-A55B03DFD953}"/>
              </a:ext>
            </a:extLst>
          </p:cNvPr>
          <p:cNvSpPr>
            <a:spLocks noGrp="1" noChangeArrowheads="1"/>
          </p:cNvSpPr>
          <p:nvPr>
            <p:ph idx="1"/>
          </p:nvPr>
        </p:nvSpPr>
        <p:spPr/>
        <p:txBody>
          <a:bodyPr/>
          <a:lstStyle/>
          <a:p>
            <a:pPr lvl="1">
              <a:buFont typeface="Wingdings" pitchFamily="2" charset="2"/>
              <a:buChar char="§"/>
            </a:pPr>
            <a:r>
              <a:rPr lang="en-US" altLang="en-US" sz="1800" u="sng" dirty="0">
                <a:latin typeface="Arial" panose="020B0604020202020204" pitchFamily="34" charset="0"/>
                <a:ea typeface="ＭＳ Ｐゴシック" panose="020B0600070205080204" pitchFamily="34" charset="-128"/>
                <a:cs typeface="Helvetica" pitchFamily="2" charset="0"/>
              </a:rPr>
              <a:t>Detroit Water and Sewer Bonds</a:t>
            </a:r>
            <a:r>
              <a:rPr lang="en-US" altLang="en-US" sz="1800" dirty="0">
                <a:latin typeface="Arial" panose="020B0604020202020204" pitchFamily="34" charset="0"/>
                <a:ea typeface="ＭＳ Ｐゴシック" panose="020B0600070205080204" pitchFamily="34" charset="-128"/>
                <a:cs typeface="Helvetica" pitchFamily="2" charset="0"/>
              </a:rPr>
              <a:t>:</a:t>
            </a:r>
            <a:r>
              <a:rPr lang="en-US" altLang="en-US" sz="1800" b="1" i="1" dirty="0">
                <a:latin typeface="Arial" panose="020B0604020202020204" pitchFamily="34" charset="0"/>
                <a:ea typeface="ＭＳ Ｐゴシック" panose="020B0600070205080204" pitchFamily="34" charset="-128"/>
                <a:cs typeface="Helvetica" pitchFamily="2" charset="0"/>
              </a:rPr>
              <a:t> </a:t>
            </a:r>
            <a:r>
              <a:rPr lang="en-US" altLang="en-US" sz="1800" dirty="0">
                <a:latin typeface="Arial" panose="020B0604020202020204" pitchFamily="34" charset="0"/>
                <a:ea typeface="ＭＳ Ｐゴシック" panose="020B0600070205080204" pitchFamily="34" charset="-128"/>
                <a:cs typeface="Helvetica" pitchFamily="2" charset="0"/>
              </a:rPr>
              <a:t>In </a:t>
            </a:r>
            <a:r>
              <a:rPr lang="en-US" altLang="en-US" sz="1800" i="1" dirty="0">
                <a:latin typeface="Arial" panose="020B0604020202020204" pitchFamily="34" charset="0"/>
                <a:ea typeface="ＭＳ Ｐゴシック" panose="020B0600070205080204" pitchFamily="34" charset="-128"/>
                <a:cs typeface="Helvetica" pitchFamily="2" charset="0"/>
              </a:rPr>
              <a:t>Detroit</a:t>
            </a:r>
            <a:r>
              <a:rPr lang="en-US" altLang="en-US" sz="1800" dirty="0">
                <a:latin typeface="Arial" panose="020B0604020202020204" pitchFamily="34" charset="0"/>
                <a:ea typeface="ＭＳ Ｐゴシック" panose="020B0600070205080204" pitchFamily="34" charset="-128"/>
                <a:cs typeface="Helvetica" pitchFamily="2" charset="0"/>
              </a:rPr>
              <a:t> the special revenues of the water and sewer bonds were timely paid and if a holder did not accept Detroit’s tender offer in the plan, those remaining holders were unimpaired (except for those who voluntarily settled and took the tender offer).</a:t>
            </a:r>
          </a:p>
          <a:p>
            <a:pPr lvl="1">
              <a:buFont typeface="Wingdings" pitchFamily="2" charset="2"/>
              <a:buChar char="§"/>
            </a:pPr>
            <a:r>
              <a:rPr lang="en-US" altLang="en-US" sz="1800" u="sng" dirty="0">
                <a:latin typeface="Arial" panose="020B0604020202020204" pitchFamily="34" charset="0"/>
                <a:ea typeface="ＭＳ Ｐゴシック" panose="020B0600070205080204" pitchFamily="34" charset="-128"/>
                <a:cs typeface="Helvetica" pitchFamily="2" charset="0"/>
              </a:rPr>
              <a:t>Detroit’s UTGO Debt</a:t>
            </a:r>
            <a:r>
              <a:rPr lang="en-US" altLang="en-US" sz="1800" dirty="0">
                <a:latin typeface="Arial" panose="020B0604020202020204" pitchFamily="34" charset="0"/>
                <a:ea typeface="ＭＳ Ｐゴシック" panose="020B0600070205080204" pitchFamily="34" charset="-128"/>
                <a:cs typeface="Helvetica" pitchFamily="2" charset="0"/>
              </a:rPr>
              <a:t>:</a:t>
            </a:r>
            <a:r>
              <a:rPr lang="en-US" altLang="en-US" sz="1800" b="1" i="1" dirty="0">
                <a:latin typeface="Arial" panose="020B0604020202020204" pitchFamily="34" charset="0"/>
                <a:ea typeface="ＭＳ Ｐゴシック" panose="020B0600070205080204" pitchFamily="34" charset="-128"/>
                <a:cs typeface="Helvetica" pitchFamily="2" charset="0"/>
              </a:rPr>
              <a:t> </a:t>
            </a:r>
            <a:r>
              <a:rPr lang="en-US" altLang="en-US" sz="1800" dirty="0">
                <a:latin typeface="Arial" panose="020B0604020202020204" pitchFamily="34" charset="0"/>
                <a:ea typeface="ＭＳ Ｐゴシック" panose="020B0600070205080204" pitchFamily="34" charset="-128"/>
                <a:cs typeface="Helvetica" pitchFamily="2" charset="0"/>
              </a:rPr>
              <a:t>There was no adverse ruling in the </a:t>
            </a:r>
            <a:r>
              <a:rPr lang="en-US" altLang="en-US" sz="1800" i="1" dirty="0">
                <a:latin typeface="Arial" panose="020B0604020202020204" pitchFamily="34" charset="0"/>
                <a:ea typeface="ＭＳ Ｐゴシック" panose="020B0600070205080204" pitchFamily="34" charset="-128"/>
                <a:cs typeface="Helvetica" pitchFamily="2" charset="0"/>
              </a:rPr>
              <a:t>Detroit </a:t>
            </a:r>
            <a:r>
              <a:rPr lang="en-US" altLang="en-US" sz="1800" dirty="0">
                <a:latin typeface="Arial" panose="020B0604020202020204" pitchFamily="34" charset="0"/>
                <a:ea typeface="ＭＳ Ｐゴシック" panose="020B0600070205080204" pitchFamily="34" charset="-128"/>
                <a:cs typeface="Helvetica" pitchFamily="2" charset="0"/>
              </a:rPr>
              <a:t>case as to statutory liens and special revenues. There was a voluntary settlement approved by the court that, as agreed, provided less payments than state law would have required. The UTGO debt in Detroit was impaired and claimed by Detroit not to be subject to a statutory lien or special revenue treatment. Since this class claim was settled with the insurers receiving 74 cents on the dollar and the bondholders being paid 100 cents on the dollar by the insurers, there was only a voluntary impairment and no court ordered impairment.</a:t>
            </a:r>
          </a:p>
        </p:txBody>
      </p:sp>
      <p:sp>
        <p:nvSpPr>
          <p:cNvPr id="7" name="Title 11">
            <a:extLst>
              <a:ext uri="{FF2B5EF4-FFF2-40B4-BE49-F238E27FC236}">
                <a16:creationId xmlns:a16="http://schemas.microsoft.com/office/drawing/2014/main" id="{E60DF447-5F80-3547-8540-3D69FD8197E0}"/>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217830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1371600" lvl="2" indent="-457200">
              <a:buNone/>
            </a:pPr>
            <a:r>
              <a:rPr lang="en-US" altLang="en-US" dirty="0">
                <a:latin typeface="Arial" charset="0"/>
                <a:ea typeface="ＭＳ Ｐゴシック" charset="-128"/>
                <a:cs typeface="Helvetica" charset="0"/>
              </a:rPr>
              <a:t>(b)	</a:t>
            </a:r>
            <a:r>
              <a:rPr lang="en-US" altLang="en-US" u="sng" dirty="0">
                <a:latin typeface="Arial" charset="0"/>
                <a:ea typeface="ＭＳ Ｐゴシック" charset="-128"/>
                <a:cs typeface="Helvetica" charset="0"/>
              </a:rPr>
              <a:t>Puerto Rico’s constitutional changes loosen balanced budgets and debt limits</a:t>
            </a:r>
            <a:r>
              <a:rPr lang="en-US" altLang="en-US" dirty="0">
                <a:latin typeface="Arial" charset="0"/>
                <a:ea typeface="ＭＳ Ｐゴシック" charset="-128"/>
                <a:cs typeface="Helvetica" charset="0"/>
              </a:rPr>
              <a:t> – In 1952, amendment allowed balancing budgets with non-revenue sources such as federal aid and, in 1961, amended debt limit to percent of revenue from percentage of property.</a:t>
            </a:r>
          </a:p>
          <a:p>
            <a:pPr marL="1371600" lvl="2" indent="-457200">
              <a:buNone/>
            </a:pPr>
            <a:r>
              <a:rPr lang="en-US" altLang="en-US" dirty="0">
                <a:latin typeface="Arial" charset="0"/>
                <a:ea typeface="ＭＳ Ｐゴシック" charset="-128"/>
                <a:cs typeface="Helvetica" charset="0"/>
              </a:rPr>
              <a:t>(c)	</a:t>
            </a:r>
            <a:r>
              <a:rPr lang="en-US" altLang="en-US" u="sng" dirty="0">
                <a:latin typeface="Arial" charset="0"/>
                <a:ea typeface="ＭＳ Ｐゴシック" charset="-128"/>
                <a:cs typeface="Helvetica" charset="0"/>
              </a:rPr>
              <a:t>Repeal of Section 936 IRC tax credits</a:t>
            </a:r>
            <a:r>
              <a:rPr lang="en-US" altLang="en-US" dirty="0">
                <a:latin typeface="Arial" charset="0"/>
                <a:ea typeface="ＭＳ Ｐゴシック" charset="-128"/>
                <a:cs typeface="Helvetica" charset="0"/>
              </a:rPr>
              <a:t> – In 1996, federal legislation sunsetted Section 936 benefits over a 10-year period effective 2006. Section 936 tax credits are attributed to encourage many capital-intensive businesses to chose to relocate to Puerto Rico providing new jobs and accompanying economic benefits.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7</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3340893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a:extLst>
              <a:ext uri="{FF2B5EF4-FFF2-40B4-BE49-F238E27FC236}">
                <a16:creationId xmlns:a16="http://schemas.microsoft.com/office/drawing/2014/main" id="{01FE1B55-35C6-CD43-BF7A-C54C829CBD2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D68F1CF2-B50A-2D41-B8EF-460248B39441}" type="slidenum">
              <a:rPr lang="en-US" altLang="en-US" sz="1000" smtClean="0">
                <a:solidFill>
                  <a:srgbClr val="FFFFFF"/>
                </a:solidFill>
              </a:rPr>
              <a:pPr>
                <a:spcBef>
                  <a:spcPct val="0"/>
                </a:spcBef>
                <a:buFontTx/>
                <a:buNone/>
              </a:pPr>
              <a:t>79</a:t>
            </a:fld>
            <a:endParaRPr lang="en-US" altLang="en-US" sz="1000" dirty="0">
              <a:solidFill>
                <a:srgbClr val="FFFFFF"/>
              </a:solidFill>
            </a:endParaRPr>
          </a:p>
        </p:txBody>
      </p:sp>
      <p:sp>
        <p:nvSpPr>
          <p:cNvPr id="86019" name="Content Placeholder 2">
            <a:extLst>
              <a:ext uri="{FF2B5EF4-FFF2-40B4-BE49-F238E27FC236}">
                <a16:creationId xmlns:a16="http://schemas.microsoft.com/office/drawing/2014/main" id="{E7D0C8C6-7D6A-BD47-A785-4DCCA9F82FFA}"/>
              </a:ext>
            </a:extLst>
          </p:cNvPr>
          <p:cNvSpPr>
            <a:spLocks noGrp="1" noChangeArrowheads="1"/>
          </p:cNvSpPr>
          <p:nvPr>
            <p:ph idx="1"/>
          </p:nvPr>
        </p:nvSpPr>
        <p:spPr/>
        <p:txBody>
          <a:bodyPr/>
          <a:lstStyle/>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Detroit’s unlimited tax general obligation (“UTGO”) bonds had voter approval of additional tax revenue dedicated to payment of those bonds, which raises some fundamental government finance issues as noted above as to Sections 903 and 904 of the Bankruptcy Code.</a:t>
            </a:r>
          </a:p>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In fact, presently there is pending in the Michigan Senate legislation reconfirming a statutory lien on UTGOs in Michigan. This legislation has already passed the Michigan House (H.B. 4495).</a:t>
            </a:r>
          </a:p>
          <a:p>
            <a:pPr lvl="1">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Although the parties ultimately settled their issues with respect to the Detroit UTGO debt, given Detroit’s originally proposed impairment of such debt, several questions exist.</a:t>
            </a:r>
          </a:p>
        </p:txBody>
      </p:sp>
      <p:sp>
        <p:nvSpPr>
          <p:cNvPr id="7" name="Title 11">
            <a:extLst>
              <a:ext uri="{FF2B5EF4-FFF2-40B4-BE49-F238E27FC236}">
                <a16:creationId xmlns:a16="http://schemas.microsoft.com/office/drawing/2014/main" id="{703BC8B4-EEEF-C64C-8140-997F77F5666D}"/>
              </a:ext>
            </a:extLst>
          </p:cNvPr>
          <p:cNvSpPr>
            <a:spLocks noGrp="1"/>
          </p:cNvSpPr>
          <p:nvPr>
            <p:ph type="title"/>
          </p:nvPr>
        </p:nvSpPr>
        <p:spPr>
          <a:xfrm>
            <a:off x="457200" y="274638"/>
            <a:ext cx="8229600" cy="1143000"/>
          </a:xfrm>
        </p:spPr>
        <p:txBody>
          <a:bodyPr/>
          <a:lstStyle/>
          <a:p>
            <a:pPr marL="806450" indent="-806450"/>
            <a:r>
              <a:rPr lang="en-US" altLang="en-US" dirty="0">
                <a:latin typeface="Arial" panose="020B0604020202020204" pitchFamily="34" charset="0"/>
                <a:ea typeface="ＭＳ Ｐゴシック" panose="020B0600070205080204" pitchFamily="34" charset="-128"/>
                <a:cs typeface="Helvetica" pitchFamily="2" charset="0"/>
              </a:rPr>
              <a:t>IX.	The Puerto Rico Court Ruling and Prior Chapter 9 Case Law</a:t>
            </a:r>
          </a:p>
        </p:txBody>
      </p:sp>
    </p:spTree>
    <p:extLst>
      <p:ext uri="{BB962C8B-B14F-4D97-AF65-F5344CB8AC3E}">
        <p14:creationId xmlns:p14="http://schemas.microsoft.com/office/powerpoint/2010/main" val="2623293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a:extLst>
              <a:ext uri="{FF2B5EF4-FFF2-40B4-BE49-F238E27FC236}">
                <a16:creationId xmlns:a16="http://schemas.microsoft.com/office/drawing/2014/main" id="{889E99BB-2BCC-1B43-B57B-46F72C608863}"/>
              </a:ext>
            </a:extLst>
          </p:cNvPr>
          <p:cNvSpPr>
            <a:spLocks noGrp="1"/>
          </p:cNvSpPr>
          <p:nvPr>
            <p:ph idx="1"/>
          </p:nvPr>
        </p:nvSpPr>
        <p:spPr/>
        <p:txBody>
          <a:bodyPr/>
          <a:lstStyle/>
          <a:p>
            <a:pPr marL="0" lvl="1" indent="0">
              <a:spcBef>
                <a:spcPct val="0"/>
              </a:spcBef>
              <a:spcAft>
                <a:spcPts val="0"/>
              </a:spcAft>
              <a:buFont typeface="Arial" charset="0"/>
              <a:buNone/>
              <a:defRPr/>
            </a:pPr>
            <a:r>
              <a:rPr lang="en-US" altLang="en-US" b="1" dirty="0">
                <a:latin typeface="Arial" charset="0"/>
                <a:ea typeface="ＭＳ Ｐゴシック" charset="-128"/>
                <a:cs typeface="Helvetica" charset="0"/>
              </a:rPr>
              <a:t>Federal courts have ruled that the bankruptcy court cannot confirm a plan that violated the mandates and priorities of State law:</a:t>
            </a:r>
          </a:p>
          <a:p>
            <a:pPr marL="290513" indent="-290513">
              <a:spcBef>
                <a:spcPct val="0"/>
              </a:spcBef>
              <a:spcAft>
                <a:spcPts val="1200"/>
              </a:spcAft>
              <a:defRPr/>
            </a:pPr>
            <a:r>
              <a:rPr lang="en-US" altLang="en-US" sz="1750" dirty="0">
                <a:latin typeface="Arial" charset="0"/>
                <a:ea typeface="ＭＳ Ｐゴシック" charset="-128"/>
                <a:cs typeface="Helvetica" charset="0"/>
              </a:rPr>
              <a:t>In the case of </a:t>
            </a:r>
            <a:r>
              <a:rPr lang="en-US" altLang="en-US" sz="1750" i="1" dirty="0">
                <a:latin typeface="Arial" charset="0"/>
                <a:ea typeface="ＭＳ Ｐゴシック" charset="-128"/>
                <a:cs typeface="Helvetica" charset="0"/>
              </a:rPr>
              <a:t>In the matter of Sanitary and Imp. Dist. No. 7</a:t>
            </a:r>
            <a:r>
              <a:rPr lang="en-US" altLang="en-US" sz="1750" dirty="0">
                <a:latin typeface="Arial" charset="0"/>
                <a:ea typeface="ＭＳ Ｐゴシック" charset="-128"/>
                <a:cs typeface="Helvetica" charset="0"/>
              </a:rPr>
              <a:t>, 98 B.R. 970 (B.C.D. Neb. 1989) the court recognized where a plan proposes action not authorized by state law or without satisfying state law requirements, the plan cannot be confirmed. </a:t>
            </a:r>
          </a:p>
          <a:p>
            <a:pPr marL="290513" indent="-290513">
              <a:spcBef>
                <a:spcPct val="0"/>
              </a:spcBef>
              <a:spcAft>
                <a:spcPts val="1200"/>
              </a:spcAft>
              <a:defRPr/>
            </a:pPr>
            <a:r>
              <a:rPr lang="en-US" altLang="en-US" sz="1750" dirty="0">
                <a:latin typeface="Arial" charset="0"/>
                <a:ea typeface="ＭＳ Ｐゴシック" charset="-128"/>
                <a:cs typeface="Helvetica" charset="0"/>
              </a:rPr>
              <a:t>The issue was whether the state law priority of payment of bonds over warrants required the plan to provide for full payment of bonds as required by state law in order to be confirmed. While these were unsecured claims (not covered by a statutory lien or special revenues) which can be modified in a Chapter 9, the court noted mandated priorities under state law as well as state law provision for payment post confirmation should be honored in order for the court to confirm the plan. </a:t>
            </a:r>
            <a:r>
              <a:rPr lang="en-US" altLang="en-US" sz="1750" i="1" dirty="0">
                <a:latin typeface="Arial" charset="0"/>
                <a:ea typeface="ＭＳ Ｐゴシック" charset="-128"/>
                <a:cs typeface="Helvetica" charset="0"/>
              </a:rPr>
              <a:t>See also</a:t>
            </a:r>
            <a:r>
              <a:rPr lang="en-US" altLang="en-US" sz="1750" dirty="0">
                <a:latin typeface="Arial" charset="0"/>
                <a:ea typeface="ＭＳ Ｐゴシック" charset="-128"/>
                <a:cs typeface="Helvetica" charset="0"/>
              </a:rPr>
              <a:t> </a:t>
            </a:r>
            <a:r>
              <a:rPr lang="en-US" altLang="en-US" sz="1750" i="1" dirty="0">
                <a:latin typeface="Arial" charset="0"/>
                <a:ea typeface="ＭＳ Ｐゴシック" charset="-128"/>
                <a:cs typeface="Helvetica" charset="0"/>
              </a:rPr>
              <a:t>Colorado Springs Creek General Imp. Dist. 177</a:t>
            </a:r>
            <a:r>
              <a:rPr lang="en-US" altLang="en-US" sz="1750" dirty="0">
                <a:latin typeface="Arial" charset="0"/>
                <a:ea typeface="ＭＳ Ｐゴシック" charset="-128"/>
                <a:cs typeface="Helvetica" charset="0"/>
              </a:rPr>
              <a:t> B.R. 684 (B.C.D. Colo. 1995).</a:t>
            </a:r>
          </a:p>
        </p:txBody>
      </p:sp>
      <p:sp>
        <p:nvSpPr>
          <p:cNvPr id="88066" name="Slide Number Placeholder 3">
            <a:extLst>
              <a:ext uri="{FF2B5EF4-FFF2-40B4-BE49-F238E27FC236}">
                <a16:creationId xmlns:a16="http://schemas.microsoft.com/office/drawing/2014/main" id="{4C35A33F-9B2E-3243-A9B2-1F5028F7A89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C8EB310B-A1B4-5042-9122-18E60611D5A2}" type="slidenum">
              <a:rPr lang="en-US" altLang="en-US" sz="1000" smtClean="0">
                <a:solidFill>
                  <a:srgbClr val="FFFFFF"/>
                </a:solidFill>
              </a:rPr>
              <a:pPr>
                <a:spcBef>
                  <a:spcPct val="0"/>
                </a:spcBef>
                <a:buFontTx/>
                <a:buNone/>
              </a:pPr>
              <a:t>80</a:t>
            </a:fld>
            <a:endParaRPr lang="en-US" altLang="en-US" sz="1000" dirty="0">
              <a:solidFill>
                <a:srgbClr val="FFFFFF"/>
              </a:solidFill>
            </a:endParaRPr>
          </a:p>
        </p:txBody>
      </p:sp>
      <p:sp>
        <p:nvSpPr>
          <p:cNvPr id="88067" name="Title 11">
            <a:extLst>
              <a:ext uri="{FF2B5EF4-FFF2-40B4-BE49-F238E27FC236}">
                <a16:creationId xmlns:a16="http://schemas.microsoft.com/office/drawing/2014/main" id="{507792F6-57A6-C745-81EF-C2F602E783EF}"/>
              </a:ext>
            </a:extLst>
          </p:cNvPr>
          <p:cNvSpPr>
            <a:spLocks noGrp="1"/>
          </p:cNvSpPr>
          <p:nvPr>
            <p:ph type="title"/>
          </p:nvPr>
        </p:nvSpPr>
        <p:spPr/>
        <p:txBody>
          <a:bodyPr/>
          <a:lstStyle/>
          <a:p>
            <a:pPr marL="635000" indent="-635000"/>
            <a:r>
              <a:rPr lang="en-US" altLang="en-US" dirty="0">
                <a:latin typeface="Arial" panose="020B0604020202020204" pitchFamily="34" charset="0"/>
                <a:ea typeface="ＭＳ Ｐゴシック" panose="020B0600070205080204" pitchFamily="34" charset="-128"/>
                <a:cs typeface="Helvetica" pitchFamily="2" charset="0"/>
              </a:rPr>
              <a:t>X.	Plans of Adjustment</a:t>
            </a:r>
          </a:p>
        </p:txBody>
      </p:sp>
    </p:spTree>
    <p:extLst>
      <p:ext uri="{BB962C8B-B14F-4D97-AF65-F5344CB8AC3E}">
        <p14:creationId xmlns:p14="http://schemas.microsoft.com/office/powerpoint/2010/main" val="15571695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a:extLst>
              <a:ext uri="{FF2B5EF4-FFF2-40B4-BE49-F238E27FC236}">
                <a16:creationId xmlns:a16="http://schemas.microsoft.com/office/drawing/2014/main" id="{54804388-90CF-9340-9A0F-DA09C188DA83}"/>
              </a:ext>
            </a:extLst>
          </p:cNvPr>
          <p:cNvSpPr>
            <a:spLocks noGrp="1"/>
          </p:cNvSpPr>
          <p:nvPr>
            <p:ph idx="1"/>
          </p:nvPr>
        </p:nvSpPr>
        <p:spPr/>
        <p:txBody>
          <a:bodyPr/>
          <a:lstStyle/>
          <a:p>
            <a:pPr marL="458788" indent="-458788">
              <a:spcBef>
                <a:spcPct val="0"/>
              </a:spcBef>
              <a:spcAft>
                <a:spcPts val="0"/>
              </a:spcAft>
              <a:buFont typeface="Wingdings" charset="2"/>
              <a:buNone/>
              <a:defRPr/>
            </a:pPr>
            <a:r>
              <a:rPr lang="en-US" altLang="en-US" sz="2000" b="1" dirty="0">
                <a:latin typeface="Arial" charset="0"/>
                <a:ea typeface="ＭＳ Ｐゴシック" charset="-128"/>
                <a:cs typeface="Helvetica" charset="0"/>
              </a:rPr>
              <a:t>A.	Access to the market at a low cost of borrowing is desired by all government borrowers:</a:t>
            </a:r>
          </a:p>
          <a:p>
            <a:pPr marL="749300" indent="-280988">
              <a:spcBef>
                <a:spcPts val="480"/>
              </a:spcBef>
              <a:spcAft>
                <a:spcPts val="0"/>
              </a:spcAft>
              <a:defRPr/>
            </a:pPr>
            <a:r>
              <a:rPr lang="en-US" altLang="en-US" sz="1800" i="1" dirty="0">
                <a:latin typeface="Arial" charset="0"/>
                <a:ea typeface="ＭＳ Ｐゴシック" charset="-128"/>
                <a:cs typeface="Helvetica" charset="0"/>
              </a:rPr>
              <a:t>Access and the cost of borrowing is a reflection of the perceived risk of the government credit:</a:t>
            </a:r>
          </a:p>
          <a:p>
            <a:pPr marL="1030288" lvl="1" indent="-280988">
              <a:spcBef>
                <a:spcPts val="480"/>
              </a:spcBef>
              <a:spcAft>
                <a:spcPts val="0"/>
              </a:spcAft>
              <a:defRPr/>
            </a:pPr>
            <a:r>
              <a:rPr lang="en-US" altLang="en-US" sz="1600" dirty="0">
                <a:latin typeface="Arial" charset="0"/>
                <a:ea typeface="ＭＳ Ｐゴシック" charset="-128"/>
                <a:cs typeface="Helvetica" charset="0"/>
              </a:rPr>
              <a:t>Fiscal distress for government begets higher cost of borrowing and even loss of access to the market.</a:t>
            </a:r>
          </a:p>
          <a:p>
            <a:pPr marL="1030288" lvl="1" indent="-280988">
              <a:spcBef>
                <a:spcPts val="480"/>
              </a:spcBef>
              <a:spcAft>
                <a:spcPts val="0"/>
              </a:spcAft>
              <a:defRPr/>
            </a:pPr>
            <a:r>
              <a:rPr lang="en-US" altLang="en-US" sz="1600" dirty="0">
                <a:latin typeface="Arial" panose="020B0604020202020204" pitchFamily="34" charset="0"/>
                <a:ea typeface="ＭＳ Ｐゴシック" panose="020B0600070205080204" pitchFamily="34" charset="-128"/>
                <a:cs typeface="Helvetica" pitchFamily="2" charset="0"/>
              </a:rPr>
              <a:t>On March 2, 2012, Greece had a ten-year bond annual yield of 37.1% and in July, 2015, after the third attempted bailout and austerity package being implemented, Greece annual yield is still over 10.5% with a 52-week range of 5.5% and 19.5%:</a:t>
            </a:r>
          </a:p>
          <a:p>
            <a:pPr marL="1320800" lvl="2" indent="-273050">
              <a:spcBef>
                <a:spcPts val="480"/>
              </a:spcBef>
              <a:spcAft>
                <a:spcPts val="0"/>
              </a:spcAft>
              <a:defRPr/>
            </a:pPr>
            <a:r>
              <a:rPr lang="en-US" altLang="en-US" sz="1600" dirty="0">
                <a:latin typeface="Arial" panose="020B0604020202020204" pitchFamily="34" charset="0"/>
                <a:ea typeface="ＭＳ Ｐゴシック" panose="020B0600070205080204" pitchFamily="34" charset="-128"/>
                <a:cs typeface="Helvetica" pitchFamily="2" charset="0"/>
              </a:rPr>
              <a:t>Greece has defaulted on its sovereign debt since 1826 at least five times prior to its recent financial crisis (1826, 1843, 1860, 1894 and 1932).</a:t>
            </a:r>
          </a:p>
          <a:p>
            <a:pPr marL="1030288" lvl="1" indent="-273050">
              <a:spcBef>
                <a:spcPts val="480"/>
              </a:spcBef>
              <a:spcAft>
                <a:spcPts val="0"/>
              </a:spcAft>
              <a:defRPr/>
            </a:pPr>
            <a:r>
              <a:rPr lang="en-US" altLang="en-US" sz="1600" dirty="0">
                <a:latin typeface="Arial" panose="020B0604020202020204" pitchFamily="34" charset="0"/>
                <a:ea typeface="ＭＳ Ｐゴシック" panose="020B0600070205080204" pitchFamily="34" charset="-128"/>
                <a:cs typeface="Helvetica" pitchFamily="2" charset="0"/>
              </a:rPr>
              <a:t>Brazil, a large developing economy which defaulted or restructured its sovereign debt eleven times since 1826, the last time 1990, had an average ten-year bond annual yield between 2006 and 2015 of approximately 12.3% with all time high of 17.91% in October, 2008.</a:t>
            </a:r>
            <a:endParaRPr lang="en-US" altLang="en-US" dirty="0">
              <a:latin typeface="Arial" charset="0"/>
              <a:ea typeface="ＭＳ Ｐゴシック" charset="-128"/>
              <a:cs typeface="Helvetica" charset="0"/>
            </a:endParaRPr>
          </a:p>
        </p:txBody>
      </p:sp>
      <p:sp>
        <p:nvSpPr>
          <p:cNvPr id="90114" name="Slide Number Placeholder 3">
            <a:extLst>
              <a:ext uri="{FF2B5EF4-FFF2-40B4-BE49-F238E27FC236}">
                <a16:creationId xmlns:a16="http://schemas.microsoft.com/office/drawing/2014/main" id="{B0CEDF1A-21C0-BB48-9203-F3C6DD6E488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E09852CC-2188-CA46-B6BD-52F4BFD1D40E}" type="slidenum">
              <a:rPr lang="en-US" altLang="en-US" sz="1000" smtClean="0">
                <a:solidFill>
                  <a:srgbClr val="FFFFFF"/>
                </a:solidFill>
              </a:rPr>
              <a:pPr>
                <a:spcBef>
                  <a:spcPct val="0"/>
                </a:spcBef>
                <a:buFontTx/>
                <a:buNone/>
              </a:pPr>
              <a:t>81</a:t>
            </a:fld>
            <a:endParaRPr lang="en-US" altLang="en-US" sz="1000" dirty="0">
              <a:solidFill>
                <a:srgbClr val="FFFFFF"/>
              </a:solidFill>
            </a:endParaRPr>
          </a:p>
        </p:txBody>
      </p:sp>
      <p:sp>
        <p:nvSpPr>
          <p:cNvPr id="90115" name="Title 11">
            <a:extLst>
              <a:ext uri="{FF2B5EF4-FFF2-40B4-BE49-F238E27FC236}">
                <a16:creationId xmlns:a16="http://schemas.microsoft.com/office/drawing/2014/main" id="{B94D037B-73FC-7049-80AD-8E7C47BBFC1E}"/>
              </a:ext>
            </a:extLst>
          </p:cNvPr>
          <p:cNvSpPr>
            <a:spLocks noGrp="1"/>
          </p:cNvSpPr>
          <p:nvPr>
            <p:ph type="title"/>
          </p:nvPr>
        </p:nvSpPr>
        <p:spPr/>
        <p:txBody>
          <a:bodyPr/>
          <a:lstStyle/>
          <a:p>
            <a:pPr marL="635000" indent="-635000"/>
            <a:r>
              <a:rPr lang="en-US" altLang="en-US" sz="2800" dirty="0">
                <a:latin typeface="Arial" panose="020B0604020202020204" pitchFamily="34" charset="0"/>
                <a:ea typeface="ＭＳ Ｐゴシック" panose="020B0600070205080204" pitchFamily="34" charset="-128"/>
                <a:cs typeface="Helvetica" pitchFamily="2" charset="0"/>
              </a:rPr>
              <a:t>XI.	Special Revenue Bond Financing</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Promotes Lower Borrowing Costs and Greater Market Access</a:t>
            </a:r>
          </a:p>
        </p:txBody>
      </p:sp>
    </p:spTree>
    <p:extLst>
      <p:ext uri="{BB962C8B-B14F-4D97-AF65-F5344CB8AC3E}">
        <p14:creationId xmlns:p14="http://schemas.microsoft.com/office/powerpoint/2010/main" val="15572624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2">
            <a:extLst>
              <a:ext uri="{FF2B5EF4-FFF2-40B4-BE49-F238E27FC236}">
                <a16:creationId xmlns:a16="http://schemas.microsoft.com/office/drawing/2014/main" id="{2FBC9AC9-8C70-E54E-BAE3-7557C1A77185}"/>
              </a:ext>
            </a:extLst>
          </p:cNvPr>
          <p:cNvSpPr>
            <a:spLocks noGrp="1" noChangeArrowheads="1"/>
          </p:cNvSpPr>
          <p:nvPr>
            <p:ph idx="1"/>
          </p:nvPr>
        </p:nvSpPr>
        <p:spPr/>
        <p:txBody>
          <a:bodyPr/>
          <a:lstStyle/>
          <a:p>
            <a:pPr marL="749300" indent="-280988">
              <a:spcBef>
                <a:spcPts val="475"/>
              </a:spcBef>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Puerto Rico, given its recent financial distress experience, had yields on its ten-year G.O. bonds exceeding 10% in February, 2014.</a:t>
            </a:r>
          </a:p>
          <a:p>
            <a:pPr marL="749300" indent="-280988">
              <a:spcBef>
                <a:spcPts val="475"/>
              </a:spcBef>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At the same time, other sovereigns experienced usually low bond annual yields of 2.27% for U.S.A., 1.52% for Canada, .74% for Germany and 1.03% France.</a:t>
            </a:r>
          </a:p>
          <a:p>
            <a:pPr marL="749300" indent="-280988">
              <a:spcBef>
                <a:spcPts val="475"/>
              </a:spcBef>
              <a:buFont typeface="Wingdings" pitchFamily="2" charset="2"/>
              <a:buChar char="§"/>
            </a:pPr>
            <a:r>
              <a:rPr lang="en-US" altLang="en-US" sz="1800" dirty="0">
                <a:latin typeface="Arial" panose="020B0604020202020204" pitchFamily="34" charset="0"/>
                <a:ea typeface="ＭＳ Ｐゴシック" panose="020B0600070205080204" pitchFamily="34" charset="-128"/>
                <a:cs typeface="Helvetica" pitchFamily="2" charset="0"/>
              </a:rPr>
              <a:t>A review of selected sovereigns that have defaulted since 1998 demonstrates default does result in a time out or lack of access to the international bond market.</a:t>
            </a:r>
          </a:p>
        </p:txBody>
      </p:sp>
      <p:sp>
        <p:nvSpPr>
          <p:cNvPr id="91138" name="Slide Number Placeholder 3">
            <a:extLst>
              <a:ext uri="{FF2B5EF4-FFF2-40B4-BE49-F238E27FC236}">
                <a16:creationId xmlns:a16="http://schemas.microsoft.com/office/drawing/2014/main" id="{57F8BCA1-BF5D-2348-B35A-1CB50FCBDBA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1B6467C1-4889-7248-BF1E-C1FB5BA2F59E}" type="slidenum">
              <a:rPr lang="en-US" altLang="en-US" sz="1000" smtClean="0">
                <a:solidFill>
                  <a:srgbClr val="FFFFFF"/>
                </a:solidFill>
              </a:rPr>
              <a:pPr>
                <a:spcBef>
                  <a:spcPct val="0"/>
                </a:spcBef>
                <a:buFontTx/>
                <a:buNone/>
              </a:pPr>
              <a:t>82</a:t>
            </a:fld>
            <a:endParaRPr lang="en-US" altLang="en-US" sz="1000" dirty="0">
              <a:solidFill>
                <a:srgbClr val="FFFFFF"/>
              </a:solidFill>
            </a:endParaRPr>
          </a:p>
        </p:txBody>
      </p:sp>
      <p:sp>
        <p:nvSpPr>
          <p:cNvPr id="7" name="Title 11">
            <a:extLst>
              <a:ext uri="{FF2B5EF4-FFF2-40B4-BE49-F238E27FC236}">
                <a16:creationId xmlns:a16="http://schemas.microsoft.com/office/drawing/2014/main" id="{AA29C571-EAFC-7C44-A204-68AE1B72874E}"/>
              </a:ext>
            </a:extLst>
          </p:cNvPr>
          <p:cNvSpPr>
            <a:spLocks noGrp="1"/>
          </p:cNvSpPr>
          <p:nvPr>
            <p:ph type="title"/>
          </p:nvPr>
        </p:nvSpPr>
        <p:spPr>
          <a:xfrm>
            <a:off x="457200" y="274638"/>
            <a:ext cx="8229600" cy="1143000"/>
          </a:xfrm>
        </p:spPr>
        <p:txBody>
          <a:bodyPr/>
          <a:lstStyle/>
          <a:p>
            <a:pPr marL="635000" indent="-635000"/>
            <a:r>
              <a:rPr lang="en-US" altLang="en-US" sz="2800" dirty="0">
                <a:latin typeface="Arial" panose="020B0604020202020204" pitchFamily="34" charset="0"/>
                <a:ea typeface="ＭＳ Ｐゴシック" panose="020B0600070205080204" pitchFamily="34" charset="-128"/>
                <a:cs typeface="Helvetica" pitchFamily="2" charset="0"/>
              </a:rPr>
              <a:t>XI.	Special Revenue Bond Financing</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Promotes Lower Borrowing Costs and Greater Market Access</a:t>
            </a:r>
          </a:p>
        </p:txBody>
      </p:sp>
    </p:spTree>
    <p:extLst>
      <p:ext uri="{BB962C8B-B14F-4D97-AF65-F5344CB8AC3E}">
        <p14:creationId xmlns:p14="http://schemas.microsoft.com/office/powerpoint/2010/main" val="4883498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a:extLst>
              <a:ext uri="{FF2B5EF4-FFF2-40B4-BE49-F238E27FC236}">
                <a16:creationId xmlns:a16="http://schemas.microsoft.com/office/drawing/2014/main" id="{897D26F4-04F9-E740-9E75-97DD8A992B5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46F8EDE7-BA18-9D44-8E92-C717904B0B90}" type="slidenum">
              <a:rPr lang="en-US" altLang="en-US" sz="1000" smtClean="0">
                <a:solidFill>
                  <a:srgbClr val="FFFFFF"/>
                </a:solidFill>
              </a:rPr>
              <a:pPr>
                <a:spcBef>
                  <a:spcPct val="0"/>
                </a:spcBef>
                <a:buFontTx/>
                <a:buNone/>
              </a:pPr>
              <a:t>83</a:t>
            </a:fld>
            <a:endParaRPr lang="en-US" altLang="en-US" sz="1000" dirty="0">
              <a:solidFill>
                <a:srgbClr val="FFFFFF"/>
              </a:solidFill>
            </a:endParaRPr>
          </a:p>
        </p:txBody>
      </p:sp>
      <p:pic>
        <p:nvPicPr>
          <p:cNvPr id="92163" name="Picture 5">
            <a:extLst>
              <a:ext uri="{FF2B5EF4-FFF2-40B4-BE49-F238E27FC236}">
                <a16:creationId xmlns:a16="http://schemas.microsoft.com/office/drawing/2014/main" id="{416D42AC-1939-9A41-9B4C-E1CF9C3BEB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828800"/>
            <a:ext cx="6134100" cy="406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1">
            <a:extLst>
              <a:ext uri="{FF2B5EF4-FFF2-40B4-BE49-F238E27FC236}">
                <a16:creationId xmlns:a16="http://schemas.microsoft.com/office/drawing/2014/main" id="{4C585269-A1F8-814F-BB9E-F754328404B6}"/>
              </a:ext>
            </a:extLst>
          </p:cNvPr>
          <p:cNvSpPr>
            <a:spLocks noGrp="1"/>
          </p:cNvSpPr>
          <p:nvPr>
            <p:ph type="title"/>
          </p:nvPr>
        </p:nvSpPr>
        <p:spPr>
          <a:xfrm>
            <a:off x="457200" y="274638"/>
            <a:ext cx="8229600" cy="1143000"/>
          </a:xfrm>
        </p:spPr>
        <p:txBody>
          <a:bodyPr/>
          <a:lstStyle/>
          <a:p>
            <a:pPr marL="635000" indent="-635000"/>
            <a:r>
              <a:rPr lang="en-US" altLang="en-US" sz="2800" dirty="0">
                <a:latin typeface="Arial" panose="020B0604020202020204" pitchFamily="34" charset="0"/>
                <a:ea typeface="ＭＳ Ｐゴシック" panose="020B0600070205080204" pitchFamily="34" charset="-128"/>
                <a:cs typeface="Helvetica" pitchFamily="2" charset="0"/>
              </a:rPr>
              <a:t>XI.	Special Revenue Bond Financing</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Promotes Lower Borrowing Costs and Greater Market Access</a:t>
            </a:r>
          </a:p>
        </p:txBody>
      </p:sp>
    </p:spTree>
    <p:extLst>
      <p:ext uri="{BB962C8B-B14F-4D97-AF65-F5344CB8AC3E}">
        <p14:creationId xmlns:p14="http://schemas.microsoft.com/office/powerpoint/2010/main" val="1257135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a:extLst>
              <a:ext uri="{FF2B5EF4-FFF2-40B4-BE49-F238E27FC236}">
                <a16:creationId xmlns:a16="http://schemas.microsoft.com/office/drawing/2014/main" id="{54804388-90CF-9340-9A0F-DA09C188DA83}"/>
              </a:ext>
            </a:extLst>
          </p:cNvPr>
          <p:cNvSpPr>
            <a:spLocks noGrp="1"/>
          </p:cNvSpPr>
          <p:nvPr>
            <p:ph idx="1"/>
          </p:nvPr>
        </p:nvSpPr>
        <p:spPr/>
        <p:txBody>
          <a:bodyPr/>
          <a:lstStyle/>
          <a:p>
            <a:pPr marL="458788" indent="-458788">
              <a:spcBef>
                <a:spcPct val="0"/>
              </a:spcBef>
              <a:spcAft>
                <a:spcPts val="0"/>
              </a:spcAft>
              <a:buFont typeface="Wingdings" charset="2"/>
              <a:buNone/>
              <a:defRPr/>
            </a:pPr>
            <a:r>
              <a:rPr lang="en-US" altLang="en-US" sz="2000" b="1" dirty="0">
                <a:latin typeface="Arial" panose="020B0604020202020204" pitchFamily="34" charset="0"/>
                <a:ea typeface="ＭＳ Ｐゴシック" panose="020B0600070205080204" pitchFamily="34" charset="-128"/>
                <a:cs typeface="Helvetica" pitchFamily="2" charset="0"/>
              </a:rPr>
              <a:t>B.	In Detroit the emergency manager’s unjustified attack on ULTGOs raised the perception of risk and increased annual interest rate</a:t>
            </a:r>
            <a:r>
              <a:rPr lang="en-US" altLang="en-US" sz="2000" b="1" dirty="0">
                <a:latin typeface="Arial" charset="0"/>
                <a:ea typeface="ＭＳ Ｐゴシック" charset="-128"/>
                <a:cs typeface="Helvetica" charset="0"/>
              </a:rPr>
              <a:t>s:</a:t>
            </a:r>
          </a:p>
          <a:p>
            <a:pPr marL="749300" indent="-280988">
              <a:spcBef>
                <a:spcPts val="480"/>
              </a:spcBef>
              <a:spcAft>
                <a:spcPts val="0"/>
              </a:spcAft>
              <a:defRPr/>
            </a:pPr>
            <a:r>
              <a:rPr lang="en-US" altLang="en-US" sz="1700" dirty="0">
                <a:latin typeface="Arial" panose="020B0604020202020204" pitchFamily="34" charset="0"/>
                <a:ea typeface="ＭＳ Ｐゴシック" panose="020B0600070205080204" pitchFamily="34" charset="-128"/>
                <a:cs typeface="Helvetica" pitchFamily="2" charset="0"/>
              </a:rPr>
              <a:t>The filing of the Detroit Chapter 9 proceedings and the Emergency Manager’s unwarranted attack on ULTGOs caused </a:t>
            </a:r>
            <a:r>
              <a:rPr lang="en-US" altLang="en-US" sz="1700" u="sng" dirty="0">
                <a:latin typeface="Arial" panose="020B0604020202020204" pitchFamily="34" charset="0"/>
                <a:ea typeface="ＭＳ Ｐゴシック" panose="020B0600070205080204" pitchFamily="34" charset="-128"/>
                <a:cs typeface="Helvetica" pitchFamily="2" charset="0"/>
              </a:rPr>
              <a:t>other municipalities in Michigan</a:t>
            </a:r>
            <a:r>
              <a:rPr lang="en-US" altLang="en-US" sz="1700" dirty="0">
                <a:latin typeface="Arial" panose="020B0604020202020204" pitchFamily="34" charset="0"/>
                <a:ea typeface="ＭＳ Ｐゴシック" panose="020B0600070205080204" pitchFamily="34" charset="-128"/>
                <a:cs typeface="Helvetica" pitchFamily="2" charset="0"/>
              </a:rPr>
              <a:t>, like school districts, to experience approximately 100 basis points increase in the annual interest rate, the cost of borrowing, on ULTGOs due to the Detroit contagion.</a:t>
            </a:r>
          </a:p>
          <a:p>
            <a:pPr marL="749300" indent="-280988">
              <a:spcBef>
                <a:spcPts val="480"/>
              </a:spcBef>
              <a:spcAft>
                <a:spcPts val="0"/>
              </a:spcAft>
              <a:defRPr/>
            </a:pPr>
            <a:r>
              <a:rPr lang="en-US" altLang="en-US" sz="1700" dirty="0">
                <a:latin typeface="Arial" panose="020B0604020202020204" pitchFamily="34" charset="0"/>
                <a:ea typeface="ＭＳ Ｐゴシック" panose="020B0600070205080204" pitchFamily="34" charset="-128"/>
                <a:cs typeface="Helvetica" pitchFamily="2" charset="0"/>
              </a:rPr>
              <a:t>In California, the Detroit fall out cost school districts a 50-100 basis point increase, which was historically unjustified given the Chapter 9 experience of </a:t>
            </a:r>
            <a:r>
              <a:rPr lang="en-US" altLang="en-US" sz="1700" i="1" dirty="0">
                <a:latin typeface="Arial" panose="020B0604020202020204" pitchFamily="34" charset="0"/>
                <a:ea typeface="ＭＳ Ｐゴシック" panose="020B0600070205080204" pitchFamily="34" charset="-128"/>
                <a:cs typeface="Helvetica" pitchFamily="2" charset="0"/>
              </a:rPr>
              <a:t>San Jose School District</a:t>
            </a:r>
            <a:r>
              <a:rPr lang="en-US" altLang="en-US" sz="1700" dirty="0">
                <a:latin typeface="Arial" panose="020B0604020202020204" pitchFamily="34" charset="0"/>
                <a:ea typeface="ＭＳ Ｐゴシック" panose="020B0600070205080204" pitchFamily="34" charset="-128"/>
                <a:cs typeface="Helvetica" pitchFamily="2" charset="0"/>
              </a:rPr>
              <a:t> and </a:t>
            </a:r>
            <a:r>
              <a:rPr lang="en-US" altLang="en-US" sz="1700" i="1" dirty="0">
                <a:latin typeface="Arial" panose="020B0604020202020204" pitchFamily="34" charset="0"/>
                <a:ea typeface="ＭＳ Ｐゴシック" panose="020B0600070205080204" pitchFamily="34" charset="-128"/>
                <a:cs typeface="Helvetica" pitchFamily="2" charset="0"/>
              </a:rPr>
              <a:t>Sierra King Health Care District</a:t>
            </a:r>
            <a:r>
              <a:rPr lang="en-US" altLang="en-US" sz="1700" dirty="0">
                <a:latin typeface="Arial" panose="020B0604020202020204" pitchFamily="34" charset="0"/>
                <a:ea typeface="ＭＳ Ｐゴシック" panose="020B0600070205080204" pitchFamily="34" charset="-128"/>
                <a:cs typeface="Helvetica" pitchFamily="2" charset="0"/>
              </a:rPr>
              <a:t> cases.</a:t>
            </a:r>
          </a:p>
          <a:p>
            <a:pPr marL="749300" indent="-280988">
              <a:spcBef>
                <a:spcPts val="480"/>
              </a:spcBef>
              <a:spcAft>
                <a:spcPts val="0"/>
              </a:spcAft>
              <a:defRPr/>
            </a:pPr>
            <a:r>
              <a:rPr lang="en-US" altLang="en-US" sz="1700" dirty="0">
                <a:latin typeface="Arial" panose="020B0604020202020204" pitchFamily="34" charset="0"/>
                <a:ea typeface="ＭＳ Ｐゴシック" panose="020B0600070205080204" pitchFamily="34" charset="-128"/>
                <a:cs typeface="Helvetica" pitchFamily="2" charset="0"/>
              </a:rPr>
              <a:t>California response through the efforts of CDIAC was to attempt to clarify the intended low risk of California ULTGO by passing SB 222 to reconfirm that California state law provides a statutory lien intended to be unimpaired and paid in a Chapter 9.</a:t>
            </a:r>
            <a:endParaRPr lang="en-US" altLang="en-US" sz="1700" i="1" dirty="0">
              <a:latin typeface="Arial" charset="0"/>
              <a:ea typeface="ＭＳ Ｐゴシック" charset="-128"/>
              <a:cs typeface="Helvetica" charset="0"/>
            </a:endParaRPr>
          </a:p>
        </p:txBody>
      </p:sp>
      <p:sp>
        <p:nvSpPr>
          <p:cNvPr id="93186" name="Slide Number Placeholder 3">
            <a:extLst>
              <a:ext uri="{FF2B5EF4-FFF2-40B4-BE49-F238E27FC236}">
                <a16:creationId xmlns:a16="http://schemas.microsoft.com/office/drawing/2014/main" id="{BB0475DC-1797-BF4B-B86F-662A52199B9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67201E01-D4A8-1545-9390-6AE26A7A9200}" type="slidenum">
              <a:rPr lang="en-US" altLang="en-US" sz="1000" smtClean="0">
                <a:solidFill>
                  <a:srgbClr val="FFFFFF"/>
                </a:solidFill>
              </a:rPr>
              <a:pPr>
                <a:spcBef>
                  <a:spcPct val="0"/>
                </a:spcBef>
                <a:buFontTx/>
                <a:buNone/>
              </a:pPr>
              <a:t>84</a:t>
            </a:fld>
            <a:endParaRPr lang="en-US" altLang="en-US" sz="1000" dirty="0">
              <a:solidFill>
                <a:srgbClr val="FFFFFF"/>
              </a:solidFill>
            </a:endParaRPr>
          </a:p>
        </p:txBody>
      </p:sp>
      <p:sp>
        <p:nvSpPr>
          <p:cNvPr id="7" name="Title 11">
            <a:extLst>
              <a:ext uri="{FF2B5EF4-FFF2-40B4-BE49-F238E27FC236}">
                <a16:creationId xmlns:a16="http://schemas.microsoft.com/office/drawing/2014/main" id="{B66B35D9-2F36-E94C-99C7-C1AE41227B72}"/>
              </a:ext>
            </a:extLst>
          </p:cNvPr>
          <p:cNvSpPr>
            <a:spLocks noGrp="1"/>
          </p:cNvSpPr>
          <p:nvPr>
            <p:ph type="title"/>
          </p:nvPr>
        </p:nvSpPr>
        <p:spPr>
          <a:xfrm>
            <a:off x="457200" y="274638"/>
            <a:ext cx="8229600" cy="1143000"/>
          </a:xfrm>
        </p:spPr>
        <p:txBody>
          <a:bodyPr/>
          <a:lstStyle/>
          <a:p>
            <a:pPr marL="635000" indent="-635000"/>
            <a:r>
              <a:rPr lang="en-US" altLang="en-US" sz="2800" dirty="0">
                <a:latin typeface="Arial" panose="020B0604020202020204" pitchFamily="34" charset="0"/>
                <a:ea typeface="ＭＳ Ｐゴシック" panose="020B0600070205080204" pitchFamily="34" charset="-128"/>
                <a:cs typeface="Helvetica" pitchFamily="2" charset="0"/>
              </a:rPr>
              <a:t>XI.	Special Revenue Bond Financing</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Promotes Lower Borrowing Costs and Greater Market Access</a:t>
            </a:r>
          </a:p>
        </p:txBody>
      </p:sp>
    </p:spTree>
    <p:extLst>
      <p:ext uri="{BB962C8B-B14F-4D97-AF65-F5344CB8AC3E}">
        <p14:creationId xmlns:p14="http://schemas.microsoft.com/office/powerpoint/2010/main" val="41027208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a:extLst>
              <a:ext uri="{FF2B5EF4-FFF2-40B4-BE49-F238E27FC236}">
                <a16:creationId xmlns:a16="http://schemas.microsoft.com/office/drawing/2014/main" id="{54804388-90CF-9340-9A0F-DA09C188DA83}"/>
              </a:ext>
            </a:extLst>
          </p:cNvPr>
          <p:cNvSpPr>
            <a:spLocks noGrp="1"/>
          </p:cNvSpPr>
          <p:nvPr>
            <p:ph idx="1"/>
          </p:nvPr>
        </p:nvSpPr>
        <p:spPr/>
        <p:txBody>
          <a:bodyPr/>
          <a:lstStyle/>
          <a:p>
            <a:pPr marL="458788" indent="-458788">
              <a:spcBef>
                <a:spcPct val="0"/>
              </a:spcBef>
              <a:spcAft>
                <a:spcPts val="0"/>
              </a:spcAft>
              <a:buFont typeface="Wingdings" charset="2"/>
              <a:buNone/>
              <a:defRPr/>
            </a:pPr>
            <a:r>
              <a:rPr lang="en-US" altLang="en-US" sz="2000" b="1" dirty="0">
                <a:latin typeface="Arial" charset="0"/>
                <a:ea typeface="ＭＳ Ｐゴシック" charset="-128"/>
                <a:cs typeface="Helvetica" charset="0"/>
              </a:rPr>
              <a:t>C.	Reducing risk with special revenues can benefit all In lower costs of borrowing:</a:t>
            </a:r>
          </a:p>
          <a:p>
            <a:pPr marL="749300" indent="-280988">
              <a:lnSpc>
                <a:spcPts val="1900"/>
              </a:lnSpc>
              <a:spcBef>
                <a:spcPts val="480"/>
              </a:spcBef>
              <a:spcAft>
                <a:spcPts val="0"/>
              </a:spcAft>
              <a:defRPr/>
            </a:pPr>
            <a:r>
              <a:rPr lang="en-US" altLang="en-US" sz="1650" b="1" dirty="0">
                <a:latin typeface="Arial" charset="0"/>
                <a:ea typeface="ＭＳ Ｐゴシック" charset="-128"/>
                <a:cs typeface="Helvetica" charset="0"/>
              </a:rPr>
              <a:t>The 200-300 basis point spread between strong and weak credits</a:t>
            </a:r>
            <a:r>
              <a:rPr lang="en-US" altLang="en-US" sz="1650" dirty="0">
                <a:latin typeface="Arial" charset="0"/>
                <a:ea typeface="ＭＳ Ｐゴシック" charset="-128"/>
                <a:cs typeface="Helvetica" charset="0"/>
              </a:rPr>
              <a:t>. Traditionally the spread in the municipal market between strong credits (top investment grade) and significantly weak credit (lower non-investment grade) was 200-300 basis points</a:t>
            </a:r>
            <a:r>
              <a:rPr lang="en-US" altLang="en-US" sz="1650" dirty="0">
                <a:latin typeface="Arial" panose="020B0604020202020204" pitchFamily="34" charset="0"/>
                <a:ea typeface="ＭＳ Ｐゴシック" panose="020B0600070205080204" pitchFamily="34" charset="-128"/>
                <a:cs typeface="Helvetica" pitchFamily="2" charset="0"/>
              </a:rPr>
              <a:t>.</a:t>
            </a:r>
          </a:p>
          <a:p>
            <a:pPr marL="749300" indent="-280988">
              <a:lnSpc>
                <a:spcPts val="1900"/>
              </a:lnSpc>
              <a:spcBef>
                <a:spcPts val="480"/>
              </a:spcBef>
              <a:spcAft>
                <a:spcPts val="0"/>
              </a:spcAft>
              <a:defRPr/>
            </a:pPr>
            <a:r>
              <a:rPr lang="en-US" altLang="en-US" sz="1650" b="1" dirty="0">
                <a:latin typeface="Arial" charset="0"/>
                <a:ea typeface="ＭＳ Ｐゴシック" charset="-128"/>
                <a:cs typeface="Helvetica" charset="0"/>
              </a:rPr>
              <a:t>Being classified as a weaker credit increases the cost of the borrowing by 25% or more of the face amount of debt and should be avoided if possible</a:t>
            </a:r>
            <a:r>
              <a:rPr lang="en-US" altLang="en-US" sz="1650" i="1" dirty="0">
                <a:latin typeface="Arial" charset="0"/>
                <a:ea typeface="ＭＳ Ｐゴシック" charset="-128"/>
                <a:cs typeface="Helvetica" charset="0"/>
              </a:rPr>
              <a:t>. </a:t>
            </a:r>
            <a:r>
              <a:rPr lang="en-US" altLang="en-US" sz="1650" dirty="0">
                <a:latin typeface="Arial" charset="0"/>
                <a:ea typeface="ＭＳ Ｐゴシック" charset="-128"/>
                <a:cs typeface="Helvetica" charset="0"/>
              </a:rPr>
              <a:t>To a state or local government, a 200 point per year or 2% more interest cost a year on a 20-year bond with a bullet maturity would be 40% more of the principal amount paid as interest over 20 years. Put another way, on a billion dollar debt issue with a twenty year maturity and a bullet payment of principal at maturity, a 2% additional interest cost per annum would be a present value at a 5% discount of about $250 million or 25% of the face amount. That is $250 million not available to state or local government to pay needed infrastructure improvements, public services, worker salaries, retiree benefits or tax relief to its citizens</a:t>
            </a:r>
            <a:r>
              <a:rPr lang="en-US" altLang="en-US" sz="1650" dirty="0">
                <a:latin typeface="Arial" panose="020B0604020202020204" pitchFamily="34" charset="0"/>
                <a:ea typeface="ＭＳ Ｐゴシック" panose="020B0600070205080204" pitchFamily="34" charset="-128"/>
                <a:cs typeface="Helvetica" pitchFamily="2" charset="0"/>
              </a:rPr>
              <a:t>.</a:t>
            </a:r>
            <a:endParaRPr lang="en-US" altLang="en-US" sz="1650" i="1" dirty="0">
              <a:latin typeface="Arial" charset="0"/>
              <a:ea typeface="ＭＳ Ｐゴシック" charset="-128"/>
              <a:cs typeface="Helvetica" charset="0"/>
            </a:endParaRPr>
          </a:p>
        </p:txBody>
      </p:sp>
      <p:sp>
        <p:nvSpPr>
          <p:cNvPr id="94210" name="Slide Number Placeholder 3">
            <a:extLst>
              <a:ext uri="{FF2B5EF4-FFF2-40B4-BE49-F238E27FC236}">
                <a16:creationId xmlns:a16="http://schemas.microsoft.com/office/drawing/2014/main" id="{0856848E-71C6-214C-B4E0-5CE50A5F9A5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rgbClr val="404040"/>
                </a:solidFill>
                <a:latin typeface="Arial" panose="020B0604020202020204" pitchFamily="34" charset="0"/>
                <a:ea typeface="ＭＳ Ｐゴシック" panose="020B0600070205080204" pitchFamily="34" charset="-128"/>
                <a:cs typeface="Helvetica" pitchFamily="2" charset="0"/>
              </a:defRPr>
            </a:lvl1pPr>
            <a:lvl2pPr marL="37931725" indent="-37474525">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2pPr>
            <a:lvl3pPr marL="1143000" indent="-228600">
              <a:spcBef>
                <a:spcPct val="20000"/>
              </a:spcBef>
              <a:buFont typeface="Wingdings" pitchFamily="2" charset="2"/>
              <a:buChar char="§"/>
              <a:defRPr sz="2000">
                <a:solidFill>
                  <a:srgbClr val="404040"/>
                </a:solidFill>
                <a:latin typeface="Arial" panose="020B0604020202020204" pitchFamily="34" charset="0"/>
                <a:ea typeface="ＭＳ Ｐゴシック" panose="020B0600070205080204" pitchFamily="34" charset="-128"/>
                <a:cs typeface="Helvetica" pitchFamily="2" charset="0"/>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cs typeface="Helvetica" pitchFamily="2" charset="0"/>
              </a:defRPr>
            </a:lvl4pPr>
            <a:lvl5pPr marL="2057400" indent="-228600">
              <a:spcBef>
                <a:spcPct val="20000"/>
              </a:spcBef>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5pPr>
            <a:lvl6pPr marL="25146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6pPr>
            <a:lvl7pPr marL="29718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7pPr>
            <a:lvl8pPr marL="34290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8pPr>
            <a:lvl9pPr marL="3886200" indent="-228600" defTabSz="457200" eaLnBrk="0" fontAlgn="base" hangingPunct="0">
              <a:spcBef>
                <a:spcPct val="20000"/>
              </a:spcBef>
              <a:spcAft>
                <a:spcPct val="0"/>
              </a:spcAft>
              <a:buFont typeface="Wingdings" pitchFamily="2" charset="2"/>
              <a:buChar char="§"/>
              <a:defRPr>
                <a:solidFill>
                  <a:srgbClr val="404040"/>
                </a:solidFill>
                <a:latin typeface="Arial" panose="020B0604020202020204" pitchFamily="34" charset="0"/>
                <a:ea typeface="ＭＳ Ｐゴシック" panose="020B0600070205080204" pitchFamily="34" charset="-128"/>
                <a:cs typeface="Helvetica" pitchFamily="2" charset="0"/>
              </a:defRPr>
            </a:lvl9pPr>
          </a:lstStyle>
          <a:p>
            <a:pPr>
              <a:spcBef>
                <a:spcPct val="0"/>
              </a:spcBef>
              <a:buFontTx/>
              <a:buNone/>
            </a:pPr>
            <a:fld id="{22167848-21D9-A445-B2ED-E8FB27CC65B9}" type="slidenum">
              <a:rPr lang="en-US" altLang="en-US" sz="1000" smtClean="0">
                <a:solidFill>
                  <a:srgbClr val="FFFFFF"/>
                </a:solidFill>
              </a:rPr>
              <a:pPr>
                <a:spcBef>
                  <a:spcPct val="0"/>
                </a:spcBef>
                <a:buFontTx/>
                <a:buNone/>
              </a:pPr>
              <a:t>85</a:t>
            </a:fld>
            <a:endParaRPr lang="en-US" altLang="en-US" sz="1000" dirty="0">
              <a:solidFill>
                <a:srgbClr val="FFFFFF"/>
              </a:solidFill>
            </a:endParaRPr>
          </a:p>
        </p:txBody>
      </p:sp>
      <p:sp>
        <p:nvSpPr>
          <p:cNvPr id="7" name="Title 11">
            <a:extLst>
              <a:ext uri="{FF2B5EF4-FFF2-40B4-BE49-F238E27FC236}">
                <a16:creationId xmlns:a16="http://schemas.microsoft.com/office/drawing/2014/main" id="{E4C4152D-8DA8-ED49-9433-13DCEDEEE161}"/>
              </a:ext>
            </a:extLst>
          </p:cNvPr>
          <p:cNvSpPr>
            <a:spLocks noGrp="1"/>
          </p:cNvSpPr>
          <p:nvPr>
            <p:ph type="title"/>
          </p:nvPr>
        </p:nvSpPr>
        <p:spPr>
          <a:xfrm>
            <a:off x="457200" y="274638"/>
            <a:ext cx="8229600" cy="1143000"/>
          </a:xfrm>
        </p:spPr>
        <p:txBody>
          <a:bodyPr/>
          <a:lstStyle/>
          <a:p>
            <a:pPr marL="635000" indent="-635000"/>
            <a:r>
              <a:rPr lang="en-US" altLang="en-US" sz="2800" dirty="0">
                <a:latin typeface="Arial" panose="020B0604020202020204" pitchFamily="34" charset="0"/>
                <a:ea typeface="ＭＳ Ｐゴシック" panose="020B0600070205080204" pitchFamily="34" charset="-128"/>
                <a:cs typeface="Helvetica" pitchFamily="2" charset="0"/>
              </a:rPr>
              <a:t>XI.	Special Revenue Bond Financing</a:t>
            </a:r>
            <a:br>
              <a:rPr lang="en-US" altLang="en-US" sz="2800" dirty="0">
                <a:latin typeface="Arial" panose="020B0604020202020204" pitchFamily="34" charset="0"/>
                <a:ea typeface="ＭＳ Ｐゴシック" panose="020B0600070205080204" pitchFamily="34" charset="-128"/>
                <a:cs typeface="Helvetica" pitchFamily="2" charset="0"/>
              </a:rPr>
            </a:br>
            <a:r>
              <a:rPr lang="en-US" altLang="en-US" sz="2800" dirty="0">
                <a:latin typeface="Arial" panose="020B0604020202020204" pitchFamily="34" charset="0"/>
                <a:ea typeface="ＭＳ Ｐゴシック" panose="020B0600070205080204" pitchFamily="34" charset="-128"/>
                <a:cs typeface="Helvetica" pitchFamily="2" charset="0"/>
              </a:rPr>
              <a:t>Promotes Lower Borrowing Costs and Greater Market Access</a:t>
            </a:r>
          </a:p>
        </p:txBody>
      </p:sp>
    </p:spTree>
    <p:extLst>
      <p:ext uri="{BB962C8B-B14F-4D97-AF65-F5344CB8AC3E}">
        <p14:creationId xmlns:p14="http://schemas.microsoft.com/office/powerpoint/2010/main" val="25283228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US" dirty="0"/>
              <a:t>XII.	How Has Title III of PROMESA Worked So Far?</a:t>
            </a:r>
          </a:p>
        </p:txBody>
      </p:sp>
      <p:sp>
        <p:nvSpPr>
          <p:cNvPr id="3" name="Content Placeholder 2"/>
          <p:cNvSpPr>
            <a:spLocks noGrp="1"/>
          </p:cNvSpPr>
          <p:nvPr>
            <p:ph idx="1"/>
          </p:nvPr>
        </p:nvSpPr>
        <p:spPr/>
        <p:txBody>
          <a:bodyPr/>
          <a:lstStyle/>
          <a:p>
            <a:pPr marL="461963" indent="-454025">
              <a:buNone/>
            </a:pPr>
            <a:r>
              <a:rPr lang="en-US" sz="2000" dirty="0"/>
              <a:t>A.	</a:t>
            </a:r>
            <a:r>
              <a:rPr lang="en-US" sz="2000" u="sng" dirty="0"/>
              <a:t>Filing of Title III proceeding</a:t>
            </a:r>
            <a:r>
              <a:rPr lang="en-US" sz="2000" dirty="0"/>
              <a:t>. With the expiration of the stay, many creditors filed suit against the Commonwealth leading to the Title III filing for the Commonwealth and several of its instrumentalities in the U.S. District of Puerto Rico on May 3, 2017.</a:t>
            </a:r>
          </a:p>
          <a:p>
            <a:pPr marL="461963" indent="-454025">
              <a:buNone/>
            </a:pPr>
            <a:r>
              <a:rPr lang="en-US" sz="2000" dirty="0"/>
              <a:t>B.	</a:t>
            </a:r>
            <a:r>
              <a:rPr lang="en-US" sz="2000" u="sng" dirty="0"/>
              <a:t>New fiscal plan</a:t>
            </a:r>
            <a:r>
              <a:rPr lang="en-US" sz="2000" dirty="0"/>
              <a:t>. Following Hurricane Maria, in January of 2018, the Governor released a further revised fiscal plan that proposed zero debt service payments over the next five years and describes the process for the privatization of PREPA. A further revised plan was submitted by the Governor on February 13, 2018 that continues to paint a bleak picture but referenced the use of $18 billion in additional money from the U.S. budget to turn a deficit into a surplus of $3.4 billion within six years. A modified fiscal plan proposed by the Oversight Board was certified by the Oversight Board on April 19, 2018 in a 6-1 vote.</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86</a:t>
            </a:fld>
            <a:endParaRPr lang="en-US" altLang="en-US" dirty="0"/>
          </a:p>
        </p:txBody>
      </p:sp>
    </p:spTree>
    <p:extLst>
      <p:ext uri="{BB962C8B-B14F-4D97-AF65-F5344CB8AC3E}">
        <p14:creationId xmlns:p14="http://schemas.microsoft.com/office/powerpoint/2010/main" val="20804603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sz="1700" dirty="0"/>
              <a:t>1.	</a:t>
            </a:r>
            <a:r>
              <a:rPr lang="en-US" sz="1700" u="sng" dirty="0"/>
              <a:t>Pension cuts demanded</a:t>
            </a:r>
            <a:r>
              <a:rPr lang="en-US" sz="1700" dirty="0"/>
              <a:t>. The Oversight Board’s fiscal plan that was certified was over 90% plus of the Commonwealth fiscal plan. The Oversight Board has indicated that the Commonwealth’s fiscal plan must implement cuts to the public pension system and right sizing employees. Puerto Rico’s Governor had refused to agree to a proposed average 10% cut to pensions of more than $1,000 a month and right sizing. The certified fiscal plan requires labor reform that will apply to all employees by May 31, 2018.</a:t>
            </a:r>
          </a:p>
          <a:p>
            <a:pPr marL="914400" lvl="1" indent="-457200">
              <a:buNone/>
            </a:pPr>
            <a:r>
              <a:rPr lang="en-US" sz="1700" dirty="0"/>
              <a:t>2.	</a:t>
            </a:r>
            <a:r>
              <a:rPr lang="en-US" sz="1700" u="sng" dirty="0"/>
              <a:t>Possible improvement in ability to pay debt</a:t>
            </a:r>
            <a:r>
              <a:rPr lang="en-US" sz="1700" dirty="0"/>
              <a:t>. Governor Rossello’s proposed Fiscal Plan released on March 23, 2018 indicated a net adjusted cumulative cash flow through fiscal year 2023 of $5.9 billion up from $2.85 billion in the February 12, 2018 proposed Fiscal Plan. Based on the most recent proposed Fiscal Plan, the scheduled debt service for that period through 2023 is $20.2 billion. So, if all the cash flow surplus was used to pay debt service on the outstanding public debt, the plan would allow 29.4% of the debt service to be paid. Again, these are projections that may not reflect the actual reality of the situation.</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87</a:t>
            </a:fld>
            <a:endParaRPr lang="en-US" altLang="en-US" dirty="0"/>
          </a:p>
        </p:txBody>
      </p:sp>
      <p:sp>
        <p:nvSpPr>
          <p:cNvPr id="7" name="Title 1">
            <a:extLst>
              <a:ext uri="{FF2B5EF4-FFF2-40B4-BE49-F238E27FC236}">
                <a16:creationId xmlns:a16="http://schemas.microsoft.com/office/drawing/2014/main" id="{0E7FD21B-ACAE-ED4D-8EFB-02C5E1DA0CE9}"/>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6194929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None/>
            </a:pPr>
            <a:r>
              <a:rPr lang="en-US" sz="2000" dirty="0"/>
              <a:t>C.	</a:t>
            </a:r>
            <a:r>
              <a:rPr lang="en-US" sz="2000" u="sng" dirty="0"/>
              <a:t>The filing of cases under Title III to be jointly administered and public debt</a:t>
            </a:r>
            <a:r>
              <a:rPr lang="en-US" sz="2000" dirty="0"/>
              <a:t>:</a:t>
            </a:r>
          </a:p>
          <a:p>
            <a:pPr marL="914400" lvl="1" indent="-457200">
              <a:buNone/>
            </a:pPr>
            <a:r>
              <a:rPr lang="en-US" dirty="0"/>
              <a:t>1.	</a:t>
            </a:r>
            <a:r>
              <a:rPr lang="en-US" u="sng" dirty="0"/>
              <a:t>Cases filed under Title III</a:t>
            </a:r>
            <a:r>
              <a:rPr lang="en-US" dirty="0"/>
              <a:t>. The principal Title III cases originally filed by the Oversight Board:</a:t>
            </a:r>
          </a:p>
          <a:p>
            <a:pPr marL="1371600" lvl="2" indent="-457200">
              <a:buNone/>
            </a:pPr>
            <a:r>
              <a:rPr lang="en-US" dirty="0"/>
              <a:t>(a)	The Commonwealth of Puerto Rico,</a:t>
            </a:r>
          </a:p>
          <a:p>
            <a:pPr marL="1371600" lvl="2" indent="-457200">
              <a:buNone/>
            </a:pPr>
            <a:r>
              <a:rPr lang="en-US" dirty="0"/>
              <a:t>(b)	Puerto Rico Sales Tax Financing Corporation (COFINA), a statutory instrumentality of the Commonwealth created to issue bonds secured by the assignment of certain sales tax revenues,</a:t>
            </a:r>
          </a:p>
          <a:p>
            <a:pPr marL="1371600" lvl="2" indent="-457200">
              <a:buNone/>
            </a:pPr>
            <a:r>
              <a:rPr lang="en-US" dirty="0"/>
              <a:t>(c)	Puerto Rico Highways and Transportation Authority, and</a:t>
            </a:r>
          </a:p>
          <a:p>
            <a:pPr marL="1371600" lvl="2" indent="-457200">
              <a:buNone/>
            </a:pPr>
            <a:r>
              <a:rPr lang="en-US" dirty="0"/>
              <a:t>(d)	 Employees Retirement System of the Government of the Commonwealth of Puerto Rico.</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88</a:t>
            </a:fld>
            <a:endParaRPr lang="en-US" altLang="en-US" dirty="0"/>
          </a:p>
        </p:txBody>
      </p:sp>
      <p:sp>
        <p:nvSpPr>
          <p:cNvPr id="7" name="Title 1">
            <a:extLst>
              <a:ext uri="{FF2B5EF4-FFF2-40B4-BE49-F238E27FC236}">
                <a16:creationId xmlns:a16="http://schemas.microsoft.com/office/drawing/2014/main" id="{5C9905E9-5E13-6349-BC96-52CFDE2E6D63}"/>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64174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2"/>
          <p:cNvSpPr>
            <a:spLocks noGrp="1"/>
          </p:cNvSpPr>
          <p:nvPr>
            <p:ph idx="1"/>
          </p:nvPr>
        </p:nvSpPr>
        <p:spPr/>
        <p:txBody>
          <a:bodyPr/>
          <a:lstStyle/>
          <a:p>
            <a:pPr marL="1371600" lvl="2" indent="-457200">
              <a:buNone/>
            </a:pPr>
            <a:r>
              <a:rPr lang="en-US" altLang="en-US" dirty="0">
                <a:latin typeface="Arial" charset="0"/>
                <a:ea typeface="ＭＳ Ｐゴシック" charset="-128"/>
                <a:cs typeface="Helvetica" charset="0"/>
              </a:rPr>
              <a:t>(d)	</a:t>
            </a:r>
            <a:r>
              <a:rPr lang="en-US" altLang="en-US" u="sng" dirty="0">
                <a:latin typeface="Arial" charset="0"/>
                <a:ea typeface="ＭＳ Ｐゴシック" charset="-128"/>
                <a:cs typeface="Helvetica" charset="0"/>
              </a:rPr>
              <a:t>Unequal treatment under Medicare and Medicaid, SSI, EITC and CTC</a:t>
            </a:r>
            <a:r>
              <a:rPr lang="en-US" altLang="en-US" dirty="0">
                <a:latin typeface="Arial" charset="0"/>
                <a:ea typeface="ＭＳ Ｐゴシック" charset="-128"/>
                <a:cs typeface="Helvetica" charset="0"/>
              </a:rPr>
              <a:t> – Puerto Rico claimed to lose billions due to 50 years of unequal treatment of Puerto Rico under Medicaid, Medicare, 40 years of unequal treatment under Supplemental Security Income (“SSI”) and Earned Income Tax Credit (“EITC”) programs and nearly 20 years of unequal treatment under the Child Tax Credit (“CTC”).</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charset="2"/>
              <a:buChar char="§"/>
              <a:defRPr sz="2400">
                <a:solidFill>
                  <a:srgbClr val="404040"/>
                </a:solidFill>
                <a:latin typeface="Arial" charset="0"/>
                <a:ea typeface="ＭＳ Ｐゴシック" charset="-128"/>
                <a:cs typeface="Helvetica" charset="0"/>
              </a:defRPr>
            </a:lvl1pPr>
            <a:lvl2pPr marL="37931725" indent="-37474525">
              <a:spcBef>
                <a:spcPct val="20000"/>
              </a:spcBef>
              <a:buFont typeface="Arial" charset="0"/>
              <a:buChar char="–"/>
              <a:defRPr sz="2000">
                <a:solidFill>
                  <a:srgbClr val="404040"/>
                </a:solidFill>
                <a:latin typeface="Arial" charset="0"/>
                <a:ea typeface="ＭＳ Ｐゴシック" charset="-128"/>
                <a:cs typeface="Helvetica" charset="0"/>
              </a:defRPr>
            </a:lvl2pPr>
            <a:lvl3pPr marL="1143000" indent="-228600">
              <a:spcBef>
                <a:spcPct val="20000"/>
              </a:spcBef>
              <a:buFont typeface="Wingdings" charset="2"/>
              <a:buChar char="§"/>
              <a:defRPr sz="2000">
                <a:solidFill>
                  <a:srgbClr val="404040"/>
                </a:solidFill>
                <a:latin typeface="Arial" charset="0"/>
                <a:ea typeface="ＭＳ Ｐゴシック" charset="-128"/>
                <a:cs typeface="Helvetica" charset="0"/>
              </a:defRPr>
            </a:lvl3pPr>
            <a:lvl4pPr marL="1600200" indent="-228600">
              <a:spcBef>
                <a:spcPct val="20000"/>
              </a:spcBef>
              <a:buFont typeface="Arial" charset="0"/>
              <a:buChar char="–"/>
              <a:defRPr>
                <a:solidFill>
                  <a:srgbClr val="404040"/>
                </a:solidFill>
                <a:latin typeface="Arial" charset="0"/>
                <a:ea typeface="ＭＳ Ｐゴシック" charset="-128"/>
                <a:cs typeface="Helvetica" charset="0"/>
              </a:defRPr>
            </a:lvl4pPr>
            <a:lvl5pPr marL="2057400" indent="-228600">
              <a:spcBef>
                <a:spcPct val="20000"/>
              </a:spcBef>
              <a:buFont typeface="Wingdings" charset="2"/>
              <a:buChar char="§"/>
              <a:defRPr>
                <a:solidFill>
                  <a:srgbClr val="404040"/>
                </a:solidFill>
                <a:latin typeface="Arial" charset="0"/>
                <a:ea typeface="ＭＳ Ｐゴシック" charset="-128"/>
                <a:cs typeface="Helvetica" charset="0"/>
              </a:defRPr>
            </a:lvl5pPr>
            <a:lvl6pPr marL="25146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6pPr>
            <a:lvl7pPr marL="29718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7pPr>
            <a:lvl8pPr marL="34290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8pPr>
            <a:lvl9pPr marL="3886200" indent="-228600" defTabSz="457200" eaLnBrk="0" fontAlgn="base" hangingPunct="0">
              <a:spcBef>
                <a:spcPct val="20000"/>
              </a:spcBef>
              <a:spcAft>
                <a:spcPct val="0"/>
              </a:spcAft>
              <a:buFont typeface="Wingdings" charset="2"/>
              <a:buChar char="§"/>
              <a:defRPr>
                <a:solidFill>
                  <a:srgbClr val="404040"/>
                </a:solidFill>
                <a:latin typeface="Arial" charset="0"/>
                <a:ea typeface="ＭＳ Ｐゴシック" charset="-128"/>
                <a:cs typeface="Helvetica" charset="0"/>
              </a:defRPr>
            </a:lvl9pPr>
          </a:lstStyle>
          <a:p>
            <a:pPr>
              <a:spcBef>
                <a:spcPct val="0"/>
              </a:spcBef>
              <a:buFontTx/>
              <a:buNone/>
            </a:pPr>
            <a:fld id="{ADA2211F-932E-154D-AAD7-2A5DCF4F02AF}" type="slidenum">
              <a:rPr lang="en-US" altLang="en-US" sz="1000">
                <a:solidFill>
                  <a:srgbClr val="FFFFFF"/>
                </a:solidFill>
              </a:rPr>
              <a:pPr>
                <a:spcBef>
                  <a:spcPct val="0"/>
                </a:spcBef>
                <a:buFontTx/>
                <a:buNone/>
              </a:pPr>
              <a:t>8</a:t>
            </a:fld>
            <a:endParaRPr lang="en-US" altLang="en-US" sz="1000" dirty="0">
              <a:solidFill>
                <a:srgbClr val="FFFFFF"/>
              </a:solidFill>
            </a:endParaRPr>
          </a:p>
        </p:txBody>
      </p:sp>
      <p:sp>
        <p:nvSpPr>
          <p:cNvPr id="6" name="Title 11"/>
          <p:cNvSpPr>
            <a:spLocks noGrp="1"/>
          </p:cNvSpPr>
          <p:nvPr>
            <p:ph type="title"/>
          </p:nvPr>
        </p:nvSpPr>
        <p:spPr>
          <a:xfrm>
            <a:off x="457200" y="274638"/>
            <a:ext cx="8229600" cy="1143000"/>
          </a:xfrm>
        </p:spPr>
        <p:txBody>
          <a:bodyPr/>
          <a:lstStyle/>
          <a:p>
            <a:pPr marL="342900" indent="-342900"/>
            <a:r>
              <a:rPr lang="en-US" altLang="en-US" sz="2000" dirty="0">
                <a:latin typeface="Arial" charset="0"/>
                <a:ea typeface="ＭＳ Ｐゴシック" charset="-128"/>
                <a:cs typeface="Helvetica" charset="0"/>
              </a:rPr>
              <a:t>I.	The Gathering Storm of Puerto Rico’s Financial Distress:</a:t>
            </a:r>
            <a:br>
              <a:rPr lang="en-US" altLang="en-US" sz="2000" dirty="0">
                <a:latin typeface="Arial" charset="0"/>
                <a:ea typeface="ＭＳ Ｐゴシック" charset="-128"/>
                <a:cs typeface="Helvetica" charset="0"/>
              </a:rPr>
            </a:br>
            <a:r>
              <a:rPr lang="en-US" altLang="en-US" sz="2000" dirty="0">
                <a:latin typeface="Arial" charset="0"/>
                <a:ea typeface="ＭＳ Ｐゴシック" charset="-128"/>
                <a:cs typeface="Helvetica" charset="0"/>
              </a:rPr>
              <a:t>To Understand the Purpose, Function and Desired Result of PROMESA, It Is Important to Understand the Systemic Causes of Puerto Rico’s Financial Distress</a:t>
            </a:r>
          </a:p>
        </p:txBody>
      </p:sp>
    </p:spTree>
    <p:extLst>
      <p:ext uri="{BB962C8B-B14F-4D97-AF65-F5344CB8AC3E}">
        <p14:creationId xmlns:p14="http://schemas.microsoft.com/office/powerpoint/2010/main" val="10259877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spcBef>
                <a:spcPts val="200"/>
              </a:spcBef>
              <a:buNone/>
            </a:pPr>
            <a:r>
              <a:rPr lang="en-US" dirty="0"/>
              <a:t>2.	</a:t>
            </a:r>
            <a:r>
              <a:rPr lang="en-US" u="sng" dirty="0"/>
              <a:t>Appointment of a federal district court judge to hear the cases</a:t>
            </a:r>
            <a:r>
              <a:rPr lang="en-US" dirty="0"/>
              <a:t>. The Chief Judge of the United States Supreme Court named Federal District Court Judge Laura Taylor Swain to preside over the cases. Judge Swain has referred certain matters to Magistrate Judge Judith G. Dein.</a:t>
            </a:r>
          </a:p>
          <a:p>
            <a:pPr marL="914400" lvl="1" indent="-457200">
              <a:spcBef>
                <a:spcPts val="200"/>
              </a:spcBef>
              <a:buNone/>
            </a:pPr>
            <a:r>
              <a:rPr lang="en-US" dirty="0"/>
              <a:t>3.	</a:t>
            </a:r>
            <a:r>
              <a:rPr lang="en-US" u="sng" dirty="0"/>
              <a:t>Joint administration of the cases</a:t>
            </a:r>
            <a:r>
              <a:rPr lang="en-US" dirty="0"/>
              <a:t>. The judge originally issued orders providing that the Title III cases listed in (1.) above be jointly administered for procedural purposes only and not affecting any substantive consolidation of the cases. Further, the dockets for these cases, for administrative purposes only, are to be maintained on the CM/ECF system of the United States Bankruptcy Court for the District of Puerto Rico.</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89</a:t>
            </a:fld>
            <a:endParaRPr lang="en-US" altLang="en-US" dirty="0"/>
          </a:p>
        </p:txBody>
      </p:sp>
      <p:sp>
        <p:nvSpPr>
          <p:cNvPr id="7" name="Title 1">
            <a:extLst>
              <a:ext uri="{FF2B5EF4-FFF2-40B4-BE49-F238E27FC236}">
                <a16:creationId xmlns:a16="http://schemas.microsoft.com/office/drawing/2014/main" id="{A49BC5D9-A5C8-8941-8FAF-6C13760D7099}"/>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5614403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dirty="0"/>
              <a:t>4.	</a:t>
            </a:r>
            <a:r>
              <a:rPr lang="en-US" u="sng" dirty="0"/>
              <a:t>Appointment of certain official committees</a:t>
            </a:r>
            <a:r>
              <a:rPr lang="en-US" dirty="0"/>
              <a:t>:</a:t>
            </a:r>
          </a:p>
          <a:p>
            <a:pPr marL="1314450" lvl="2" indent="-457200">
              <a:buNone/>
            </a:pPr>
            <a:r>
              <a:rPr lang="en-US" sz="1950" dirty="0"/>
              <a:t>(a)	On June 15, 2017, the acting U.S. Trustee for Region 21 (Puerto Rico) appointed an Official Committee of Unsecured Creditors for the Commonwealth of Puerto Rico. No public debt bondholders, indenture trustees or bond insurers were appointed to the Committee. This may possibly be due to claims that such public debt is secured by special revenues, statutory lien or constitutional mandated priority that would make the public debt claims dissimilar in nature of claims from the unsecured creditors. Two public employee unions and five trade creditors were appointed to the Unsecured Creditors Committee. On August 11, 2017, the court denied a motion of bondholders to reconstitute the Official Committee of Creditors and add bondholder representatives.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90</a:t>
            </a:fld>
            <a:endParaRPr lang="en-US" altLang="en-US" dirty="0"/>
          </a:p>
        </p:txBody>
      </p:sp>
      <p:sp>
        <p:nvSpPr>
          <p:cNvPr id="7" name="Title 1">
            <a:extLst>
              <a:ext uri="{FF2B5EF4-FFF2-40B4-BE49-F238E27FC236}">
                <a16:creationId xmlns:a16="http://schemas.microsoft.com/office/drawing/2014/main" id="{2AA6C599-D766-144B-B26D-4F387A5D8BED}"/>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63866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(b)	Also, on June 15, 2017, the acting U.S. Trustee for Region 21 (Puerto Rico) appointed an Official Committee of Retirees in the Commonwealth of Puerto Rico case. The Committee consists of nine individual retirees. On September 8, 2017, the court denied a motion of the Ad Hoc Puerto Rico’s Municipalities’ Committee to appoint an Official Committee for Municipalities. The Court found belated arguments that Government Development Bank (“GDB”) is the alter ego of the Commonwealth to be unfounded since they are separate, legal entities pursuant to the applicable statute and GDB is not a Title III debtor and the municipalities claim to be creditors of GDB.</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91</a:t>
            </a:fld>
            <a:endParaRPr lang="en-US" altLang="en-US" dirty="0"/>
          </a:p>
        </p:txBody>
      </p:sp>
      <p:sp>
        <p:nvSpPr>
          <p:cNvPr id="7" name="Title 1">
            <a:extLst>
              <a:ext uri="{FF2B5EF4-FFF2-40B4-BE49-F238E27FC236}">
                <a16:creationId xmlns:a16="http://schemas.microsoft.com/office/drawing/2014/main" id="{90647DB1-591D-FE44-8C76-F03EDF969328}"/>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350548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sz="1800" dirty="0"/>
              <a:t>5.	</a:t>
            </a:r>
            <a:r>
              <a:rPr lang="en-US" sz="1800" u="sng" dirty="0"/>
              <a:t>Administrative actions by the court in the Title III cases to facilitate consensual resolution with communication and input from creditors</a:t>
            </a:r>
            <a:r>
              <a:rPr lang="en-US" sz="1800" dirty="0"/>
              <a:t>:</a:t>
            </a:r>
          </a:p>
          <a:p>
            <a:pPr marL="1314450" lvl="2" indent="-457200">
              <a:buNone/>
            </a:pPr>
            <a:r>
              <a:rPr lang="en-US" sz="1800" dirty="0"/>
              <a:t>(a)	On June 14, 2017, Judge Swain entered an Order designating a mediation team composed of five judges to conduct mediation of key matters and issues on creditor claims.</a:t>
            </a:r>
          </a:p>
          <a:p>
            <a:pPr marL="1371600" lvl="2" indent="-457200">
              <a:buNone/>
            </a:pPr>
            <a:r>
              <a:rPr lang="en-US" sz="1800" dirty="0"/>
              <a:t>(b)	A stipulation was entered with respect to the COFINA case directing the Oversight Board to implement procedures to resolve the “gating” issue of whether, after considering all procedural and substantive defenses and counterclaims, including constitutional issues, the sales and use taxes purportedly pledged by COFINA to secure debt are the property of the Commonwealth or COFINA under applicable law. The Oversight Board authorized the Unsecured Creditors Committee to serve as the Commonwealth representative and authorized Bettina Whyte to serve as the COFINA representative to litigate or settle the dispute.</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92</a:t>
            </a:fld>
            <a:endParaRPr lang="en-US" altLang="en-US" dirty="0"/>
          </a:p>
        </p:txBody>
      </p:sp>
      <p:sp>
        <p:nvSpPr>
          <p:cNvPr id="7" name="Title 1">
            <a:extLst>
              <a:ext uri="{FF2B5EF4-FFF2-40B4-BE49-F238E27FC236}">
                <a16:creationId xmlns:a16="http://schemas.microsoft.com/office/drawing/2014/main" id="{61101A52-67C7-9546-91D8-261CE968D6F7}"/>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1631473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(c)	The court has approved the employment of Phoenix Management Services, LLC as Financial Advisor for the mediation team. Martha E.M. Kopacz, who was appointed by Judge Steven Rhodes to serve as his Independent Expert on the feasibility of the Plan of Adjustment for the City of Detroit, will be responsible for the Phoenix engagement in this matter.</a:t>
            </a:r>
          </a:p>
          <a:p>
            <a:pPr marL="1371600" lvl="2" indent="-457200">
              <a:buNone/>
            </a:pPr>
            <a:r>
              <a:rPr lang="en-US" dirty="0"/>
              <a:t>(d)	Federal Rule of Bankruptcy Procedure Rule 9019 provides for compromise and settlement approved by the court within the zone of reasonableness given the likelihood of each of the respective parties prevailing on the merits. But, there could be objections by some affected creditors and assertion of their rights is permitted and any approval can be appealed.</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93</a:t>
            </a:fld>
            <a:endParaRPr lang="en-US" altLang="en-US" dirty="0"/>
          </a:p>
        </p:txBody>
      </p:sp>
      <p:sp>
        <p:nvSpPr>
          <p:cNvPr id="7" name="Title 1">
            <a:extLst>
              <a:ext uri="{FF2B5EF4-FFF2-40B4-BE49-F238E27FC236}">
                <a16:creationId xmlns:a16="http://schemas.microsoft.com/office/drawing/2014/main" id="{C7F5941E-6073-3D44-980D-ABE79653C2FD}"/>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43282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lvl="2" indent="-457200">
              <a:buNone/>
            </a:pPr>
            <a:r>
              <a:rPr lang="en-US" dirty="0"/>
              <a:t>(e)	Title VI creditor actions should also be available if there is a solicitation with adequate information regarding the voting of creditors affected by a resolution to the affected creditors and the approval of the requisite percentage by creditors voting and district court approval. As noted above, this procedure in Title III may be viewed under some circumstances as similar to Title VI, but the standard for court approval under F.R.B.P. Rule 9019 is in the zone of reasonableness given the likelihood of success on the merits compared to the requirements of Title VI that the court find the resolution is in the best interest of creditors, feasible and consistent with the fiscal plan after favorable vote by affected creditors.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94</a:t>
            </a:fld>
            <a:endParaRPr lang="en-US" altLang="en-US" dirty="0"/>
          </a:p>
        </p:txBody>
      </p:sp>
      <p:sp>
        <p:nvSpPr>
          <p:cNvPr id="7" name="Title 1">
            <a:extLst>
              <a:ext uri="{FF2B5EF4-FFF2-40B4-BE49-F238E27FC236}">
                <a16:creationId xmlns:a16="http://schemas.microsoft.com/office/drawing/2014/main" id="{9B661A17-A7E1-4840-896E-3FFD569926A3}"/>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5779904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22338" lvl="1" indent="-461963">
              <a:buNone/>
            </a:pPr>
            <a:r>
              <a:rPr lang="en-US" sz="1800" dirty="0"/>
              <a:t>6.	</a:t>
            </a:r>
            <a:r>
              <a:rPr lang="en-US" sz="1800" u="sng" dirty="0"/>
              <a:t>Filing of PREPA Under Title III</a:t>
            </a:r>
            <a:r>
              <a:rPr lang="en-US" sz="1800" dirty="0"/>
              <a:t>:</a:t>
            </a:r>
          </a:p>
          <a:p>
            <a:pPr marL="1373188" lvl="1" indent="-461963">
              <a:buNone/>
            </a:pPr>
            <a:r>
              <a:rPr lang="en-US" sz="1800" dirty="0"/>
              <a:t>(a)	On July 2, 2017, the Oversight Board filed a Title III Petition for the Puerto Rico Electric Power Authority, PREPA.</a:t>
            </a:r>
          </a:p>
          <a:p>
            <a:pPr marL="1373188" lvl="1" indent="-461963">
              <a:buNone/>
            </a:pPr>
            <a:r>
              <a:rPr lang="en-US" sz="1800" dirty="0"/>
              <a:t>(b)	PREPA later appointed Todd Filsinger as its new Chief Financial Advisor to lead restructuring efforts.</a:t>
            </a:r>
          </a:p>
          <a:p>
            <a:pPr marL="1373188" lvl="1" indent="-461963">
              <a:buNone/>
            </a:pPr>
            <a:r>
              <a:rPr lang="en-US" sz="1800" dirty="0"/>
              <a:t>(c)	As mentioned above, in 2018, the Governor presented a revised Fiscal Plan that calls for the privatization of PREPA within the next 18 months, and he proposed a major overhaul to the regulatory oversight of the utility. The plan would create a new Public Services Regulatory Board with bureaus assigned to oversee energy, telecommunications and transportation issues.</a:t>
            </a:r>
          </a:p>
          <a:p>
            <a:pPr marL="1373188" lvl="1" indent="-461963">
              <a:buNone/>
            </a:pPr>
            <a:r>
              <a:rPr lang="en-US" sz="1800" dirty="0"/>
              <a:t>(d)	The Oversight Board had sought approval of a $1.3 billion dollar loan from the Commonwealth to PREPA with a priming lien. While the court rejected this request, it approved a $300 million super priority lien for operating expenses.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95</a:t>
            </a:fld>
            <a:endParaRPr lang="en-US" altLang="en-US" dirty="0"/>
          </a:p>
        </p:txBody>
      </p:sp>
      <p:sp>
        <p:nvSpPr>
          <p:cNvPr id="7" name="Title 1">
            <a:extLst>
              <a:ext uri="{FF2B5EF4-FFF2-40B4-BE49-F238E27FC236}">
                <a16:creationId xmlns:a16="http://schemas.microsoft.com/office/drawing/2014/main" id="{9C900796-4C7E-CA49-8FF2-1D1C90DBA50A}"/>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20448460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3188" lvl="1" indent="-461963">
              <a:buNone/>
            </a:pPr>
            <a:r>
              <a:rPr lang="en-US" sz="1900" dirty="0"/>
              <a:t>(e)	Following criticism of PREPA’s award of a $300 million contract to a small Montana energy firm, Whitefish Energy Holdings, for work on the island’s crippled electrical grid, the Oversight Board announced it would install an emergency manager at the utility. Since this would effectively remove control away from the Governor and PREPA’s own board, the Governor objected to this action by the Oversight Board. The Governor subsequently requested that PREPA cancel the contract. A motion was filed by the Oversight Board to confirm the appointment and authority of Noel Zamot as chief executive officer of PREPA reporting to the Oversight Board. Numerous parties objected to the motion, and the court ruled that the Oversight Board did not have the power to replace the leader of PREPA, and PROMESA did not give the Board broad power to appoint personnel.</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96</a:t>
            </a:fld>
            <a:endParaRPr lang="en-US" altLang="en-US" dirty="0"/>
          </a:p>
        </p:txBody>
      </p:sp>
      <p:sp>
        <p:nvSpPr>
          <p:cNvPr id="7" name="Title 1">
            <a:extLst>
              <a:ext uri="{FF2B5EF4-FFF2-40B4-BE49-F238E27FC236}">
                <a16:creationId xmlns:a16="http://schemas.microsoft.com/office/drawing/2014/main" id="{D476F712-9072-BB44-A20B-C22D2600DFE3}"/>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7826274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None/>
            </a:pPr>
            <a:r>
              <a:rPr lang="en-US" dirty="0"/>
              <a:t>7.	</a:t>
            </a:r>
            <a:r>
              <a:rPr lang="en-US" u="sng" dirty="0"/>
              <a:t>Bond Insurers and others seek investigation of Puerto Rico’s finances</a:t>
            </a:r>
            <a:r>
              <a:rPr lang="en-US" dirty="0"/>
              <a:t>. National Public Finance, Assured Guaranty and others had filed motions seeking an order under Bankruptcy Rule 2004 against the Oversight Board, the Commonwealth and the Puerto Rico Fiscal Advisory Authority permitting discovery pursuant to Bankruptcy Rule 2004 to determine the basis for the revised fiscal plan. The magistrate judge has ruled that while fiscal plan development materials are discoverable under Rule 2004, </a:t>
            </a:r>
            <a:r>
              <a:rPr lang="en-US" u="sng" dirty="0"/>
              <a:t>pre-decisional communications</a:t>
            </a:r>
            <a:r>
              <a:rPr lang="en-US" dirty="0"/>
              <a:t> and documents that relate to the development of the fiscal plans are privileged and may be withheld from production so long as a privilege log is maintained. The insurers have objected to the district judge with respect to the second part of the order.</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97</a:t>
            </a:fld>
            <a:endParaRPr lang="en-US" altLang="en-US" dirty="0"/>
          </a:p>
        </p:txBody>
      </p:sp>
      <p:sp>
        <p:nvSpPr>
          <p:cNvPr id="7" name="Title 1">
            <a:extLst>
              <a:ext uri="{FF2B5EF4-FFF2-40B4-BE49-F238E27FC236}">
                <a16:creationId xmlns:a16="http://schemas.microsoft.com/office/drawing/2014/main" id="{AE996F94-A679-9E4A-9CEC-32F0540C35A7}"/>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7222240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22338" lvl="1" indent="-461963">
              <a:buNone/>
            </a:pPr>
            <a:r>
              <a:rPr lang="en-US" dirty="0"/>
              <a:t>8.	The district court has set May 29, 2018 at 4:00 p.m. (Atlantic Standard Time) as the deadline for filing proofs of claim. Individual bondholders are not required to file a proof of claim based solely on their bond positions. There is a separate bar date for contract rejection claims. This notice applies to the following debtors:</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98</a:t>
            </a:fld>
            <a:endParaRPr lang="en-US" altLang="en-US" dirty="0"/>
          </a:p>
        </p:txBody>
      </p:sp>
      <p:graphicFrame>
        <p:nvGraphicFramePr>
          <p:cNvPr id="5" name="Table 4">
            <a:extLst>
              <a:ext uri="{FF2B5EF4-FFF2-40B4-BE49-F238E27FC236}">
                <a16:creationId xmlns:a16="http://schemas.microsoft.com/office/drawing/2014/main" id="{73769F7C-E29D-B649-A252-6B653911C651}"/>
              </a:ext>
            </a:extLst>
          </p:cNvPr>
          <p:cNvGraphicFramePr>
            <a:graphicFrameLocks noGrp="1"/>
          </p:cNvGraphicFramePr>
          <p:nvPr>
            <p:extLst>
              <p:ext uri="{D42A27DB-BD31-4B8C-83A1-F6EECF244321}">
                <p14:modId xmlns:p14="http://schemas.microsoft.com/office/powerpoint/2010/main" val="85506055"/>
              </p:ext>
            </p:extLst>
          </p:nvPr>
        </p:nvGraphicFramePr>
        <p:xfrm>
          <a:off x="1447800" y="3556000"/>
          <a:ext cx="7086601" cy="2311400"/>
        </p:xfrm>
        <a:graphic>
          <a:graphicData uri="http://schemas.openxmlformats.org/drawingml/2006/table">
            <a:tbl>
              <a:tblPr firstRow="1" bandRow="1">
                <a:tableStyleId>{2D5ABB26-0587-4C30-8999-92F81FD0307C}</a:tableStyleId>
              </a:tblPr>
              <a:tblGrid>
                <a:gridCol w="3697357">
                  <a:extLst>
                    <a:ext uri="{9D8B030D-6E8A-4147-A177-3AD203B41FA5}">
                      <a16:colId xmlns:a16="http://schemas.microsoft.com/office/drawing/2014/main" val="558274575"/>
                    </a:ext>
                  </a:extLst>
                </a:gridCol>
                <a:gridCol w="1386509">
                  <a:extLst>
                    <a:ext uri="{9D8B030D-6E8A-4147-A177-3AD203B41FA5}">
                      <a16:colId xmlns:a16="http://schemas.microsoft.com/office/drawing/2014/main" val="3887638369"/>
                    </a:ext>
                  </a:extLst>
                </a:gridCol>
                <a:gridCol w="847311">
                  <a:extLst>
                    <a:ext uri="{9D8B030D-6E8A-4147-A177-3AD203B41FA5}">
                      <a16:colId xmlns:a16="http://schemas.microsoft.com/office/drawing/2014/main" val="2992728163"/>
                    </a:ext>
                  </a:extLst>
                </a:gridCol>
                <a:gridCol w="1155424">
                  <a:extLst>
                    <a:ext uri="{9D8B030D-6E8A-4147-A177-3AD203B41FA5}">
                      <a16:colId xmlns:a16="http://schemas.microsoft.com/office/drawing/2014/main" val="1871634318"/>
                    </a:ext>
                  </a:extLst>
                </a:gridCol>
              </a:tblGrid>
              <a:tr h="370840">
                <a:tc>
                  <a:txBody>
                    <a:bodyPr/>
                    <a:lstStyle/>
                    <a:p>
                      <a:r>
                        <a:rPr lang="en-US" sz="1200" b="1" dirty="0"/>
                        <a:t>Title III Debtor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1" dirty="0"/>
                        <a:t>Federal Tax ID 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1" dirty="0"/>
                        <a:t>Case 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1" dirty="0"/>
                        <a:t>Petition Date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255062"/>
                  </a:ext>
                </a:extLst>
              </a:tr>
              <a:tr h="370840">
                <a:tc>
                  <a:txBody>
                    <a:bodyPr/>
                    <a:lstStyle/>
                    <a:p>
                      <a:r>
                        <a:rPr lang="en-US" sz="1200" dirty="0"/>
                        <a:t>Commonwealth of Puerto Rico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3481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17-03283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May 03, 2017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986192"/>
                  </a:ext>
                </a:extLst>
              </a:tr>
              <a:tr h="370840">
                <a:tc>
                  <a:txBody>
                    <a:bodyPr/>
                    <a:lstStyle/>
                    <a:p>
                      <a:r>
                        <a:rPr lang="en-US" sz="1200" i="0" dirty="0"/>
                        <a:t>Puerto Rico Sales Tax Financing Corporation (“COFINA”)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8474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17-03284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May 03, 2017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269053"/>
                  </a:ext>
                </a:extLst>
              </a:tr>
              <a:tr h="370840">
                <a:tc>
                  <a:txBody>
                    <a:bodyPr/>
                    <a:lstStyle/>
                    <a:p>
                      <a:r>
                        <a:rPr lang="en-US" sz="1200" i="0" dirty="0"/>
                        <a:t>Employees Retirement System of the Government of the Commonwealth of Puerto Rico (“ERS”)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9686</a:t>
                      </a: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17-03566</a:t>
                      </a: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May 21, 2017</a:t>
                      </a: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467962"/>
                  </a:ext>
                </a:extLst>
              </a:tr>
              <a:tr h="370840">
                <a:tc>
                  <a:txBody>
                    <a:bodyPr/>
                    <a:lstStyle/>
                    <a:p>
                      <a:r>
                        <a:rPr lang="en-US" sz="1200" i="0" dirty="0"/>
                        <a:t>Puerto Rico Highways and Transportation (“HTA”)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3808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17-03567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May 21, 2017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918235"/>
                  </a:ext>
                </a:extLst>
              </a:tr>
              <a:tr h="370840">
                <a:tc>
                  <a:txBody>
                    <a:bodyPr/>
                    <a:lstStyle/>
                    <a:p>
                      <a:r>
                        <a:rPr lang="en-US" sz="1200" i="0" dirty="0"/>
                        <a:t>Puerto Rico Electric Power Authority (“PREPA”)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3747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a:t>17-04780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July 02, 2017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2476506"/>
                  </a:ext>
                </a:extLst>
              </a:tr>
            </a:tbl>
          </a:graphicData>
        </a:graphic>
      </p:graphicFrame>
      <p:sp>
        <p:nvSpPr>
          <p:cNvPr id="8" name="Title 1">
            <a:extLst>
              <a:ext uri="{FF2B5EF4-FFF2-40B4-BE49-F238E27FC236}">
                <a16:creationId xmlns:a16="http://schemas.microsoft.com/office/drawing/2014/main" id="{9002E64B-E1D5-894F-B21C-2C3AA25C9896}"/>
              </a:ext>
            </a:extLst>
          </p:cNvPr>
          <p:cNvSpPr>
            <a:spLocks noGrp="1"/>
          </p:cNvSpPr>
          <p:nvPr>
            <p:ph type="title"/>
          </p:nvPr>
        </p:nvSpPr>
        <p:spPr>
          <a:xfrm>
            <a:off x="457200" y="274638"/>
            <a:ext cx="8229600" cy="1143000"/>
          </a:xfrm>
        </p:spPr>
        <p:txBody>
          <a:bodyPr/>
          <a:lstStyle/>
          <a:p>
            <a:pPr marL="857250" indent="-857250"/>
            <a:r>
              <a:rPr lang="en-US" dirty="0"/>
              <a:t>XII.	How Has Title III of PROMESA Worked So Far?</a:t>
            </a:r>
          </a:p>
        </p:txBody>
      </p:sp>
    </p:spTree>
    <p:extLst>
      <p:ext uri="{BB962C8B-B14F-4D97-AF65-F5344CB8AC3E}">
        <p14:creationId xmlns:p14="http://schemas.microsoft.com/office/powerpoint/2010/main" val="1787817632"/>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3366"/>
      </a:dk2>
      <a:lt2>
        <a:srgbClr val="EEECE1"/>
      </a:lt2>
      <a:accent1>
        <a:srgbClr val="0E3490"/>
      </a:accent1>
      <a:accent2>
        <a:srgbClr val="D72E40"/>
      </a:accent2>
      <a:accent3>
        <a:srgbClr val="008000"/>
      </a:accent3>
      <a:accent4>
        <a:srgbClr val="00539B"/>
      </a:accent4>
      <a:accent5>
        <a:srgbClr val="EA552B"/>
      </a:accent5>
      <a:accent6>
        <a:srgbClr val="00539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2906</TotalTime>
  <Words>2929</Words>
  <Application>Microsoft Macintosh PowerPoint</Application>
  <PresentationFormat>On-screen Show (4:3)</PresentationFormat>
  <Paragraphs>690</Paragraphs>
  <Slides>129</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129</vt:i4>
      </vt:variant>
    </vt:vector>
  </HeadingPairs>
  <TitlesOfParts>
    <vt:vector size="139" baseType="lpstr">
      <vt:lpstr>ＭＳ Ｐゴシック</vt:lpstr>
      <vt:lpstr>ヒラギノ角ゴ Pro W3</vt:lpstr>
      <vt:lpstr>.AppleSystemUIFont</vt:lpstr>
      <vt:lpstr>Arial</vt:lpstr>
      <vt:lpstr>Calibri</vt:lpstr>
      <vt:lpstr>Helvetica</vt:lpstr>
      <vt:lpstr>Wingdings</vt:lpstr>
      <vt:lpstr>Office Theme</vt:lpstr>
      <vt:lpstr>1_Office Theme</vt:lpstr>
      <vt:lpstr>Document</vt:lpstr>
      <vt:lpstr>PROMESA: The Good, the Bad and the Ugly How Financial Recovery Can Be Obtained!  How Special Revenues Should Work! How PROMESA Is Working!</vt:lpstr>
      <vt:lpstr>Table of Contents</vt:lpstr>
      <vt:lpstr>Table of Contents</vt:lpstr>
      <vt:lpstr>Table of Contents</vt:lpstr>
      <vt:lpstr>Table of Contents</vt:lpstr>
      <vt:lpstr>Table of Contents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 The Gathering Storm of Puerto Rico’s Financial Distress: To Understand the Purpose, Function and Desired Result of PROMESA, It Is Important to Understand the Systemic Causes of Puerto Rico’s Financial Distress</vt:lpstr>
      <vt:lpstr>II. Significance of Statutory Liens and  Special Revenue Protections and the Puerto Rico Assured Decision</vt:lpstr>
      <vt:lpstr>II. Significance of Statutory Liens and  Special Revenue Protections and the Puerto Rico Assured Decision</vt:lpstr>
      <vt:lpstr>II. Significance of Statutory Liens and  Special Revenue Protections and the Puerto Rico Assured Decision</vt:lpstr>
      <vt:lpstr>II. Significance of Statutory Liens and  Special Revenue Protections and the Puerto Rico Assured Decision</vt:lpstr>
      <vt:lpstr>III. Special Revenues</vt:lpstr>
      <vt:lpstr>III. Special Revenues</vt:lpstr>
      <vt:lpstr>IV. The Benefits of Special Revenues Bonds</vt:lpstr>
      <vt:lpstr>V. Chapter 9 Treatment of Special Revenues</vt:lpstr>
      <vt:lpstr>VI. Application of State Law in a Chapter 9</vt:lpstr>
      <vt:lpstr>VI. Application of State Law in a Chapter 9</vt:lpstr>
      <vt:lpstr>VI. Application of State Law in a Chapter 9</vt:lpstr>
      <vt:lpstr>VI. Application of State Law in a Chapter 9</vt:lpstr>
      <vt:lpstr>VI. Application of State Law in a Chapter 9</vt:lpstr>
      <vt:lpstr>VI. Application of State Law in a Chapter 9</vt:lpstr>
      <vt:lpstr>VI. Application of State Law in a Chapter 9</vt:lpstr>
      <vt:lpstr>VI. Application of State Law in a Chapter 9</vt:lpstr>
      <vt:lpstr>VI. Application of State Law in a Chapter 9</vt:lpstr>
      <vt:lpstr>VI. Application of State Law in a Chapter 9</vt:lpstr>
      <vt:lpstr>VI. Application of State Law in a Chapter 9</vt:lpstr>
      <vt:lpstr>VII. Legislative History</vt:lpstr>
      <vt:lpstr>VII. Legislative History</vt:lpstr>
      <vt:lpstr>VII. Legislative History</vt:lpstr>
      <vt:lpstr>VII. Legislative History</vt:lpstr>
      <vt:lpstr>VII. Legislative History</vt:lpstr>
      <vt:lpstr>VII. Legislative History</vt:lpstr>
      <vt:lpstr>VII. Legislative History</vt:lpstr>
      <vt:lpstr>VIII. Payment of Special Revenues – Statutory Provisions</vt:lpstr>
      <vt:lpstr>VIII. Payment of Special Revenues – Statutory Provisions</vt:lpstr>
      <vt:lpstr>VIII. Payment of Special Revenues – Statutory Provisions</vt:lpstr>
      <vt:lpstr>VIII. Payment of Special Revenues – Statutory Provisions</vt:lpstr>
      <vt:lpstr>VIII. Payment of Special Revenues – Statutory Provisions</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IX. The Puerto Rico Court Ruling and Prior Chapter 9 Case Law</vt:lpstr>
      <vt:lpstr>X. Plans of Adjustment</vt:lpstr>
      <vt:lpstr>XI. Special Revenue Bond Financing Promotes Lower Borrowing Costs and Greater Market Access</vt:lpstr>
      <vt:lpstr>XI. Special Revenue Bond Financing Promotes Lower Borrowing Costs and Greater Market Access</vt:lpstr>
      <vt:lpstr>XI. Special Revenue Bond Financing Promotes Lower Borrowing Costs and Greater Market Access</vt:lpstr>
      <vt:lpstr>XI. Special Revenue Bond Financing Promotes Lower Borrowing Costs and Greater Market Access</vt:lpstr>
      <vt:lpstr>XI. Special Revenue Bond Financing Promotes Lower Borrowing Costs and Greater Market Access</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XII. How Has Title III of PROMESA Worked So Far?</vt:lpstr>
      <vt:lpstr>PowerPoint Presentation</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Linda Aurrichio</dc:creator>
  <cp:keywords/>
  <dc:description/>
  <cp:lastModifiedBy>Patricia A. Bonarek</cp:lastModifiedBy>
  <cp:revision>783</cp:revision>
  <cp:lastPrinted>2018-03-29T18:15:17Z</cp:lastPrinted>
  <dcterms:created xsi:type="dcterms:W3CDTF">2015-12-31T16:08:54Z</dcterms:created>
  <dcterms:modified xsi:type="dcterms:W3CDTF">2018-05-17T19:40:29Z</dcterms:modified>
  <cp:category/>
</cp:coreProperties>
</file>