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7">
  <p:sldMasterIdLst>
    <p:sldMasterId id="2147494914" r:id="rId1"/>
    <p:sldMasterId id="2147495035" r:id="rId2"/>
    <p:sldMasterId id="2147498150" r:id="rId3"/>
  </p:sldMasterIdLst>
  <p:notesMasterIdLst>
    <p:notesMasterId r:id="rId110"/>
  </p:notesMasterIdLst>
  <p:handoutMasterIdLst>
    <p:handoutMasterId r:id="rId111"/>
  </p:handoutMasterIdLst>
  <p:sldIdLst>
    <p:sldId id="290" r:id="rId4"/>
    <p:sldId id="1172" r:id="rId5"/>
    <p:sldId id="1758" r:id="rId6"/>
    <p:sldId id="1947" r:id="rId7"/>
    <p:sldId id="1948" r:id="rId8"/>
    <p:sldId id="1759" r:id="rId9"/>
    <p:sldId id="1928" r:id="rId10"/>
    <p:sldId id="1858" r:id="rId11"/>
    <p:sldId id="1780" r:id="rId12"/>
    <p:sldId id="1861" r:id="rId13"/>
    <p:sldId id="1862" r:id="rId14"/>
    <p:sldId id="1863" r:id="rId15"/>
    <p:sldId id="1913" r:id="rId16"/>
    <p:sldId id="1859" r:id="rId17"/>
    <p:sldId id="1860" r:id="rId18"/>
    <p:sldId id="1864" r:id="rId19"/>
    <p:sldId id="1782" r:id="rId20"/>
    <p:sldId id="1783" r:id="rId21"/>
    <p:sldId id="1784" r:id="rId22"/>
    <p:sldId id="1865" r:id="rId23"/>
    <p:sldId id="1866" r:id="rId24"/>
    <p:sldId id="1867" r:id="rId25"/>
    <p:sldId id="1879" r:id="rId26"/>
    <p:sldId id="1880" r:id="rId27"/>
    <p:sldId id="1881" r:id="rId28"/>
    <p:sldId id="1929" r:id="rId29"/>
    <p:sldId id="1882" r:id="rId30"/>
    <p:sldId id="1883" r:id="rId31"/>
    <p:sldId id="1789" r:id="rId32"/>
    <p:sldId id="1849" r:id="rId33"/>
    <p:sldId id="1850" r:id="rId34"/>
    <p:sldId id="1635" r:id="rId35"/>
    <p:sldId id="1636" r:id="rId36"/>
    <p:sldId id="1637" r:id="rId37"/>
    <p:sldId id="1638" r:id="rId38"/>
    <p:sldId id="1639" r:id="rId39"/>
    <p:sldId id="1640" r:id="rId40"/>
    <p:sldId id="1641" r:id="rId41"/>
    <p:sldId id="1791" r:id="rId42"/>
    <p:sldId id="1857" r:id="rId43"/>
    <p:sldId id="1930" r:id="rId44"/>
    <p:sldId id="1647" r:id="rId45"/>
    <p:sldId id="1648" r:id="rId46"/>
    <p:sldId id="1931" r:id="rId47"/>
    <p:sldId id="1932" r:id="rId48"/>
    <p:sldId id="1933" r:id="rId49"/>
    <p:sldId id="1934" r:id="rId50"/>
    <p:sldId id="1788" r:id="rId51"/>
    <p:sldId id="1631" r:id="rId52"/>
    <p:sldId id="1628" r:id="rId53"/>
    <p:sldId id="1851" r:id="rId54"/>
    <p:sldId id="1852" r:id="rId55"/>
    <p:sldId id="1853" r:id="rId56"/>
    <p:sldId id="1854" r:id="rId57"/>
    <p:sldId id="1855" r:id="rId58"/>
    <p:sldId id="1856" r:id="rId59"/>
    <p:sldId id="1912" r:id="rId60"/>
    <p:sldId id="1935" r:id="rId61"/>
    <p:sldId id="1946" r:id="rId62"/>
    <p:sldId id="1936" r:id="rId63"/>
    <p:sldId id="1937" r:id="rId64"/>
    <p:sldId id="1938" r:id="rId65"/>
    <p:sldId id="1939" r:id="rId66"/>
    <p:sldId id="1940" r:id="rId67"/>
    <p:sldId id="1941" r:id="rId68"/>
    <p:sldId id="1942" r:id="rId69"/>
    <p:sldId id="1943" r:id="rId70"/>
    <p:sldId id="1944" r:id="rId71"/>
    <p:sldId id="1945" r:id="rId72"/>
    <p:sldId id="1891" r:id="rId73"/>
    <p:sldId id="1892" r:id="rId74"/>
    <p:sldId id="1893" r:id="rId75"/>
    <p:sldId id="1894" r:id="rId76"/>
    <p:sldId id="1846" r:id="rId77"/>
    <p:sldId id="1895" r:id="rId78"/>
    <p:sldId id="1896" r:id="rId79"/>
    <p:sldId id="1897" r:id="rId80"/>
    <p:sldId id="1898" r:id="rId81"/>
    <p:sldId id="1899" r:id="rId82"/>
    <p:sldId id="1900" r:id="rId83"/>
    <p:sldId id="1901" r:id="rId84"/>
    <p:sldId id="1902" r:id="rId85"/>
    <p:sldId id="1903" r:id="rId86"/>
    <p:sldId id="1904" r:id="rId87"/>
    <p:sldId id="1905" r:id="rId88"/>
    <p:sldId id="1906" r:id="rId89"/>
    <p:sldId id="1907" r:id="rId90"/>
    <p:sldId id="1908" r:id="rId91"/>
    <p:sldId id="1909" r:id="rId92"/>
    <p:sldId id="1910" r:id="rId93"/>
    <p:sldId id="1911" r:id="rId94"/>
    <p:sldId id="1764" r:id="rId95"/>
    <p:sldId id="1765" r:id="rId96"/>
    <p:sldId id="1766" r:id="rId97"/>
    <p:sldId id="1767" r:id="rId98"/>
    <p:sldId id="1914" r:id="rId99"/>
    <p:sldId id="1916" r:id="rId100"/>
    <p:sldId id="1917" r:id="rId101"/>
    <p:sldId id="1918" r:id="rId102"/>
    <p:sldId id="1919" r:id="rId103"/>
    <p:sldId id="1926" r:id="rId104"/>
    <p:sldId id="1927" r:id="rId105"/>
    <p:sldId id="1923" r:id="rId106"/>
    <p:sldId id="1924" r:id="rId107"/>
    <p:sldId id="1925" r:id="rId108"/>
    <p:sldId id="1627" r:id="rId10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Narrow"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Narrow"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Narrow"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Narrow" charset="0"/>
        <a:ea typeface="ヒラギノ角ゴ Pro W3" charset="-128"/>
        <a:cs typeface="+mn-cs"/>
      </a:defRPr>
    </a:lvl5pPr>
    <a:lvl6pPr marL="2286000" algn="l" defTabSz="914400" rtl="0" eaLnBrk="1" latinLnBrk="0" hangingPunct="1">
      <a:defRPr sz="2400" kern="1200">
        <a:solidFill>
          <a:schemeClr val="tx1"/>
        </a:solidFill>
        <a:latin typeface="Arial Narrow" charset="0"/>
        <a:ea typeface="ヒラギノ角ゴ Pro W3" charset="-128"/>
        <a:cs typeface="+mn-cs"/>
      </a:defRPr>
    </a:lvl6pPr>
    <a:lvl7pPr marL="2743200" algn="l" defTabSz="914400" rtl="0" eaLnBrk="1" latinLnBrk="0" hangingPunct="1">
      <a:defRPr sz="2400" kern="1200">
        <a:solidFill>
          <a:schemeClr val="tx1"/>
        </a:solidFill>
        <a:latin typeface="Arial Narrow" charset="0"/>
        <a:ea typeface="ヒラギノ角ゴ Pro W3" charset="-128"/>
        <a:cs typeface="+mn-cs"/>
      </a:defRPr>
    </a:lvl7pPr>
    <a:lvl8pPr marL="3200400" algn="l" defTabSz="914400" rtl="0" eaLnBrk="1" latinLnBrk="0" hangingPunct="1">
      <a:defRPr sz="2400" kern="1200">
        <a:solidFill>
          <a:schemeClr val="tx1"/>
        </a:solidFill>
        <a:latin typeface="Arial Narrow" charset="0"/>
        <a:ea typeface="ヒラギノ角ゴ Pro W3" charset="-128"/>
        <a:cs typeface="+mn-cs"/>
      </a:defRPr>
    </a:lvl8pPr>
    <a:lvl9pPr marL="3657600" algn="l" defTabSz="914400" rtl="0" eaLnBrk="1" latinLnBrk="0" hangingPunct="1">
      <a:defRPr sz="2400" kern="1200">
        <a:solidFill>
          <a:schemeClr val="tx1"/>
        </a:solidFill>
        <a:latin typeface="Arial Narrow"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E4E4"/>
    <a:srgbClr val="DCDCDC"/>
    <a:srgbClr val="005D81"/>
    <a:srgbClr val="005C7F"/>
    <a:srgbClr val="0F597C"/>
    <a:srgbClr val="339933"/>
    <a:srgbClr val="CC6699"/>
    <a:srgbClr val="993366"/>
    <a:srgbClr val="66CC66"/>
    <a:srgbClr val="1CE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65"/>
    <p:restoredTop sz="94651"/>
  </p:normalViewPr>
  <p:slideViewPr>
    <p:cSldViewPr snapToGrid="0">
      <p:cViewPr varScale="1">
        <p:scale>
          <a:sx n="146" d="100"/>
          <a:sy n="146" d="100"/>
        </p:scale>
        <p:origin x="192" y="216"/>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112" d="100"/>
          <a:sy n="112" d="100"/>
        </p:scale>
        <p:origin x="-302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LA%20HD:Users:appleby:Desktop:Charts:State_PIGS_econ_data%20v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A%20HD:Users:appleby:Desktop:State%20BK:State_PIGS_econ_data%20v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A%20HD:Users:appleby:Desktop:Charts:State_PIGS_econ_data%20v2.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bonarek/Downloads/9-1-13%20current%20chapter%209%20charts%201954-20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bonarek/Downloads/9-1-13%20current%20chapter%209%20charts%201954-20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bonarek/Downloads/9-1-13%20current%20chapter%209%20charts%201954-201.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bonarek/Downloads/9-1-13%20current%20chapter%209%20charts%201954-201.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ers/bonarek/Downloads/9-1-13%20current%20chapter%209%20charts%201954-201.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bonarek/Downloads/9-1-13%20current%20chapter%209%20charts%201954-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308727034120699E-2"/>
          <c:y val="0.212874762871821"/>
          <c:w val="0.85086403965911395"/>
          <c:h val="0.66671392530227302"/>
        </c:manualLayout>
      </c:layout>
      <c:barChart>
        <c:barDir val="col"/>
        <c:grouping val="clustered"/>
        <c:varyColors val="0"/>
        <c:ser>
          <c:idx val="0"/>
          <c:order val="0"/>
          <c:tx>
            <c:v>GDP per Capita</c:v>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Sheet1!$A$36:$A$50</c:f>
              <c:strCache>
                <c:ptCount val="15"/>
                <c:pt idx="0">
                  <c:v>Portugal</c:v>
                </c:pt>
                <c:pt idx="1">
                  <c:v>Greece</c:v>
                </c:pt>
                <c:pt idx="2">
                  <c:v>Spain</c:v>
                </c:pt>
                <c:pt idx="3">
                  <c:v>Italy</c:v>
                </c:pt>
                <c:pt idx="4">
                  <c:v>Michigan</c:v>
                </c:pt>
                <c:pt idx="5">
                  <c:v>Ireland</c:v>
                </c:pt>
                <c:pt idx="6">
                  <c:v>Florida</c:v>
                </c:pt>
                <c:pt idx="7">
                  <c:v>Indiana</c:v>
                </c:pt>
                <c:pt idx="8">
                  <c:v>Wisconsin</c:v>
                </c:pt>
                <c:pt idx="9">
                  <c:v>Texas</c:v>
                </c:pt>
                <c:pt idx="10">
                  <c:v>Iowa</c:v>
                </c:pt>
                <c:pt idx="11">
                  <c:v>Illinois</c:v>
                </c:pt>
                <c:pt idx="12">
                  <c:v>California</c:v>
                </c:pt>
                <c:pt idx="13">
                  <c:v>New Jersey</c:v>
                </c:pt>
                <c:pt idx="14">
                  <c:v>New York</c:v>
                </c:pt>
              </c:strCache>
            </c:strRef>
          </c:cat>
          <c:val>
            <c:numRef>
              <c:f>Sheet1!$E$36:$E$50</c:f>
              <c:numCache>
                <c:formatCode>\$#,##0</c:formatCode>
                <c:ptCount val="15"/>
                <c:pt idx="0">
                  <c:v>25.00235338416643</c:v>
                </c:pt>
                <c:pt idx="1">
                  <c:v>29.063458300097501</c:v>
                </c:pt>
                <c:pt idx="2">
                  <c:v>32.234061534444493</c:v>
                </c:pt>
                <c:pt idx="3">
                  <c:v>32.4300991348533</c:v>
                </c:pt>
                <c:pt idx="4">
                  <c:v>36.951964682679993</c:v>
                </c:pt>
                <c:pt idx="5">
                  <c:v>39.731460674157297</c:v>
                </c:pt>
                <c:pt idx="6">
                  <c:v>39.758292831323637</c:v>
                </c:pt>
                <c:pt idx="7">
                  <c:v>40.890920025850399</c:v>
                </c:pt>
                <c:pt idx="8">
                  <c:v>43.214812828947707</c:v>
                </c:pt>
                <c:pt idx="9">
                  <c:v>46.190018990164901</c:v>
                </c:pt>
                <c:pt idx="10">
                  <c:v>47.303461335915017</c:v>
                </c:pt>
                <c:pt idx="11">
                  <c:v>48.828662205821672</c:v>
                </c:pt>
                <c:pt idx="12">
                  <c:v>51.170937542205898</c:v>
                </c:pt>
                <c:pt idx="13">
                  <c:v>55.464110718063552</c:v>
                </c:pt>
                <c:pt idx="14">
                  <c:v>56.202433823324142</c:v>
                </c:pt>
              </c:numCache>
            </c:numRef>
          </c:val>
          <c:extLst>
            <c:ext xmlns:c16="http://schemas.microsoft.com/office/drawing/2014/chart" uri="{C3380CC4-5D6E-409C-BE32-E72D297353CC}">
              <c16:uniqueId val="{00000000-E34B-BD4B-B75C-2A0D7D318CBC}"/>
            </c:ext>
          </c:extLst>
        </c:ser>
        <c:dLbls>
          <c:showLegendKey val="0"/>
          <c:showVal val="0"/>
          <c:showCatName val="0"/>
          <c:showSerName val="0"/>
          <c:showPercent val="0"/>
          <c:showBubbleSize val="0"/>
        </c:dLbls>
        <c:gapWidth val="150"/>
        <c:axId val="-2144233200"/>
        <c:axId val="-2001135232"/>
      </c:barChart>
      <c:catAx>
        <c:axId val="-2144233200"/>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700">
                <a:solidFill>
                  <a:srgbClr val="404040"/>
                </a:solidFill>
                <a:latin typeface="Arial"/>
                <a:cs typeface="Arial"/>
              </a:defRPr>
            </a:pPr>
            <a:endParaRPr lang="en-US"/>
          </a:p>
        </c:txPr>
        <c:crossAx val="-2001135232"/>
        <c:crosses val="autoZero"/>
        <c:auto val="1"/>
        <c:lblAlgn val="ctr"/>
        <c:lblOffset val="100"/>
        <c:noMultiLvlLbl val="0"/>
      </c:catAx>
      <c:valAx>
        <c:axId val="-2001135232"/>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a:lstStyle/>
          <a:p>
            <a:pPr>
              <a:defRPr>
                <a:solidFill>
                  <a:srgbClr val="404040"/>
                </a:solidFill>
                <a:latin typeface="Arial"/>
                <a:cs typeface="Arial"/>
              </a:defRPr>
            </a:pPr>
            <a:endParaRPr lang="en-US"/>
          </a:p>
        </c:txPr>
        <c:crossAx val="-2144233200"/>
        <c:crosses val="autoZero"/>
        <c:crossBetween val="between"/>
      </c:valAx>
      <c:spPr>
        <a:noFill/>
        <a:ln w="25400">
          <a:noFill/>
        </a:ln>
      </c:spPr>
    </c:plotArea>
    <c:plotVisOnly val="1"/>
    <c:dispBlanksAs val="gap"/>
    <c:showDLblsOverMax val="0"/>
  </c:chart>
  <c:spPr>
    <a:noFill/>
    <a:ln w="3175">
      <a:no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7333952780760806E-2"/>
          <c:y val="1.79607845731048E-2"/>
          <c:w val="0.91366000683527704"/>
          <c:h val="0.81255448782977002"/>
        </c:manualLayout>
      </c:layout>
      <c:barChart>
        <c:barDir val="col"/>
        <c:grouping val="clustered"/>
        <c:varyColors val="0"/>
        <c:ser>
          <c:idx val="0"/>
          <c:order val="0"/>
          <c:tx>
            <c:v>Debt-to-Revenue Ratio of Selected U.S. States and European Countries (2008 figures)</c:v>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Sheet1!$A$19:$A$33</c:f>
              <c:strCache>
                <c:ptCount val="15"/>
                <c:pt idx="0">
                  <c:v>Iowa</c:v>
                </c:pt>
                <c:pt idx="1">
                  <c:v>Ireland</c:v>
                </c:pt>
                <c:pt idx="2">
                  <c:v>Wisconsin</c:v>
                </c:pt>
                <c:pt idx="3">
                  <c:v>Spain</c:v>
                </c:pt>
                <c:pt idx="4">
                  <c:v>Michigan</c:v>
                </c:pt>
                <c:pt idx="5">
                  <c:v>California</c:v>
                </c:pt>
                <c:pt idx="6">
                  <c:v>Florida</c:v>
                </c:pt>
                <c:pt idx="7">
                  <c:v>Indiana</c:v>
                </c:pt>
                <c:pt idx="8">
                  <c:v>New Jersey</c:v>
                </c:pt>
                <c:pt idx="9">
                  <c:v>New York</c:v>
                </c:pt>
                <c:pt idx="10">
                  <c:v>Illinois</c:v>
                </c:pt>
                <c:pt idx="11">
                  <c:v>Texas</c:v>
                </c:pt>
                <c:pt idx="12">
                  <c:v>Portugal</c:v>
                </c:pt>
                <c:pt idx="13">
                  <c:v>Italy</c:v>
                </c:pt>
                <c:pt idx="14">
                  <c:v>Greece</c:v>
                </c:pt>
              </c:strCache>
            </c:strRef>
          </c:cat>
          <c:val>
            <c:numRef>
              <c:f>Sheet1!$D$19:$D$33</c:f>
              <c:numCache>
                <c:formatCode>0%</c:formatCode>
                <c:ptCount val="15"/>
                <c:pt idx="0">
                  <c:v>0.66767462957363199</c:v>
                </c:pt>
                <c:pt idx="1">
                  <c:v>0.92565651409842298</c:v>
                </c:pt>
                <c:pt idx="2">
                  <c:v>1.0029526621583009</c:v>
                </c:pt>
                <c:pt idx="3">
                  <c:v>1.020419290673648</c:v>
                </c:pt>
                <c:pt idx="4">
                  <c:v>1.029103242659227</c:v>
                </c:pt>
                <c:pt idx="5">
                  <c:v>1.0405010248901401</c:v>
                </c:pt>
                <c:pt idx="6">
                  <c:v>1.0445074202795681</c:v>
                </c:pt>
                <c:pt idx="7">
                  <c:v>1.0520510792179909</c:v>
                </c:pt>
                <c:pt idx="8">
                  <c:v>1.081656503326561</c:v>
                </c:pt>
                <c:pt idx="9">
                  <c:v>1.178706983233464</c:v>
                </c:pt>
                <c:pt idx="10">
                  <c:v>1.2999527437698439</c:v>
                </c:pt>
                <c:pt idx="11">
                  <c:v>1.3149256406685801</c:v>
                </c:pt>
                <c:pt idx="12">
                  <c:v>1.9399237361557391</c:v>
                </c:pt>
                <c:pt idx="13">
                  <c:v>2.3335090743319009</c:v>
                </c:pt>
                <c:pt idx="14">
                  <c:v>3.212343727248876</c:v>
                </c:pt>
              </c:numCache>
            </c:numRef>
          </c:val>
          <c:extLst>
            <c:ext xmlns:c16="http://schemas.microsoft.com/office/drawing/2014/chart" uri="{C3380CC4-5D6E-409C-BE32-E72D297353CC}">
              <c16:uniqueId val="{00000000-6456-D54D-A4CB-D19B2B70D213}"/>
            </c:ext>
          </c:extLst>
        </c:ser>
        <c:dLbls>
          <c:showLegendKey val="0"/>
          <c:showVal val="0"/>
          <c:showCatName val="0"/>
          <c:showSerName val="0"/>
          <c:showPercent val="0"/>
          <c:showBubbleSize val="0"/>
        </c:dLbls>
        <c:gapWidth val="150"/>
        <c:axId val="-2146149392"/>
        <c:axId val="-2145626848"/>
      </c:barChart>
      <c:catAx>
        <c:axId val="-2146149392"/>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700">
                <a:solidFill>
                  <a:srgbClr val="404040"/>
                </a:solidFill>
                <a:latin typeface="Arial"/>
                <a:cs typeface="Arial"/>
              </a:defRPr>
            </a:pPr>
            <a:endParaRPr lang="en-US"/>
          </a:p>
        </c:txPr>
        <c:crossAx val="-2145626848"/>
        <c:crosses val="autoZero"/>
        <c:auto val="1"/>
        <c:lblAlgn val="ctr"/>
        <c:lblOffset val="100"/>
        <c:noMultiLvlLbl val="0"/>
      </c:catAx>
      <c:valAx>
        <c:axId val="-2145626848"/>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a:lstStyle/>
          <a:p>
            <a:pPr>
              <a:defRPr>
                <a:solidFill>
                  <a:srgbClr val="404040"/>
                </a:solidFill>
                <a:latin typeface="Arial"/>
                <a:cs typeface="Arial"/>
              </a:defRPr>
            </a:pPr>
            <a:endParaRPr lang="en-US"/>
          </a:p>
        </c:txPr>
        <c:crossAx val="-2146149392"/>
        <c:crosses val="autoZero"/>
        <c:crossBetween val="between"/>
      </c:valAx>
      <c:spPr>
        <a:noFill/>
        <a:ln w="25400">
          <a:noFill/>
        </a:ln>
      </c:spPr>
    </c:plotArea>
    <c:plotVisOnly val="1"/>
    <c:dispBlanksAs val="gap"/>
    <c:showDLblsOverMax val="0"/>
  </c:chart>
  <c:spPr>
    <a:noFill/>
    <a:ln w="3175">
      <a:noFill/>
      <a:prstDash val="soli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0495557136406201E-2"/>
          <c:y val="0.16058939622927401"/>
          <c:w val="0.85086403965911395"/>
          <c:h val="0.66671392530227302"/>
        </c:manualLayout>
      </c:layout>
      <c:barChart>
        <c:barDir val="col"/>
        <c:grouping val="clustered"/>
        <c:varyColors val="0"/>
        <c:ser>
          <c:idx val="0"/>
          <c:order val="0"/>
          <c:tx>
            <c:v>Debt-to-GDP Ration of Selected U.S. States and European Countries (2008 figures)</c:v>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Sheet1!$F$19:$F$33</c:f>
              <c:strCache>
                <c:ptCount val="15"/>
                <c:pt idx="0">
                  <c:v>Iowa</c:v>
                </c:pt>
                <c:pt idx="1">
                  <c:v>Wisconsin</c:v>
                </c:pt>
                <c:pt idx="2">
                  <c:v>Indiana</c:v>
                </c:pt>
                <c:pt idx="3">
                  <c:v>California</c:v>
                </c:pt>
                <c:pt idx="4">
                  <c:v>New Jersey</c:v>
                </c:pt>
                <c:pt idx="5">
                  <c:v>Texas</c:v>
                </c:pt>
                <c:pt idx="6">
                  <c:v>Florida</c:v>
                </c:pt>
                <c:pt idx="7">
                  <c:v>Illinois</c:v>
                </c:pt>
                <c:pt idx="8">
                  <c:v>Michigan</c:v>
                </c:pt>
                <c:pt idx="9">
                  <c:v>New York</c:v>
                </c:pt>
                <c:pt idx="10">
                  <c:v>Spain</c:v>
                </c:pt>
                <c:pt idx="11">
                  <c:v>Ireland</c:v>
                </c:pt>
                <c:pt idx="12">
                  <c:v>Portugal</c:v>
                </c:pt>
                <c:pt idx="13">
                  <c:v>Italy</c:v>
                </c:pt>
                <c:pt idx="14">
                  <c:v>Greece</c:v>
                </c:pt>
              </c:strCache>
            </c:strRef>
          </c:cat>
          <c:val>
            <c:numRef>
              <c:f>Sheet1!$I$19:$I$33</c:f>
              <c:numCache>
                <c:formatCode>0%</c:formatCode>
                <c:ptCount val="15"/>
                <c:pt idx="0">
                  <c:v>0.108629341729804</c:v>
                </c:pt>
                <c:pt idx="1">
                  <c:v>0.17236158284568501</c:v>
                </c:pt>
                <c:pt idx="2">
                  <c:v>0.177226467463934</c:v>
                </c:pt>
                <c:pt idx="3">
                  <c:v>0.18034296695028901</c:v>
                </c:pt>
                <c:pt idx="4">
                  <c:v>0.182148498758714</c:v>
                </c:pt>
                <c:pt idx="5">
                  <c:v>0.188589696818803</c:v>
                </c:pt>
                <c:pt idx="6">
                  <c:v>0.192837446644542</c:v>
                </c:pt>
                <c:pt idx="7">
                  <c:v>0.196959409769701</c:v>
                </c:pt>
                <c:pt idx="8">
                  <c:v>0.204252974340461</c:v>
                </c:pt>
                <c:pt idx="9">
                  <c:v>0.24674082960504701</c:v>
                </c:pt>
                <c:pt idx="10">
                  <c:v>0.34438026397770199</c:v>
                </c:pt>
                <c:pt idx="11">
                  <c:v>0.39670201634569102</c:v>
                </c:pt>
                <c:pt idx="12">
                  <c:v>0.62072477409638505</c:v>
                </c:pt>
                <c:pt idx="13">
                  <c:v>1.094878270206501</c:v>
                </c:pt>
                <c:pt idx="14">
                  <c:v>1.1122251260204381</c:v>
                </c:pt>
              </c:numCache>
            </c:numRef>
          </c:val>
          <c:extLst>
            <c:ext xmlns:c16="http://schemas.microsoft.com/office/drawing/2014/chart" uri="{C3380CC4-5D6E-409C-BE32-E72D297353CC}">
              <c16:uniqueId val="{00000000-7781-DC4E-A6F2-E97504D46FFA}"/>
            </c:ext>
          </c:extLst>
        </c:ser>
        <c:dLbls>
          <c:showLegendKey val="0"/>
          <c:showVal val="0"/>
          <c:showCatName val="0"/>
          <c:showSerName val="0"/>
          <c:showPercent val="0"/>
          <c:showBubbleSize val="0"/>
        </c:dLbls>
        <c:gapWidth val="150"/>
        <c:axId val="-2001150336"/>
        <c:axId val="-2001116544"/>
      </c:barChart>
      <c:catAx>
        <c:axId val="-2001150336"/>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700">
                <a:solidFill>
                  <a:srgbClr val="404040"/>
                </a:solidFill>
                <a:latin typeface="Arial"/>
                <a:cs typeface="Arial"/>
              </a:defRPr>
            </a:pPr>
            <a:endParaRPr lang="en-US"/>
          </a:p>
        </c:txPr>
        <c:crossAx val="-2001116544"/>
        <c:crosses val="autoZero"/>
        <c:auto val="1"/>
        <c:lblAlgn val="ctr"/>
        <c:lblOffset val="100"/>
        <c:noMultiLvlLbl val="0"/>
      </c:catAx>
      <c:valAx>
        <c:axId val="-2001116544"/>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a:lstStyle/>
          <a:p>
            <a:pPr>
              <a:defRPr>
                <a:solidFill>
                  <a:srgbClr val="404040"/>
                </a:solidFill>
                <a:latin typeface="Arial"/>
                <a:cs typeface="Arial"/>
              </a:defRPr>
            </a:pPr>
            <a:endParaRPr lang="en-US"/>
          </a:p>
        </c:txPr>
        <c:crossAx val="-2001150336"/>
        <c:crosses val="autoZero"/>
        <c:crossBetween val="between"/>
      </c:valAx>
      <c:spPr>
        <a:noFill/>
        <a:ln w="25400">
          <a:noFill/>
        </a:ln>
      </c:spPr>
    </c:plotArea>
    <c:plotVisOnly val="1"/>
    <c:dispBlanksAs val="gap"/>
    <c:showDLblsOverMax val="0"/>
  </c:chart>
  <c:spPr>
    <a:noFill/>
    <a:ln w="3175">
      <a:noFill/>
      <a:prstDash val="soli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hPercent val="100"/>
      <c:rotY val="20"/>
      <c:depthPercent val="200"/>
      <c:rAngAx val="0"/>
      <c:perspective val="0"/>
    </c:view3D>
    <c:floor>
      <c:thickness val="0"/>
      <c:spPr>
        <a:solidFill>
          <a:srgbClr val="000000"/>
        </a:solidFill>
        <a:ln w="3175">
          <a:solidFill>
            <a:srgbClr val="000000"/>
          </a:solidFill>
          <a:prstDash val="solid"/>
        </a:ln>
      </c:spPr>
    </c:floor>
    <c:sideWall>
      <c:thickness val="0"/>
      <c:spPr>
        <a:solidFill>
          <a:srgbClr val="C0C0FF"/>
        </a:solidFill>
        <a:ln w="3175">
          <a:solidFill>
            <a:srgbClr val="000000"/>
          </a:solidFill>
          <a:prstDash val="solid"/>
        </a:ln>
      </c:spPr>
    </c:sideWall>
    <c:backWall>
      <c:thickness val="0"/>
      <c:spPr>
        <a:solidFill>
          <a:srgbClr val="C0C0FF"/>
        </a:solidFill>
        <a:ln w="3175">
          <a:solidFill>
            <a:srgbClr val="000000"/>
          </a:solidFill>
          <a:prstDash val="solid"/>
        </a:ln>
      </c:spPr>
    </c:backWall>
    <c:plotArea>
      <c:layout>
        <c:manualLayout>
          <c:layoutTarget val="inner"/>
          <c:xMode val="edge"/>
          <c:yMode val="edge"/>
          <c:x val="5.7777777777777775E-2"/>
          <c:y val="0.16339869281045755"/>
          <c:w val="0.94074074074074077"/>
          <c:h val="0.76688453159041392"/>
        </c:manualLayout>
      </c:layout>
      <c:bar3DChart>
        <c:barDir val="col"/>
        <c:grouping val="standard"/>
        <c:varyColors val="0"/>
        <c:ser>
          <c:idx val="0"/>
          <c:order val="0"/>
          <c:spPr>
            <a:solidFill>
              <a:srgbClr val="C0C0FF"/>
            </a:solidFill>
            <a:ln w="12700">
              <a:solidFill>
                <a:srgbClr val="000000"/>
              </a:solidFill>
              <a:prstDash val="solid"/>
            </a:ln>
          </c:spPr>
          <c:invertIfNegative val="0"/>
          <c:dLbls>
            <c:dLbl>
              <c:idx val="0"/>
              <c:layout>
                <c:manualLayout>
                  <c:x val="7.9999883347914844E-2"/>
                  <c:y val="-5.4466230936819175E-2"/>
                </c:manualLayout>
              </c:layout>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79-5540-A3EE-F76D95E4B3E2}"/>
                </c:ext>
              </c:extLst>
            </c:dLbl>
            <c:dLbl>
              <c:idx val="1"/>
              <c:layout>
                <c:manualLayout>
                  <c:x val="8.2962962962962961E-2"/>
                  <c:y val="-6.7538126361655779E-2"/>
                </c:manualLayout>
              </c:layout>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79-5540-A3EE-F76D95E4B3E2}"/>
                </c:ext>
              </c:extLst>
            </c:dLbl>
            <c:dLbl>
              <c:idx val="2"/>
              <c:layout>
                <c:manualLayout>
                  <c:x val="8.1481481481481488E-2"/>
                  <c:y val="-5.4466402484003307E-2"/>
                </c:manualLayout>
              </c:layout>
              <c:tx>
                <c:rich>
                  <a:bodyPr/>
                  <a:lstStyle/>
                  <a:p>
                    <a:pPr>
                      <a:defRPr sz="1400" b="1" i="0" u="none" strike="noStrike" baseline="0">
                        <a:solidFill>
                          <a:srgbClr val="000000"/>
                        </a:solidFill>
                        <a:latin typeface="Arial"/>
                        <a:ea typeface="Arial"/>
                        <a:cs typeface="Arial"/>
                      </a:defRPr>
                    </a:pPr>
                    <a:r>
                      <a:rPr lang="en-US" dirty="0"/>
                      <a:t>311</a:t>
                    </a:r>
                  </a:p>
                </c:rich>
              </c:tx>
              <c:spPr>
                <a:noFill/>
                <a:ln w="25400">
                  <a:noFill/>
                </a:ln>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79-5540-A3EE-F76D95E4B3E2}"/>
                </c:ext>
              </c:extLst>
            </c:dLbl>
            <c:dLbl>
              <c:idx val="3"/>
              <c:layout>
                <c:manualLayout>
                  <c:x val="9.4814814814814921E-2"/>
                  <c:y val="-5.8823529411764705E-2"/>
                </c:manualLayout>
              </c:layout>
              <c:tx>
                <c:rich>
                  <a:bodyPr/>
                  <a:lstStyle/>
                  <a:p>
                    <a:pPr>
                      <a:defRPr sz="1400" b="1" i="0" u="none" strike="noStrike" baseline="0">
                        <a:solidFill>
                          <a:srgbClr val="000000"/>
                        </a:solidFill>
                        <a:latin typeface="Arial"/>
                        <a:ea typeface="Arial"/>
                        <a:cs typeface="Arial"/>
                      </a:defRPr>
                    </a:pPr>
                    <a:r>
                      <a:rPr lang="en-US" dirty="0"/>
                      <a:t>680</a:t>
                    </a:r>
                  </a:p>
                </c:rich>
              </c:tx>
              <c:spPr>
                <a:noFill/>
                <a:ln w="25400">
                  <a:noFill/>
                </a:ln>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79-5540-A3EE-F76D95E4B3E2}"/>
                </c:ext>
              </c:extLst>
            </c:dLbl>
            <c:spPr>
              <a:noFill/>
              <a:ln w="2540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'Worksheet for all'!$A$28:$D$28</c:f>
              <c:strCache>
                <c:ptCount val="4"/>
                <c:pt idx="0">
                  <c:v>1938-72</c:v>
                </c:pt>
                <c:pt idx="1">
                  <c:v>1973-79</c:v>
                </c:pt>
                <c:pt idx="2">
                  <c:v>1980-2018*</c:v>
                </c:pt>
                <c:pt idx="3">
                  <c:v>1937-2018</c:v>
                </c:pt>
              </c:strCache>
            </c:strRef>
          </c:cat>
          <c:val>
            <c:numRef>
              <c:f>'Worksheet for all'!$A$29:$D$29</c:f>
              <c:numCache>
                <c:formatCode>General</c:formatCode>
                <c:ptCount val="4"/>
                <c:pt idx="0">
                  <c:v>362</c:v>
                </c:pt>
                <c:pt idx="1">
                  <c:v>7</c:v>
                </c:pt>
                <c:pt idx="2">
                  <c:v>310</c:v>
                </c:pt>
                <c:pt idx="3">
                  <c:v>679</c:v>
                </c:pt>
              </c:numCache>
            </c:numRef>
          </c:val>
          <c:extLst>
            <c:ext xmlns:c16="http://schemas.microsoft.com/office/drawing/2014/chart" uri="{C3380CC4-5D6E-409C-BE32-E72D297353CC}">
              <c16:uniqueId val="{00000004-8779-5540-A3EE-F76D95E4B3E2}"/>
            </c:ext>
          </c:extLst>
        </c:ser>
        <c:dLbls>
          <c:showLegendKey val="0"/>
          <c:showVal val="0"/>
          <c:showCatName val="0"/>
          <c:showSerName val="0"/>
          <c:showPercent val="0"/>
          <c:showBubbleSize val="0"/>
        </c:dLbls>
        <c:gapWidth val="150"/>
        <c:gapDepth val="50"/>
        <c:shape val="box"/>
        <c:axId val="1502339504"/>
        <c:axId val="1"/>
        <c:axId val="2"/>
      </c:bar3DChart>
      <c:catAx>
        <c:axId val="150233950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rtl="1">
              <a:defRPr sz="1200" b="0" i="0" u="none" strike="noStrike" baseline="0">
                <a:solidFill>
                  <a:srgbClr val="000000"/>
                </a:solidFill>
                <a:latin typeface="Arial"/>
                <a:ea typeface="Arial"/>
                <a:cs typeface="Arial"/>
              </a:defRPr>
            </a:pPr>
            <a:endParaRPr lang="en-US"/>
          </a:p>
        </c:txPr>
        <c:crossAx val="1"/>
        <c:crosses val="autoZero"/>
        <c:auto val="0"/>
        <c:lblAlgn val="ctr"/>
        <c:lblOffset val="100"/>
        <c:tickLblSkip val="1"/>
        <c:tickMarkSkip val="1"/>
        <c:noMultiLvlLbl val="1"/>
      </c:catAx>
      <c:valAx>
        <c:axId val="1"/>
        <c:scaling>
          <c:orientation val="minMax"/>
        </c:scaling>
        <c:delete val="0"/>
        <c:axPos val="l"/>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rtl="1">
              <a:defRPr sz="1200" b="0" i="0" u="none" strike="noStrike" baseline="0">
                <a:solidFill>
                  <a:srgbClr val="000000"/>
                </a:solidFill>
                <a:latin typeface="Arial"/>
                <a:ea typeface="Arial"/>
                <a:cs typeface="Arial"/>
              </a:defRPr>
            </a:pPr>
            <a:endParaRPr lang="en-US"/>
          </a:p>
        </c:txPr>
        <c:crossAx val="1502339504"/>
        <c:crosses val="autoZero"/>
        <c:crossBetween val="between"/>
        <c:minorUnit val="10"/>
      </c:valAx>
      <c:serAx>
        <c:axId val="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rtl="1">
              <a:defRPr sz="1000" b="0" i="0" u="none" strike="noStrike" baseline="0">
                <a:solidFill>
                  <a:srgbClr val="FFFFFF"/>
                </a:solidFill>
                <a:latin typeface="Geneva"/>
                <a:ea typeface="Geneva"/>
                <a:cs typeface="Geneva"/>
              </a:defRPr>
            </a:pPr>
            <a:endParaRPr lang="en-US"/>
          </a:p>
        </c:txPr>
        <c:crossAx val="1"/>
        <c:crosses val="autoZero"/>
        <c:tickLblSkip val="17"/>
        <c:tickMarkSkip val="1"/>
      </c:ser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i="0" u="none" strike="noStrike" baseline="0">
                <a:solidFill>
                  <a:srgbClr val="000000"/>
                </a:solidFill>
                <a:latin typeface="Geneva"/>
                <a:ea typeface="Geneva"/>
                <a:cs typeface="Geneva"/>
              </a:defRPr>
            </a:pPr>
            <a:r>
              <a:rPr lang="en-US" sz="1600" b="1" i="0" u="none" strike="noStrike" baseline="0" dirty="0">
                <a:solidFill>
                  <a:srgbClr val="000000"/>
                </a:solidFill>
                <a:latin typeface="Arial" pitchFamily="2" charset="0"/>
                <a:cs typeface="Arial" pitchFamily="2" charset="0"/>
              </a:rPr>
              <a:t>CHAPTER 9 FILINGS BY STATE • 1980-2018</a:t>
            </a:r>
          </a:p>
          <a:p>
            <a:pPr>
              <a:defRPr sz="900" b="0" i="0" u="none" strike="noStrike" baseline="0">
                <a:solidFill>
                  <a:srgbClr val="000000"/>
                </a:solidFill>
                <a:latin typeface="Geneva"/>
                <a:ea typeface="Geneva"/>
                <a:cs typeface="Geneva"/>
              </a:defRPr>
            </a:pPr>
            <a:r>
              <a:rPr lang="en-US" sz="1200" b="1" i="0" u="none" strike="noStrike" baseline="0" dirty="0">
                <a:solidFill>
                  <a:srgbClr val="000000"/>
                </a:solidFill>
                <a:latin typeface="Arial" pitchFamily="2" charset="0"/>
                <a:cs typeface="Arial" pitchFamily="2" charset="0"/>
              </a:rPr>
              <a:t>(as of 5/15/2018)</a:t>
            </a:r>
          </a:p>
        </c:rich>
      </c:tx>
      <c:layout>
        <c:manualLayout>
          <c:xMode val="edge"/>
          <c:yMode val="edge"/>
          <c:x val="0.25185185185185183"/>
          <c:y val="5.8823529411764705E-2"/>
        </c:manualLayout>
      </c:layout>
      <c:overlay val="0"/>
      <c:spPr>
        <a:noFill/>
        <a:ln w="25400">
          <a:noFill/>
        </a:ln>
      </c:spPr>
    </c:title>
    <c:autoTitleDeleted val="0"/>
    <c:plotArea>
      <c:layout>
        <c:manualLayout>
          <c:layoutTarget val="inner"/>
          <c:xMode val="edge"/>
          <c:yMode val="edge"/>
          <c:x val="4.4444444444444446E-2"/>
          <c:y val="0.15904139433551198"/>
          <c:w val="0.94370370370370371"/>
          <c:h val="0.77559912854030499"/>
        </c:manualLayout>
      </c:layout>
      <c:barChart>
        <c:barDir val="col"/>
        <c:grouping val="clustered"/>
        <c:varyColors val="0"/>
        <c:ser>
          <c:idx val="0"/>
          <c:order val="0"/>
          <c:spPr>
            <a:solidFill>
              <a:srgbClr val="8080FF"/>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'Worksheet for all'!$A$2:$AH$2</c:f>
              <c:strCache>
                <c:ptCount val="34"/>
                <c:pt idx="0">
                  <c:v>AL </c:v>
                </c:pt>
                <c:pt idx="1">
                  <c:v>AK</c:v>
                </c:pt>
                <c:pt idx="2">
                  <c:v>AR</c:v>
                </c:pt>
                <c:pt idx="3">
                  <c:v>AZ</c:v>
                </c:pt>
                <c:pt idx="4">
                  <c:v>CA</c:v>
                </c:pt>
                <c:pt idx="5">
                  <c:v>CO</c:v>
                </c:pt>
                <c:pt idx="6">
                  <c:v>CT</c:v>
                </c:pt>
                <c:pt idx="7">
                  <c:v>FL</c:v>
                </c:pt>
                <c:pt idx="8">
                  <c:v>GA</c:v>
                </c:pt>
                <c:pt idx="9">
                  <c:v>ID</c:v>
                </c:pt>
                <c:pt idx="10">
                  <c:v>IL</c:v>
                </c:pt>
                <c:pt idx="11">
                  <c:v>IN</c:v>
                </c:pt>
                <c:pt idx="12">
                  <c:v>KY</c:v>
                </c:pt>
                <c:pt idx="13">
                  <c:v>LA</c:v>
                </c:pt>
                <c:pt idx="14">
                  <c:v>MI</c:v>
                </c:pt>
                <c:pt idx="15">
                  <c:v>MS</c:v>
                </c:pt>
                <c:pt idx="16">
                  <c:v>MO</c:v>
                </c:pt>
                <c:pt idx="17">
                  <c:v>MT</c:v>
                </c:pt>
                <c:pt idx="18">
                  <c:v>NC</c:v>
                </c:pt>
                <c:pt idx="19">
                  <c:v>NE</c:v>
                </c:pt>
                <c:pt idx="20">
                  <c:v>NH</c:v>
                </c:pt>
                <c:pt idx="21">
                  <c:v>NJ</c:v>
                </c:pt>
                <c:pt idx="22">
                  <c:v>NM</c:v>
                </c:pt>
                <c:pt idx="23">
                  <c:v>NY</c:v>
                </c:pt>
                <c:pt idx="24">
                  <c:v>OK</c:v>
                </c:pt>
                <c:pt idx="25">
                  <c:v>PA</c:v>
                </c:pt>
                <c:pt idx="26">
                  <c:v>RI</c:v>
                </c:pt>
                <c:pt idx="27">
                  <c:v>SC</c:v>
                </c:pt>
                <c:pt idx="28">
                  <c:v>TN</c:v>
                </c:pt>
                <c:pt idx="29">
                  <c:v>TX</c:v>
                </c:pt>
                <c:pt idx="30">
                  <c:v>UT</c:v>
                </c:pt>
                <c:pt idx="31">
                  <c:v>VA</c:v>
                </c:pt>
                <c:pt idx="32">
                  <c:v>WA</c:v>
                </c:pt>
                <c:pt idx="33">
                  <c:v>WV</c:v>
                </c:pt>
              </c:strCache>
            </c:strRef>
          </c:cat>
          <c:val>
            <c:numRef>
              <c:f>'Worksheet for all'!$A$3:$AH$3</c:f>
              <c:numCache>
                <c:formatCode>General</c:formatCode>
                <c:ptCount val="34"/>
                <c:pt idx="0">
                  <c:v>11</c:v>
                </c:pt>
                <c:pt idx="1">
                  <c:v>1</c:v>
                </c:pt>
                <c:pt idx="2">
                  <c:v>14</c:v>
                </c:pt>
                <c:pt idx="3">
                  <c:v>4</c:v>
                </c:pt>
                <c:pt idx="4">
                  <c:v>49</c:v>
                </c:pt>
                <c:pt idx="5">
                  <c:v>23</c:v>
                </c:pt>
                <c:pt idx="6">
                  <c:v>2</c:v>
                </c:pt>
                <c:pt idx="7">
                  <c:v>4</c:v>
                </c:pt>
                <c:pt idx="8">
                  <c:v>1</c:v>
                </c:pt>
                <c:pt idx="9">
                  <c:v>4</c:v>
                </c:pt>
                <c:pt idx="10">
                  <c:v>6</c:v>
                </c:pt>
                <c:pt idx="11">
                  <c:v>1</c:v>
                </c:pt>
                <c:pt idx="12">
                  <c:v>5</c:v>
                </c:pt>
                <c:pt idx="13">
                  <c:v>1</c:v>
                </c:pt>
                <c:pt idx="14">
                  <c:v>3</c:v>
                </c:pt>
                <c:pt idx="15">
                  <c:v>5</c:v>
                </c:pt>
                <c:pt idx="16">
                  <c:v>14</c:v>
                </c:pt>
                <c:pt idx="17">
                  <c:v>4</c:v>
                </c:pt>
                <c:pt idx="18">
                  <c:v>1</c:v>
                </c:pt>
                <c:pt idx="19">
                  <c:v>65</c:v>
                </c:pt>
                <c:pt idx="20">
                  <c:v>1</c:v>
                </c:pt>
                <c:pt idx="21">
                  <c:v>2</c:v>
                </c:pt>
                <c:pt idx="22">
                  <c:v>1</c:v>
                </c:pt>
                <c:pt idx="23">
                  <c:v>3</c:v>
                </c:pt>
                <c:pt idx="24">
                  <c:v>16</c:v>
                </c:pt>
                <c:pt idx="25">
                  <c:v>5</c:v>
                </c:pt>
                <c:pt idx="26">
                  <c:v>2</c:v>
                </c:pt>
                <c:pt idx="27">
                  <c:v>5</c:v>
                </c:pt>
                <c:pt idx="28">
                  <c:v>6</c:v>
                </c:pt>
                <c:pt idx="29">
                  <c:v>40</c:v>
                </c:pt>
                <c:pt idx="30">
                  <c:v>1</c:v>
                </c:pt>
                <c:pt idx="31">
                  <c:v>1</c:v>
                </c:pt>
                <c:pt idx="32">
                  <c:v>5</c:v>
                </c:pt>
                <c:pt idx="33">
                  <c:v>4</c:v>
                </c:pt>
              </c:numCache>
            </c:numRef>
          </c:val>
          <c:extLst>
            <c:ext xmlns:c16="http://schemas.microsoft.com/office/drawing/2014/chart" uri="{C3380CC4-5D6E-409C-BE32-E72D297353CC}">
              <c16:uniqueId val="{00000000-8CC2-6B47-9CFF-EEC02FF616E4}"/>
            </c:ext>
          </c:extLst>
        </c:ser>
        <c:dLbls>
          <c:showLegendKey val="0"/>
          <c:showVal val="0"/>
          <c:showCatName val="0"/>
          <c:showSerName val="0"/>
          <c:showPercent val="0"/>
          <c:showBubbleSize val="0"/>
        </c:dLbls>
        <c:gapWidth val="150"/>
        <c:axId val="1539756272"/>
        <c:axId val="1"/>
      </c:barChart>
      <c:catAx>
        <c:axId val="15397562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rtl="1">
              <a:defRPr sz="1000" b="0" i="0" u="none" strike="noStrike" baseline="0">
                <a:solidFill>
                  <a:srgbClr val="000000"/>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rtl="1">
              <a:defRPr sz="1200" b="0" i="0" u="none" strike="noStrike" baseline="0">
                <a:solidFill>
                  <a:srgbClr val="000000"/>
                </a:solidFill>
                <a:latin typeface="Arial"/>
                <a:ea typeface="Arial"/>
                <a:cs typeface="Arial"/>
              </a:defRPr>
            </a:pPr>
            <a:endParaRPr lang="en-US"/>
          </a:p>
        </c:txPr>
        <c:crossAx val="1539756272"/>
        <c:crosses val="autoZero"/>
        <c:crossBetween val="between"/>
      </c:valAx>
      <c:spPr>
        <a:solidFill>
          <a:srgbClr val="C0C0FF"/>
        </a:solidFill>
        <a:ln w="12700">
          <a:solidFill>
            <a:srgbClr val="808080"/>
          </a:solid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i="0" u="none" strike="noStrike" baseline="0">
                <a:solidFill>
                  <a:srgbClr val="000000"/>
                </a:solidFill>
                <a:latin typeface="Geneva"/>
                <a:ea typeface="Geneva"/>
                <a:cs typeface="Geneva"/>
              </a:defRPr>
            </a:pPr>
            <a:r>
              <a:rPr lang="en-US" sz="1600" b="1" i="0" u="none" strike="noStrike" baseline="0" dirty="0">
                <a:solidFill>
                  <a:srgbClr val="000000"/>
                </a:solidFill>
                <a:latin typeface="Arial" pitchFamily="2" charset="0"/>
                <a:cs typeface="Arial" pitchFamily="2" charset="0"/>
              </a:rPr>
              <a:t>CHAPTER 9 FILINGS BY YEAR • 1980-2018</a:t>
            </a:r>
          </a:p>
          <a:p>
            <a:pPr>
              <a:defRPr sz="900" b="0" i="0" u="none" strike="noStrike" baseline="0">
                <a:solidFill>
                  <a:srgbClr val="000000"/>
                </a:solidFill>
                <a:latin typeface="Geneva"/>
                <a:ea typeface="Geneva"/>
                <a:cs typeface="Geneva"/>
              </a:defRPr>
            </a:pPr>
            <a:r>
              <a:rPr lang="en-US" sz="1600" b="1" i="0" u="none" strike="noStrike" baseline="0" dirty="0">
                <a:solidFill>
                  <a:srgbClr val="000000"/>
                </a:solidFill>
                <a:latin typeface="Arial" pitchFamily="2" charset="0"/>
                <a:cs typeface="Arial" pitchFamily="2" charset="0"/>
              </a:rPr>
              <a:t>(as of 5/15/2018)</a:t>
            </a:r>
          </a:p>
        </c:rich>
      </c:tx>
      <c:layout>
        <c:manualLayout>
          <c:xMode val="edge"/>
          <c:yMode val="edge"/>
          <c:x val="0.25396826298848901"/>
          <c:y val="6.1904819062251371E-2"/>
        </c:manualLayout>
      </c:layout>
      <c:overlay val="0"/>
      <c:spPr>
        <a:noFill/>
        <a:ln w="25400">
          <a:noFill/>
        </a:ln>
      </c:spPr>
    </c:title>
    <c:autoTitleDeleted val="0"/>
    <c:plotArea>
      <c:layout>
        <c:manualLayout>
          <c:layoutTarget val="inner"/>
          <c:xMode val="edge"/>
          <c:yMode val="edge"/>
          <c:x val="4.1847041847041848E-2"/>
          <c:y val="0.1738095238095238"/>
          <c:w val="0.90620490620490624"/>
          <c:h val="0.71190476190476193"/>
        </c:manualLayout>
      </c:layout>
      <c:barChart>
        <c:barDir val="col"/>
        <c:grouping val="clustered"/>
        <c:varyColors val="0"/>
        <c:ser>
          <c:idx val="0"/>
          <c:order val="0"/>
          <c:spPr>
            <a:solidFill>
              <a:srgbClr val="8080FF"/>
            </a:solidFill>
            <a:ln w="12700">
              <a:solidFill>
                <a:srgbClr val="000000"/>
              </a:solidFill>
              <a:prstDash val="solid"/>
            </a:ln>
          </c:spPr>
          <c:invertIfNegative val="0"/>
          <c:dLbls>
            <c:dLbl>
              <c:idx val="0"/>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C8-FC44-9C3E-199E32ECA29C}"/>
                </c:ext>
              </c:extLst>
            </c:dLbl>
            <c:dLbl>
              <c:idx val="1"/>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C8-FC44-9C3E-199E32ECA29C}"/>
                </c:ext>
              </c:extLst>
            </c:dLbl>
            <c:dLbl>
              <c:idx val="2"/>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C8-FC44-9C3E-199E32ECA29C}"/>
                </c:ext>
              </c:extLst>
            </c:dLbl>
            <c:dLbl>
              <c:idx val="3"/>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C8-FC44-9C3E-199E32ECA29C}"/>
                </c:ext>
              </c:extLst>
            </c:dLbl>
            <c:dLbl>
              <c:idx val="4"/>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C8-FC44-9C3E-199E32ECA29C}"/>
                </c:ext>
              </c:extLst>
            </c:dLbl>
            <c:dLbl>
              <c:idx val="5"/>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C8-FC44-9C3E-199E32ECA29C}"/>
                </c:ext>
              </c:extLst>
            </c:dLbl>
            <c:dLbl>
              <c:idx val="6"/>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C8-FC44-9C3E-199E32ECA29C}"/>
                </c:ext>
              </c:extLst>
            </c:dLbl>
            <c:dLbl>
              <c:idx val="7"/>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C8-FC44-9C3E-199E32ECA29C}"/>
                </c:ext>
              </c:extLst>
            </c:dLbl>
            <c:dLbl>
              <c:idx val="8"/>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C8-FC44-9C3E-199E32ECA29C}"/>
                </c:ext>
              </c:extLst>
            </c:dLbl>
            <c:dLbl>
              <c:idx val="9"/>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C8-FC44-9C3E-199E32ECA29C}"/>
                </c:ext>
              </c:extLst>
            </c:dLbl>
            <c:dLbl>
              <c:idx val="10"/>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C8-FC44-9C3E-199E32ECA29C}"/>
                </c:ext>
              </c:extLst>
            </c:dLbl>
            <c:dLbl>
              <c:idx val="11"/>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C8-FC44-9C3E-199E32ECA29C}"/>
                </c:ext>
              </c:extLst>
            </c:dLbl>
            <c:dLbl>
              <c:idx val="12"/>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C8-FC44-9C3E-199E32ECA29C}"/>
                </c:ext>
              </c:extLst>
            </c:dLbl>
            <c:dLbl>
              <c:idx val="13"/>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DC8-FC44-9C3E-199E32ECA29C}"/>
                </c:ext>
              </c:extLst>
            </c:dLbl>
            <c:dLbl>
              <c:idx val="14"/>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C8-FC44-9C3E-199E32ECA29C}"/>
                </c:ext>
              </c:extLst>
            </c:dLbl>
            <c:dLbl>
              <c:idx val="15"/>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C8-FC44-9C3E-199E32ECA29C}"/>
                </c:ext>
              </c:extLst>
            </c:dLbl>
            <c:dLbl>
              <c:idx val="16"/>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C8-FC44-9C3E-199E32ECA29C}"/>
                </c:ext>
              </c:extLst>
            </c:dLbl>
            <c:dLbl>
              <c:idx val="17"/>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C8-FC44-9C3E-199E32ECA29C}"/>
                </c:ext>
              </c:extLst>
            </c:dLbl>
            <c:dLbl>
              <c:idx val="18"/>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DC8-FC44-9C3E-199E32ECA29C}"/>
                </c:ext>
              </c:extLst>
            </c:dLbl>
            <c:dLbl>
              <c:idx val="19"/>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DC8-FC44-9C3E-199E32ECA29C}"/>
                </c:ext>
              </c:extLst>
            </c:dLbl>
            <c:dLbl>
              <c:idx val="20"/>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DC8-FC44-9C3E-199E32ECA29C}"/>
                </c:ext>
              </c:extLst>
            </c:dLbl>
            <c:dLbl>
              <c:idx val="21"/>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DC8-FC44-9C3E-199E32ECA29C}"/>
                </c:ext>
              </c:extLst>
            </c:dLbl>
            <c:dLbl>
              <c:idx val="22"/>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DC8-FC44-9C3E-199E32ECA29C}"/>
                </c:ext>
              </c:extLst>
            </c:dLbl>
            <c:dLbl>
              <c:idx val="23"/>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DC8-FC44-9C3E-199E32ECA29C}"/>
                </c:ext>
              </c:extLst>
            </c:dLbl>
            <c:dLbl>
              <c:idx val="24"/>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DC8-FC44-9C3E-199E32ECA29C}"/>
                </c:ext>
              </c:extLst>
            </c:dLbl>
            <c:dLbl>
              <c:idx val="25"/>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DC8-FC44-9C3E-199E32ECA29C}"/>
                </c:ext>
              </c:extLst>
            </c:dLbl>
            <c:dLbl>
              <c:idx val="26"/>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DC8-FC44-9C3E-199E32ECA29C}"/>
                </c:ext>
              </c:extLst>
            </c:dLbl>
            <c:dLbl>
              <c:idx val="27"/>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DC8-FC44-9C3E-199E32ECA29C}"/>
                </c:ext>
              </c:extLst>
            </c:dLbl>
            <c:dLbl>
              <c:idx val="28"/>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DC8-FC44-9C3E-199E32ECA29C}"/>
                </c:ext>
              </c:extLst>
            </c:dLbl>
            <c:dLbl>
              <c:idx val="29"/>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DC8-FC44-9C3E-199E32ECA29C}"/>
                </c:ext>
              </c:extLst>
            </c:dLbl>
            <c:dLbl>
              <c:idx val="30"/>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DC8-FC44-9C3E-199E32ECA29C}"/>
                </c:ext>
              </c:extLst>
            </c:dLbl>
            <c:dLbl>
              <c:idx val="31"/>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DC8-FC44-9C3E-199E32ECA29C}"/>
                </c:ext>
              </c:extLst>
            </c:dLbl>
            <c:dLbl>
              <c:idx val="32"/>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DC8-FC44-9C3E-199E32ECA29C}"/>
                </c:ext>
              </c:extLst>
            </c:dLbl>
            <c:dLbl>
              <c:idx val="33"/>
              <c:layout>
                <c:manualLayout>
                  <c:x val="1.443001443001443E-3"/>
                  <c:y val="4.5087746384644698E-3"/>
                </c:manualLayout>
              </c:layout>
              <c:spPr>
                <a:noFill/>
                <a:ln w="25400">
                  <a:noFill/>
                </a:ln>
              </c:spPr>
              <c:txPr>
                <a:bodyPr/>
                <a:lstStyle/>
                <a:p>
                  <a:pPr>
                    <a:defRPr sz="1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DC8-FC44-9C3E-199E32ECA29C}"/>
                </c:ext>
              </c:extLst>
            </c:dLbl>
            <c:dLbl>
              <c:idx val="34"/>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22-FDC8-FC44-9C3E-199E32ECA29C}"/>
                </c:ext>
              </c:extLst>
            </c:dLbl>
            <c:dLbl>
              <c:idx val="35"/>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23-FDC8-FC44-9C3E-199E32ECA29C}"/>
                </c:ext>
              </c:extLst>
            </c:dLbl>
            <c:dLbl>
              <c:idx val="36"/>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24-FDC8-FC44-9C3E-199E32ECA29C}"/>
                </c:ext>
              </c:extLst>
            </c:dLbl>
            <c:dLbl>
              <c:idx val="37"/>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25-FDC8-FC44-9C3E-199E32ECA29C}"/>
                </c:ext>
              </c:extLst>
            </c:dLbl>
            <c:dLbl>
              <c:idx val="38"/>
              <c:tx>
                <c:rich>
                  <a:bodyPr/>
                  <a:lstStyle/>
                  <a:p>
                    <a:pPr>
                      <a:defRPr sz="1400" b="1" i="0" u="none" strike="noStrike" baseline="0">
                        <a:solidFill>
                          <a:srgbClr val="000000"/>
                        </a:solidFill>
                        <a:latin typeface="Arial"/>
                        <a:ea typeface="Arial"/>
                        <a:cs typeface="Arial"/>
                      </a:defRPr>
                    </a:pPr>
                    <a:r>
                      <a:rPr lang="en-US" dirty="0"/>
                      <a:t>3</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DC8-FC44-9C3E-199E32ECA29C}"/>
                </c:ext>
              </c:extLst>
            </c:dLbl>
            <c:spPr>
              <a:noFill/>
              <a:ln w="25400">
                <a:noFill/>
              </a:ln>
            </c:spPr>
            <c:txPr>
              <a:bodyPr wrap="square" lIns="38100" tIns="19050" rIns="38100" bIns="19050" anchor="ctr">
                <a:spAutoFit/>
              </a:bodyPr>
              <a:lstStyle/>
              <a:p>
                <a:pPr>
                  <a:defRPr sz="900" b="1" i="0" u="none" strike="noStrike" baseline="0">
                    <a:solidFill>
                      <a:srgbClr val="000000"/>
                    </a:solidFill>
                    <a:latin typeface="Geneva"/>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'Worksheet for all'!$A$18:$AM$18</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'Worksheet for all'!$A$19:$AM$19</c:f>
              <c:numCache>
                <c:formatCode>General</c:formatCode>
                <c:ptCount val="39"/>
                <c:pt idx="0">
                  <c:v>1</c:v>
                </c:pt>
                <c:pt idx="1">
                  <c:v>2</c:v>
                </c:pt>
                <c:pt idx="2">
                  <c:v>3</c:v>
                </c:pt>
                <c:pt idx="3">
                  <c:v>5</c:v>
                </c:pt>
                <c:pt idx="4">
                  <c:v>5</c:v>
                </c:pt>
                <c:pt idx="5">
                  <c:v>6</c:v>
                </c:pt>
                <c:pt idx="6">
                  <c:v>11</c:v>
                </c:pt>
                <c:pt idx="7">
                  <c:v>20</c:v>
                </c:pt>
                <c:pt idx="8">
                  <c:v>9</c:v>
                </c:pt>
                <c:pt idx="9">
                  <c:v>9</c:v>
                </c:pt>
                <c:pt idx="10">
                  <c:v>11</c:v>
                </c:pt>
                <c:pt idx="11">
                  <c:v>19</c:v>
                </c:pt>
                <c:pt idx="12">
                  <c:v>13</c:v>
                </c:pt>
                <c:pt idx="13">
                  <c:v>11</c:v>
                </c:pt>
                <c:pt idx="14">
                  <c:v>16</c:v>
                </c:pt>
                <c:pt idx="15">
                  <c:v>11</c:v>
                </c:pt>
                <c:pt idx="16">
                  <c:v>7</c:v>
                </c:pt>
                <c:pt idx="17">
                  <c:v>9</c:v>
                </c:pt>
                <c:pt idx="18">
                  <c:v>2</c:v>
                </c:pt>
                <c:pt idx="19">
                  <c:v>5</c:v>
                </c:pt>
                <c:pt idx="20">
                  <c:v>9</c:v>
                </c:pt>
                <c:pt idx="21">
                  <c:v>8</c:v>
                </c:pt>
                <c:pt idx="22">
                  <c:v>6</c:v>
                </c:pt>
                <c:pt idx="23">
                  <c:v>6</c:v>
                </c:pt>
                <c:pt idx="24">
                  <c:v>6</c:v>
                </c:pt>
                <c:pt idx="25">
                  <c:v>9</c:v>
                </c:pt>
                <c:pt idx="26">
                  <c:v>5</c:v>
                </c:pt>
                <c:pt idx="27">
                  <c:v>5</c:v>
                </c:pt>
                <c:pt idx="28">
                  <c:v>4</c:v>
                </c:pt>
                <c:pt idx="29">
                  <c:v>10</c:v>
                </c:pt>
                <c:pt idx="30">
                  <c:v>6</c:v>
                </c:pt>
                <c:pt idx="31">
                  <c:v>13</c:v>
                </c:pt>
                <c:pt idx="32">
                  <c:v>12</c:v>
                </c:pt>
                <c:pt idx="33">
                  <c:v>8</c:v>
                </c:pt>
                <c:pt idx="34">
                  <c:v>10</c:v>
                </c:pt>
                <c:pt idx="35">
                  <c:v>3</c:v>
                </c:pt>
                <c:pt idx="36">
                  <c:v>6</c:v>
                </c:pt>
                <c:pt idx="37">
                  <c:v>6</c:v>
                </c:pt>
                <c:pt idx="38">
                  <c:v>2</c:v>
                </c:pt>
              </c:numCache>
            </c:numRef>
          </c:val>
          <c:extLst>
            <c:ext xmlns:c16="http://schemas.microsoft.com/office/drawing/2014/chart" uri="{C3380CC4-5D6E-409C-BE32-E72D297353CC}">
              <c16:uniqueId val="{00000027-FDC8-FC44-9C3E-199E32ECA29C}"/>
            </c:ext>
          </c:extLst>
        </c:ser>
        <c:dLbls>
          <c:showLegendKey val="0"/>
          <c:showVal val="0"/>
          <c:showCatName val="0"/>
          <c:showSerName val="0"/>
          <c:showPercent val="0"/>
          <c:showBubbleSize val="0"/>
        </c:dLbls>
        <c:gapWidth val="150"/>
        <c:axId val="1539972256"/>
        <c:axId val="1"/>
      </c:barChart>
      <c:catAx>
        <c:axId val="153997225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39972256"/>
        <c:crosses val="autoZero"/>
        <c:crossBetween val="between"/>
      </c:valAx>
      <c:spPr>
        <a:solidFill>
          <a:srgbClr val="C0C0FF"/>
        </a:solidFill>
        <a:ln w="12700">
          <a:solidFill>
            <a:srgbClr val="808080"/>
          </a:solid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9608752540947217E-2"/>
          <c:y val="0.20955283155107796"/>
          <c:w val="0.83431003060819175"/>
          <c:h val="0.68506395488773497"/>
        </c:manualLayout>
      </c:layout>
      <c:barChart>
        <c:barDir val="col"/>
        <c:grouping val="clustered"/>
        <c:varyColors val="0"/>
        <c:ser>
          <c:idx val="0"/>
          <c:order val="0"/>
          <c:spPr>
            <a:gradFill rotWithShape="0">
              <a:gsLst>
                <a:gs pos="0">
                  <a:srgbClr val="9BC1FF"/>
                </a:gs>
                <a:gs pos="100000">
                  <a:srgbClr val="3F80CD"/>
                </a:gs>
              </a:gsLst>
              <a:lin ang="5400000"/>
            </a:gradFill>
            <a:ln w="25400">
              <a:noFill/>
            </a:ln>
            <a:effectLst>
              <a:outerShdw blurRad="50800" dist="38100" dir="2700000" algn="tl" rotWithShape="0">
                <a:prstClr val="black">
                  <a:alpha val="40000"/>
                </a:prstClr>
              </a:outerShdw>
            </a:effectLst>
          </c:spPr>
          <c:invertIfNegative val="0"/>
          <c:dLbls>
            <c:dLbl>
              <c:idx val="0"/>
              <c:tx>
                <c:rich>
                  <a:bodyPr/>
                  <a:lstStyle/>
                  <a:p>
                    <a:r>
                      <a:rPr lang="en-US" dirty="0"/>
                      <a:t>181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E7-CF45-B8D4-8B8D1382094C}"/>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'Worksheet for all'!$A$10:$F$10</c:f>
              <c:strCache>
                <c:ptCount val="5"/>
                <c:pt idx="0">
                  <c:v>Municipal Utilities and Special Districts</c:v>
                </c:pt>
                <c:pt idx="1">
                  <c:v>City, Village or County</c:v>
                </c:pt>
                <c:pt idx="2">
                  <c:v>Hospital, Health Care</c:v>
                </c:pt>
                <c:pt idx="3">
                  <c:v>Transportation</c:v>
                </c:pt>
                <c:pt idx="4">
                  <c:v>School, Education</c:v>
                </c:pt>
              </c:strCache>
            </c:strRef>
          </c:cat>
          <c:val>
            <c:numRef>
              <c:f>'Worksheet for all'!$A$11:$F$11</c:f>
              <c:numCache>
                <c:formatCode>General</c:formatCode>
                <c:ptCount val="6"/>
                <c:pt idx="0">
                  <c:v>180</c:v>
                </c:pt>
                <c:pt idx="1">
                  <c:v>54</c:v>
                </c:pt>
                <c:pt idx="2">
                  <c:v>61</c:v>
                </c:pt>
                <c:pt idx="3">
                  <c:v>8</c:v>
                </c:pt>
                <c:pt idx="4">
                  <c:v>7</c:v>
                </c:pt>
              </c:numCache>
            </c:numRef>
          </c:val>
          <c:extLst>
            <c:ext xmlns:c16="http://schemas.microsoft.com/office/drawing/2014/chart" uri="{C3380CC4-5D6E-409C-BE32-E72D297353CC}">
              <c16:uniqueId val="{00000001-EEE7-CF45-B8D4-8B8D1382094C}"/>
            </c:ext>
          </c:extLst>
        </c:ser>
        <c:dLbls>
          <c:showLegendKey val="0"/>
          <c:showVal val="0"/>
          <c:showCatName val="0"/>
          <c:showSerName val="0"/>
          <c:showPercent val="0"/>
          <c:showBubbleSize val="0"/>
        </c:dLbls>
        <c:gapWidth val="150"/>
        <c:axId val="1539849216"/>
        <c:axId val="1"/>
      </c:barChart>
      <c:catAx>
        <c:axId val="15398492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rtl="0">
              <a:defRPr sz="1000"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max val="180"/>
          <c:min val="0"/>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rtl="0">
              <a:defRPr sz="1000" b="0" i="0" u="none" strike="noStrike" baseline="0">
                <a:solidFill>
                  <a:srgbClr val="000000"/>
                </a:solidFill>
                <a:latin typeface="Arial"/>
                <a:ea typeface="Arial"/>
                <a:cs typeface="Arial"/>
              </a:defRPr>
            </a:pPr>
            <a:endParaRPr lang="en-US"/>
          </a:p>
        </c:txPr>
        <c:crossAx val="1539849216"/>
        <c:crosses val="autoZero"/>
        <c:crossBetween val="between"/>
      </c:valAx>
      <c:spPr>
        <a:solidFill>
          <a:srgbClr val="FFFFFF"/>
        </a:solid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Arial" pitchFamily="2" charset="0"/>
                <a:cs typeface="Arial" pitchFamily="2" charset="0"/>
              </a:rPr>
              <a:t>MUNICIPAL BANKRUPTCY RECOVERY</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Arial" pitchFamily="2" charset="0"/>
                <a:cs typeface="Arial" pitchFamily="2" charset="0"/>
              </a:rPr>
              <a:t> 1938-1972</a:t>
            </a:r>
            <a:r>
              <a:rPr lang="en-US" sz="1200" b="0" i="0" u="none" strike="noStrike" baseline="0" dirty="0">
                <a:solidFill>
                  <a:srgbClr val="000000"/>
                </a:solidFill>
                <a:latin typeface="Calibri" pitchFamily="2" charset="0"/>
                <a:cs typeface="Calibri" pitchFamily="2" charset="0"/>
              </a:rPr>
              <a:t>*</a:t>
            </a:r>
          </a:p>
        </c:rich>
      </c:tx>
      <c:layout>
        <c:manualLayout>
          <c:xMode val="edge"/>
          <c:yMode val="edge"/>
          <c:x val="0.2580333843322789"/>
          <c:y val="6.1014755797876553E-2"/>
        </c:manualLayout>
      </c:layout>
      <c:overlay val="0"/>
      <c:spPr>
        <a:noFill/>
        <a:ln w="25400">
          <a:noFill/>
        </a:ln>
      </c:spPr>
    </c:title>
    <c:autoTitleDeleted val="0"/>
    <c:view3D>
      <c:rotX val="37"/>
      <c:rotY val="0"/>
      <c:rAngAx val="0"/>
      <c:perspective val="50"/>
    </c:view3D>
    <c:floor>
      <c:thickness val="0"/>
    </c:floor>
    <c:sideWall>
      <c:thickness val="0"/>
    </c:sideWall>
    <c:backWall>
      <c:thickness val="0"/>
    </c:backWall>
    <c:plotArea>
      <c:layout>
        <c:manualLayout>
          <c:layoutTarget val="inner"/>
          <c:xMode val="edge"/>
          <c:yMode val="edge"/>
          <c:x val="6.1634617631253063E-3"/>
          <c:y val="0.35686397551834409"/>
          <c:w val="0.61256816748054865"/>
          <c:h val="0.59809459134202114"/>
        </c:manualLayout>
      </c:layout>
      <c:pie3DChart>
        <c:varyColors val="1"/>
        <c:ser>
          <c:idx val="0"/>
          <c:order val="0"/>
          <c:spPr>
            <a:solidFill>
              <a:srgbClr val="ED7D31"/>
            </a:solidFill>
            <a:ln w="12700">
              <a:solidFill>
                <a:srgbClr val="000000"/>
              </a:solidFill>
              <a:prstDash val="solid"/>
            </a:ln>
          </c:spPr>
          <c:dPt>
            <c:idx val="0"/>
            <c:bubble3D val="0"/>
            <c:explosion val="5"/>
            <c:extLst>
              <c:ext xmlns:c16="http://schemas.microsoft.com/office/drawing/2014/chart" uri="{C3380CC4-5D6E-409C-BE32-E72D297353CC}">
                <c16:uniqueId val="{00000001-5ED6-0B42-B07E-7077A0A9A968}"/>
              </c:ext>
            </c:extLst>
          </c:dPt>
          <c:dPt>
            <c:idx val="1"/>
            <c:bubble3D val="0"/>
            <c:spPr>
              <a:solidFill>
                <a:srgbClr val="5B9BD5"/>
              </a:solidFill>
              <a:ln w="12700">
                <a:solidFill>
                  <a:srgbClr val="000000"/>
                </a:solidFill>
                <a:prstDash val="solid"/>
              </a:ln>
            </c:spPr>
            <c:extLst>
              <c:ext xmlns:c16="http://schemas.microsoft.com/office/drawing/2014/chart" uri="{C3380CC4-5D6E-409C-BE32-E72D297353CC}">
                <c16:uniqueId val="{00000003-5ED6-0B42-B07E-7077A0A9A968}"/>
              </c:ext>
            </c:extLst>
          </c:dPt>
          <c:dLbls>
            <c:dLbl>
              <c:idx val="0"/>
              <c:layout>
                <c:manualLayout>
                  <c:x val="-0.16169221243487003"/>
                  <c:y val="5.318760100402297E-2"/>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Admitted Losses: </a:t>
                    </a:r>
                  </a:p>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$76,615,745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D6-0B42-B07E-7077A0A9A968}"/>
                </c:ext>
              </c:extLst>
            </c:dLbl>
            <c:dLbl>
              <c:idx val="1"/>
              <c:layout>
                <c:manualLayout>
                  <c:x val="0.1274682819692049"/>
                  <c:y val="-0.11598665887288098"/>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Amount Paid or to be Paid as Extended: </a:t>
                    </a:r>
                  </a:p>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$140,614,796</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D6-0B42-B07E-7077A0A9A968}"/>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'Worksheet for all'!$P$47:$Q$47</c:f>
              <c:strCache>
                <c:ptCount val="2"/>
                <c:pt idx="0">
                  <c:v>Admitted Losses: $76,615,745</c:v>
                </c:pt>
                <c:pt idx="1">
                  <c:v>Amount Paid or to be Paid as Extended: $140,614,796</c:v>
                </c:pt>
              </c:strCache>
            </c:strRef>
          </c:cat>
          <c:val>
            <c:numRef>
              <c:f>'Worksheet for all'!$P$48:$Q$48</c:f>
              <c:numCache>
                <c:formatCode>"$"#,##0.00</c:formatCode>
                <c:ptCount val="2"/>
                <c:pt idx="0">
                  <c:v>76615745</c:v>
                </c:pt>
                <c:pt idx="1">
                  <c:v>140614796</c:v>
                </c:pt>
              </c:numCache>
            </c:numRef>
          </c:val>
          <c:extLst>
            <c:ext xmlns:c16="http://schemas.microsoft.com/office/drawing/2014/chart" uri="{C3380CC4-5D6E-409C-BE32-E72D297353CC}">
              <c16:uniqueId val="{00000004-5ED6-0B42-B07E-7077A0A9A968}"/>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Arial" pitchFamily="2" charset="0"/>
                <a:cs typeface="Arial" pitchFamily="2" charset="0"/>
              </a:rPr>
              <a:t>MUNICIPAL BANKRUPTCY RECOVERY</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Arial" pitchFamily="2" charset="0"/>
                <a:cs typeface="Arial" pitchFamily="2" charset="0"/>
              </a:rPr>
              <a:t> 1954-1972</a:t>
            </a:r>
            <a:r>
              <a:rPr lang="en-US" sz="1200" b="0" i="0" u="none" strike="noStrike" baseline="0" dirty="0">
                <a:solidFill>
                  <a:srgbClr val="000000"/>
                </a:solidFill>
                <a:latin typeface="Calibri" pitchFamily="2" charset="0"/>
                <a:cs typeface="Calibri" pitchFamily="2" charset="0"/>
              </a:rPr>
              <a:t>*</a:t>
            </a:r>
          </a:p>
        </c:rich>
      </c:tx>
      <c:layout>
        <c:manualLayout>
          <c:xMode val="edge"/>
          <c:yMode val="edge"/>
          <c:x val="0.2580333843322789"/>
          <c:y val="6.1014755797876553E-2"/>
        </c:manualLayout>
      </c:layout>
      <c:overlay val="0"/>
      <c:spPr>
        <a:noFill/>
        <a:ln w="25400">
          <a:noFill/>
        </a:ln>
      </c:spPr>
    </c:title>
    <c:autoTitleDeleted val="0"/>
    <c:view3D>
      <c:rotX val="37"/>
      <c:rotY val="0"/>
      <c:rAngAx val="0"/>
      <c:perspective val="50"/>
    </c:view3D>
    <c:floor>
      <c:thickness val="0"/>
    </c:floor>
    <c:sideWall>
      <c:thickness val="0"/>
    </c:sideWall>
    <c:backWall>
      <c:thickness val="0"/>
    </c:backWall>
    <c:plotArea>
      <c:layout>
        <c:manualLayout>
          <c:layoutTarget val="inner"/>
          <c:xMode val="edge"/>
          <c:yMode val="edge"/>
          <c:x val="6.1634617631253063E-3"/>
          <c:y val="0.35468056940480697"/>
          <c:w val="0.64669279656066736"/>
          <c:h val="0.63302908915861489"/>
        </c:manualLayout>
      </c:layout>
      <c:pie3DChart>
        <c:varyColors val="1"/>
        <c:ser>
          <c:idx val="0"/>
          <c:order val="0"/>
          <c:spPr>
            <a:solidFill>
              <a:srgbClr val="ED7D31"/>
            </a:solidFill>
            <a:ln w="25400">
              <a:solidFill>
                <a:srgbClr val="000000"/>
              </a:solidFill>
              <a:prstDash val="solid"/>
            </a:ln>
            <a:effectLst>
              <a:outerShdw dist="35921" dir="2700000" algn="br">
                <a:srgbClr val="000000"/>
              </a:outerShdw>
            </a:effectLst>
          </c:spPr>
          <c:explosion val="14"/>
          <c:dPt>
            <c:idx val="0"/>
            <c:bubble3D val="0"/>
            <c:spPr>
              <a:solidFill>
                <a:srgbClr val="ED7D31"/>
              </a:solidFill>
              <a:ln w="12700">
                <a:solidFill>
                  <a:srgbClr val="000000"/>
                </a:solidFill>
                <a:prstDash val="solid"/>
              </a:ln>
            </c:spPr>
            <c:extLst>
              <c:ext xmlns:c16="http://schemas.microsoft.com/office/drawing/2014/chart" uri="{C3380CC4-5D6E-409C-BE32-E72D297353CC}">
                <c16:uniqueId val="{00000001-6379-B749-9EC4-A3DD0D5EE5A0}"/>
              </c:ext>
            </c:extLst>
          </c:dPt>
          <c:dPt>
            <c:idx val="1"/>
            <c:bubble3D val="0"/>
            <c:explosion val="0"/>
            <c:spPr>
              <a:solidFill>
                <a:srgbClr val="5B9BD5"/>
              </a:solidFill>
              <a:ln w="12700">
                <a:solidFill>
                  <a:srgbClr val="000000"/>
                </a:solidFill>
                <a:prstDash val="solid"/>
              </a:ln>
            </c:spPr>
            <c:extLst>
              <c:ext xmlns:c16="http://schemas.microsoft.com/office/drawing/2014/chart" uri="{C3380CC4-5D6E-409C-BE32-E72D297353CC}">
                <c16:uniqueId val="{00000003-6379-B749-9EC4-A3DD0D5EE5A0}"/>
              </c:ext>
            </c:extLst>
          </c:dPt>
          <c:dLbls>
            <c:dLbl>
              <c:idx val="0"/>
              <c:layout>
                <c:manualLayout>
                  <c:x val="-0.13342344447300175"/>
                  <c:y val="7.5964996733486917E-2"/>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Aggregate Losses:</a:t>
                    </a:r>
                  </a:p>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$3,457,621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79-B749-9EC4-A3DD0D5EE5A0}"/>
                </c:ext>
              </c:extLst>
            </c:dLbl>
            <c:dLbl>
              <c:idx val="1"/>
              <c:layout>
                <c:manualLayout>
                  <c:x val="0.21006028178228467"/>
                  <c:y val="-0.18810800123783653"/>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Aggregate Amounts Paid or Paid as Extended: </a:t>
                    </a:r>
                  </a:p>
                  <a:p>
                    <a:pPr>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pitchFamily="2" charset="0"/>
                        <a:cs typeface="Calibri" pitchFamily="2" charset="0"/>
                      </a:rPr>
                      <a:t>$9,770,003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79-B749-9EC4-A3DD0D5EE5A0}"/>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'Worksheet for all'!$P$40:$Q$40</c:f>
              <c:strCache>
                <c:ptCount val="2"/>
                <c:pt idx="0">
                  <c:v>Admitted Losses</c:v>
                </c:pt>
                <c:pt idx="1">
                  <c:v>Amount Paid or to be Paid as Extended</c:v>
                </c:pt>
              </c:strCache>
            </c:strRef>
          </c:cat>
          <c:val>
            <c:numRef>
              <c:f>'Worksheet for all'!$P$41:$Q$41</c:f>
              <c:numCache>
                <c:formatCode>"$"#,##0.00</c:formatCode>
                <c:ptCount val="2"/>
                <c:pt idx="0">
                  <c:v>3457621</c:v>
                </c:pt>
                <c:pt idx="1">
                  <c:v>9770003</c:v>
                </c:pt>
              </c:numCache>
            </c:numRef>
          </c:val>
          <c:extLst>
            <c:ext xmlns:c16="http://schemas.microsoft.com/office/drawing/2014/chart" uri="{C3380CC4-5D6E-409C-BE32-E72D297353CC}">
              <c16:uniqueId val="{00000004-6379-B749-9EC4-A3DD0D5EE5A0}"/>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0.02375</cdr:x>
      <cdr:y>0.94725</cdr:y>
    </cdr:from>
    <cdr:to>
      <cdr:x>0.31038</cdr:x>
      <cdr:y>0.98289</cdr:y>
    </cdr:to>
    <cdr:sp macro="" textlink="">
      <cdr:nvSpPr>
        <cdr:cNvPr id="1039" name="Text 1"/>
        <cdr:cNvSpPr txBox="1">
          <a:spLocks xmlns:a="http://schemas.openxmlformats.org/drawingml/2006/main" noChangeArrowheads="1"/>
        </cdr:cNvSpPr>
      </cdr:nvSpPr>
      <cdr:spPr bwMode="auto">
        <a:xfrm xmlns:a="http://schemas.openxmlformats.org/drawingml/2006/main">
          <a:off x="199310" y="5505774"/>
          <a:ext cx="2454989" cy="2092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sz="1000" b="0" i="1" strike="noStrike" dirty="0">
              <a:solidFill>
                <a:srgbClr val="000000"/>
              </a:solidFill>
              <a:latin typeface="Arial"/>
              <a:ea typeface="Times"/>
              <a:cs typeface="Arial"/>
            </a:rPr>
            <a:t>* Since passage of the Bankruptcy Code.</a:t>
          </a:r>
        </a:p>
      </cdr:txBody>
    </cdr:sp>
  </cdr:relSizeAnchor>
</c:userShapes>
</file>

<file path=ppt/drawings/drawing2.xml><?xml version="1.0" encoding="utf-8"?>
<c:userShapes xmlns:c="http://schemas.openxmlformats.org/drawingml/2006/chart">
  <cdr:relSizeAnchor xmlns:cdr="http://schemas.openxmlformats.org/drawingml/2006/chartDrawing">
    <cdr:from>
      <cdr:x>0.24028</cdr:x>
      <cdr:y>0.0714</cdr:y>
    </cdr:from>
    <cdr:to>
      <cdr:x>0.74268</cdr:x>
      <cdr:y>0.17364</cdr:y>
    </cdr:to>
    <cdr:sp macro="" textlink="">
      <cdr:nvSpPr>
        <cdr:cNvPr id="2" name="TextBox 1"/>
        <cdr:cNvSpPr txBox="1"/>
      </cdr:nvSpPr>
      <cdr:spPr>
        <a:xfrm xmlns:a="http://schemas.openxmlformats.org/drawingml/2006/main">
          <a:off x="2040684" y="412479"/>
          <a:ext cx="4298461" cy="58615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0.01469</cdr:x>
      <cdr:y>0.01331</cdr:y>
    </cdr:from>
    <cdr:to>
      <cdr:x>0.25572</cdr:x>
      <cdr:y>0.0658</cdr:y>
    </cdr:to>
    <cdr:sp macro="" textlink="">
      <cdr:nvSpPr>
        <cdr:cNvPr id="4" name="TextBox 3"/>
        <cdr:cNvSpPr txBox="1"/>
      </cdr:nvSpPr>
      <cdr:spPr>
        <a:xfrm xmlns:a="http://schemas.openxmlformats.org/drawingml/2006/main">
          <a:off x="119402" y="75983"/>
          <a:ext cx="2040683" cy="30393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0.02752</cdr:x>
      <cdr:y>0.94003</cdr:y>
    </cdr:from>
    <cdr:to>
      <cdr:x>0.6211</cdr:x>
      <cdr:y>0.9773</cdr:y>
    </cdr:to>
    <cdr:sp macro="" textlink="">
      <cdr:nvSpPr>
        <cdr:cNvPr id="5" name="Text 1"/>
        <cdr:cNvSpPr txBox="1">
          <a:spLocks xmlns:a="http://schemas.openxmlformats.org/drawingml/2006/main" noChangeArrowheads="1"/>
        </cdr:cNvSpPr>
      </cdr:nvSpPr>
      <cdr:spPr bwMode="auto">
        <a:xfrm xmlns:a="http://schemas.openxmlformats.org/drawingml/2006/main">
          <a:off x="217413" y="4462482"/>
          <a:ext cx="4689391" cy="1769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p xmlns:a="http://schemas.openxmlformats.org/drawingml/2006/main">
          <a:pPr marL="119063" indent="-119063" algn="l" rtl="0">
            <a:defRPr sz="1000"/>
          </a:pPr>
          <a:r>
            <a:rPr lang="en-US" sz="1000" b="0" i="1" strike="noStrike" dirty="0">
              <a:solidFill>
                <a:srgbClr val="000000"/>
              </a:solidFill>
              <a:latin typeface="Arial"/>
              <a:ea typeface="Arial"/>
              <a:cs typeface="Arial"/>
            </a:rPr>
            <a:t>*	See Table 5-1, City Financial Emergencies: The Intergovernmental Dimension</a:t>
          </a:r>
          <a:r>
            <a:rPr lang="en-US" sz="1000" b="0" i="0" strike="noStrike" dirty="0">
              <a:solidFill>
                <a:srgbClr val="000000"/>
              </a:solidFill>
              <a:latin typeface="Arial"/>
              <a:ea typeface="Arial"/>
              <a:cs typeface="Arial"/>
            </a:rPr>
            <a:t>, Advisory Commission on Intergovernmental Relations</a:t>
          </a:r>
          <a:r>
            <a:rPr lang="en-US" sz="1000" b="0" i="1" strike="noStrike" dirty="0">
              <a:solidFill>
                <a:srgbClr val="000000"/>
              </a:solidFill>
              <a:latin typeface="Arial"/>
              <a:ea typeface="Arial"/>
              <a:cs typeface="Arial"/>
            </a:rPr>
            <a:t>, </a:t>
          </a:r>
          <a:r>
            <a:rPr lang="en-US" sz="1000" b="0" i="0" strike="noStrike" dirty="0">
              <a:solidFill>
                <a:srgbClr val="000000"/>
              </a:solidFill>
              <a:latin typeface="Arial"/>
              <a:ea typeface="Arial"/>
              <a:cs typeface="Arial"/>
            </a:rPr>
            <a:t>July 1973.</a:t>
          </a:r>
        </a:p>
      </cdr:txBody>
    </cdr:sp>
  </cdr:relSizeAnchor>
  <cdr:relSizeAnchor xmlns:cdr="http://schemas.openxmlformats.org/drawingml/2006/chartDrawing">
    <cdr:from>
      <cdr:x>0</cdr:x>
      <cdr:y>0</cdr:y>
    </cdr:from>
    <cdr:to>
      <cdr:x>0.01043</cdr:x>
      <cdr:y>0.00897</cdr:y>
    </cdr:to>
    <cdr:pic>
      <cdr:nvPicPr>
        <cdr:cNvPr id="6" name="chart">
          <a:extLst xmlns:a="http://schemas.openxmlformats.org/drawingml/2006/main">
            <a:ext uri="{FF2B5EF4-FFF2-40B4-BE49-F238E27FC236}">
              <a16:creationId xmlns:a16="http://schemas.microsoft.com/office/drawing/2014/main" id="{A7E8586D-5F48-7840-BDE5-0726FD0EBC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0800" cy="50800"/>
        </a:xfrm>
        <a:prstGeom xmlns:a="http://schemas.openxmlformats.org/drawingml/2006/main" prst="rect">
          <a:avLst/>
        </a:prstGeom>
      </cdr:spPr>
    </cdr:pic>
  </cdr:relSizeAnchor>
  <cdr:relSizeAnchor xmlns:cdr="http://schemas.openxmlformats.org/drawingml/2006/chartDrawing">
    <cdr:from>
      <cdr:x>0</cdr:x>
      <cdr:y>0</cdr:y>
    </cdr:from>
    <cdr:to>
      <cdr:x>0.01043</cdr:x>
      <cdr:y>0.00897</cdr:y>
    </cdr:to>
    <cdr:pic>
      <cdr:nvPicPr>
        <cdr:cNvPr id="7" name="chart">
          <a:extLst xmlns:a="http://schemas.openxmlformats.org/drawingml/2006/main">
            <a:ext uri="{FF2B5EF4-FFF2-40B4-BE49-F238E27FC236}">
              <a16:creationId xmlns:a16="http://schemas.microsoft.com/office/drawing/2014/main" id="{798A85CD-F463-6740-896E-18D93505D21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0800" cy="5080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0.05152</cdr:x>
      <cdr:y>0.94203</cdr:y>
    </cdr:from>
    <cdr:to>
      <cdr:x>0.6448</cdr:x>
      <cdr:y>0.98304</cdr:y>
    </cdr:to>
    <cdr:sp macro="" textlink="">
      <cdr:nvSpPr>
        <cdr:cNvPr id="5" name="Text 1"/>
        <cdr:cNvSpPr txBox="1">
          <a:spLocks xmlns:a="http://schemas.openxmlformats.org/drawingml/2006/main" noChangeArrowheads="1"/>
        </cdr:cNvSpPr>
      </cdr:nvSpPr>
      <cdr:spPr bwMode="auto">
        <a:xfrm xmlns:a="http://schemas.openxmlformats.org/drawingml/2006/main">
          <a:off x="405154" y="4626385"/>
          <a:ext cx="4665551" cy="201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p xmlns:a="http://schemas.openxmlformats.org/drawingml/2006/main">
          <a:pPr marL="119063" indent="-119063" algn="l" rtl="0">
            <a:defRPr sz="1000"/>
          </a:pPr>
          <a:r>
            <a:rPr lang="en-US" sz="1000" b="0" i="1" strike="noStrike" dirty="0">
              <a:solidFill>
                <a:srgbClr val="000000"/>
              </a:solidFill>
              <a:latin typeface="Arial"/>
              <a:ea typeface="Arial"/>
              <a:cs typeface="Arial"/>
            </a:rPr>
            <a:t>*	See Table 5-1, City Financial Emergencies: The Intergovernmental Dimension</a:t>
          </a:r>
          <a:r>
            <a:rPr lang="en-US" sz="1000" b="0" i="0" strike="noStrike" dirty="0">
              <a:solidFill>
                <a:srgbClr val="000000"/>
              </a:solidFill>
              <a:latin typeface="Arial"/>
              <a:ea typeface="Arial"/>
              <a:cs typeface="Arial"/>
            </a:rPr>
            <a:t>, Advisory Commission on Intergovernmental Relations</a:t>
          </a:r>
          <a:r>
            <a:rPr lang="en-US" sz="1000" b="0" i="1" strike="noStrike" dirty="0">
              <a:solidFill>
                <a:srgbClr val="000000"/>
              </a:solidFill>
              <a:latin typeface="Arial"/>
              <a:ea typeface="Arial"/>
              <a:cs typeface="Arial"/>
            </a:rPr>
            <a:t>, </a:t>
          </a:r>
          <a:r>
            <a:rPr lang="en-US" sz="1000" b="0" i="0" strike="noStrike" dirty="0">
              <a:solidFill>
                <a:srgbClr val="000000"/>
              </a:solidFill>
              <a:latin typeface="Arial"/>
              <a:ea typeface="Arial"/>
              <a:cs typeface="Arial"/>
            </a:rPr>
            <a:t>July 1973.</a:t>
          </a:r>
        </a:p>
      </cdr:txBody>
    </cdr:sp>
  </cdr:relSizeAnchor>
  <cdr:relSizeAnchor xmlns:cdr="http://schemas.openxmlformats.org/drawingml/2006/chartDrawing">
    <cdr:from>
      <cdr:x>0</cdr:x>
      <cdr:y>0</cdr:y>
    </cdr:from>
    <cdr:to>
      <cdr:x>0.02268</cdr:x>
      <cdr:y>0.01022</cdr:y>
    </cdr:to>
    <cdr:pic>
      <cdr:nvPicPr>
        <cdr:cNvPr id="6" name="chart">
          <a:extLst xmlns:a="http://schemas.openxmlformats.org/drawingml/2006/main">
            <a:ext uri="{FF2B5EF4-FFF2-40B4-BE49-F238E27FC236}">
              <a16:creationId xmlns:a16="http://schemas.microsoft.com/office/drawing/2014/main" id="{2DAFBE9A-F1AE-834E-96C1-E780B78BDD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0800" cy="50800"/>
        </a:xfrm>
        <a:prstGeom xmlns:a="http://schemas.openxmlformats.org/drawingml/2006/main" prst="rect">
          <a:avLst/>
        </a:prstGeom>
      </cdr:spPr>
    </cdr:pic>
  </cdr:relSizeAnchor>
  <cdr:relSizeAnchor xmlns:cdr="http://schemas.openxmlformats.org/drawingml/2006/chartDrawing">
    <cdr:from>
      <cdr:x>0</cdr:x>
      <cdr:y>0</cdr:y>
    </cdr:from>
    <cdr:to>
      <cdr:x>0.02268</cdr:x>
      <cdr:y>0.01022</cdr:y>
    </cdr:to>
    <cdr:pic>
      <cdr:nvPicPr>
        <cdr:cNvPr id="7" name="chart">
          <a:extLst xmlns:a="http://schemas.openxmlformats.org/drawingml/2006/main">
            <a:ext uri="{FF2B5EF4-FFF2-40B4-BE49-F238E27FC236}">
              <a16:creationId xmlns:a16="http://schemas.microsoft.com/office/drawing/2014/main" id="{F749367E-6642-1549-8F7E-CBDC8F7B21D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0800" cy="50800"/>
        </a:xfrm>
        <a:prstGeom xmlns:a="http://schemas.openxmlformats.org/drawingml/2006/main" prst="rect">
          <a:avLst/>
        </a:prstGeom>
      </cdr:spPr>
    </cdr:pic>
  </cdr:relSizeAnchor>
  <cdr:relSizeAnchor xmlns:cdr="http://schemas.openxmlformats.org/drawingml/2006/chartDrawing">
    <cdr:from>
      <cdr:x>0.85951</cdr:x>
      <cdr:y>0.27132</cdr:y>
    </cdr:from>
    <cdr:to>
      <cdr:x>0.95053</cdr:x>
      <cdr:y>0.31646</cdr:y>
    </cdr:to>
    <cdr:sp macro="" textlink="">
      <cdr:nvSpPr>
        <cdr:cNvPr id="14" name="TextBox 13"/>
        <cdr:cNvSpPr txBox="1"/>
      </cdr:nvSpPr>
      <cdr:spPr>
        <a:xfrm xmlns:a="http://schemas.openxmlformats.org/drawingml/2006/main">
          <a:off x="7515617" y="1313493"/>
          <a:ext cx="678493" cy="2174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0.86078</cdr:x>
      <cdr:y>0.26783</cdr:y>
    </cdr:from>
    <cdr:to>
      <cdr:x>0.95229</cdr:x>
      <cdr:y>0.31296</cdr:y>
    </cdr:to>
    <cdr:sp macro="" textlink="">
      <cdr:nvSpPr>
        <cdr:cNvPr id="15" name="TextBox 14"/>
        <cdr:cNvSpPr txBox="1"/>
      </cdr:nvSpPr>
      <cdr:spPr>
        <a:xfrm xmlns:a="http://schemas.openxmlformats.org/drawingml/2006/main">
          <a:off x="7524315" y="1296096"/>
          <a:ext cx="678493" cy="2174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4C9895C5-E943-FA4F-9675-E28CD98C477B}" type="slidenum">
              <a:rPr lang="en-US" altLang="en-US"/>
              <a:pPr/>
              <a:t>‹#›</a:t>
            </a:fld>
            <a:endParaRPr lang="en-US" altLang="en-US" dirty="0"/>
          </a:p>
        </p:txBody>
      </p:sp>
    </p:spTree>
    <p:extLst>
      <p:ext uri="{BB962C8B-B14F-4D97-AF65-F5344CB8AC3E}">
        <p14:creationId xmlns:p14="http://schemas.microsoft.com/office/powerpoint/2010/main" val="1241349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Narrow" pitchFamily="-111" charset="0"/>
                <a:ea typeface="ヒラギノ角ゴ Pro W3" pitchFamily="-111" charset="-128"/>
                <a:cs typeface="ヒラギノ角ゴ Pro W3" pitchFamily="-111" charset="-128"/>
              </a:defRPr>
            </a:lvl1pPr>
          </a:lstStyle>
          <a:p>
            <a:pPr>
              <a:defRPr/>
            </a:pPr>
            <a:endParaRPr lang="en-US"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D796A9F-02E5-2449-A1C8-1FD73F809B9F}" type="slidenum">
              <a:rPr lang="en-US" altLang="en-US"/>
              <a:pPr/>
              <a:t>‹#›</a:t>
            </a:fld>
            <a:endParaRPr lang="en-US" altLang="en-US" dirty="0"/>
          </a:p>
        </p:txBody>
      </p:sp>
    </p:spTree>
    <p:extLst>
      <p:ext uri="{BB962C8B-B14F-4D97-AF65-F5344CB8AC3E}">
        <p14:creationId xmlns:p14="http://schemas.microsoft.com/office/powerpoint/2010/main" val="1258511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Narrow"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Narrow" charset="0"/>
        <a:ea typeface="ヒラギノ角ゴ Pro W3" pitchFamily="-108"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fld id="{50C3FE42-0DF1-6447-9D68-7976E8D88CD2}" type="slidenum">
              <a:rPr lang="en-US" altLang="en-US" sz="1200"/>
              <a:pPr/>
              <a:t>1</a:t>
            </a:fld>
            <a:endParaRPr lang="en-US" altLang="en-US" sz="1200" dirty="0"/>
          </a:p>
        </p:txBody>
      </p:sp>
    </p:spTree>
    <p:extLst>
      <p:ext uri="{BB962C8B-B14F-4D97-AF65-F5344CB8AC3E}">
        <p14:creationId xmlns:p14="http://schemas.microsoft.com/office/powerpoint/2010/main" val="56049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96A9F-02E5-2449-A1C8-1FD73F809B9F}" type="slidenum">
              <a:rPr lang="en-US" altLang="en-US" smtClean="0"/>
              <a:pPr/>
              <a:t>34</a:t>
            </a:fld>
            <a:endParaRPr lang="en-US" altLang="en-US" dirty="0"/>
          </a:p>
        </p:txBody>
      </p:sp>
    </p:spTree>
    <p:extLst>
      <p:ext uri="{BB962C8B-B14F-4D97-AF65-F5344CB8AC3E}">
        <p14:creationId xmlns:p14="http://schemas.microsoft.com/office/powerpoint/2010/main" val="318464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a:off x="1371600" y="2595563"/>
            <a:ext cx="7269163" cy="1587"/>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ctrTitle"/>
          </p:nvPr>
        </p:nvSpPr>
        <p:spPr>
          <a:xfrm>
            <a:off x="1371599" y="722648"/>
            <a:ext cx="7269163" cy="1792445"/>
          </a:xfrm>
        </p:spPr>
        <p:txBody>
          <a:bodyPr/>
          <a:lstStyle>
            <a:lvl1pPr>
              <a:defRPr sz="2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599" y="2848741"/>
            <a:ext cx="7269481" cy="2462616"/>
          </a:xfrm>
        </p:spPr>
        <p:txBody>
          <a:bodyPr>
            <a:no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p:nvPr>
        </p:nvSpPr>
        <p:spPr>
          <a:xfrm>
            <a:off x="6767280" y="5984418"/>
            <a:ext cx="1873800" cy="235856"/>
          </a:xfrm>
        </p:spPr>
        <p:txBody>
          <a:bodyPr anchor="b">
            <a:noAutofit/>
          </a:bodyPr>
          <a:lstStyle>
            <a:lvl1pPr algn="r">
              <a:buFontTx/>
              <a:buNone/>
              <a:defRPr sz="900">
                <a:solidFill>
                  <a:srgbClr val="4D4F53"/>
                </a:solidFill>
              </a:defRPr>
            </a:lvl1pPr>
            <a:lvl2pPr algn="r">
              <a:buFontTx/>
              <a:buNone/>
              <a:defRPr sz="900"/>
            </a:lvl2pPr>
            <a:lvl3pPr algn="r">
              <a:buFontTx/>
              <a:buNone/>
              <a:defRPr sz="900"/>
            </a:lvl3pPr>
            <a:lvl4pPr algn="r">
              <a:buFontTx/>
              <a:buNone/>
              <a:defRPr sz="900"/>
            </a:lvl4pPr>
            <a:lvl5pPr algn="r">
              <a:buFontTx/>
              <a:buNone/>
              <a:defRPr sz="900"/>
            </a:lvl5pPr>
          </a:lstStyle>
          <a:p>
            <a:pPr lvl="0"/>
            <a:r>
              <a:rPr lang="en-US"/>
              <a:t>Click to edit Master text styles</a:t>
            </a:r>
          </a:p>
        </p:txBody>
      </p:sp>
    </p:spTree>
    <p:extLst>
      <p:ext uri="{BB962C8B-B14F-4D97-AF65-F5344CB8AC3E}">
        <p14:creationId xmlns:p14="http://schemas.microsoft.com/office/powerpoint/2010/main" val="9120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only (no bullets)">
    <p:spTree>
      <p:nvGrpSpPr>
        <p:cNvPr id="1" name=""/>
        <p:cNvGrpSpPr/>
        <p:nvPr/>
      </p:nvGrpSpPr>
      <p:grpSpPr>
        <a:xfrm>
          <a:off x="0" y="0"/>
          <a:ext cx="0" cy="0"/>
          <a:chOff x="0" y="0"/>
          <a:chExt cx="0" cy="0"/>
        </a:xfrm>
      </p:grpSpPr>
      <p:cxnSp>
        <p:nvCxnSpPr>
          <p:cNvPr id="4" name="Straight Connector 3"/>
          <p:cNvCxnSpPr/>
          <p:nvPr userDrawn="1"/>
        </p:nvCxnSpPr>
        <p:spPr>
          <a:xfrm>
            <a:off x="822325" y="1304925"/>
            <a:ext cx="7278688"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1"/>
          </p:nvPr>
        </p:nvSpPr>
        <p:spPr>
          <a:xfrm>
            <a:off x="954316" y="1399178"/>
            <a:ext cx="7278688" cy="4754880"/>
          </a:xfrm>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Slide Number Placeholder 2"/>
          <p:cNvSpPr>
            <a:spLocks noGrp="1"/>
          </p:cNvSpPr>
          <p:nvPr>
            <p:ph type="sldNum" sz="quarter" idx="12"/>
          </p:nvPr>
        </p:nvSpPr>
        <p:spPr/>
        <p:txBody>
          <a:bodyPr/>
          <a:lstStyle>
            <a:lvl1pPr>
              <a:defRPr/>
            </a:lvl1pPr>
          </a:lstStyle>
          <a:p>
            <a:fld id="{81DADFCD-637F-DB41-8CDC-C9D7714B5B17}" type="slidenum">
              <a:rPr lang="en-US" altLang="en-US"/>
              <a:pPr/>
              <a:t>‹#›</a:t>
            </a:fld>
            <a:endParaRPr lang="en-US" altLang="en-US" dirty="0"/>
          </a:p>
        </p:txBody>
      </p:sp>
    </p:spTree>
    <p:extLst>
      <p:ext uri="{BB962C8B-B14F-4D97-AF65-F5344CB8AC3E}">
        <p14:creationId xmlns:p14="http://schemas.microsoft.com/office/powerpoint/2010/main" val="210575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ext only (no bullets) no logo">
    <p:spTree>
      <p:nvGrpSpPr>
        <p:cNvPr id="1" name=""/>
        <p:cNvGrpSpPr/>
        <p:nvPr/>
      </p:nvGrpSpPr>
      <p:grpSpPr>
        <a:xfrm>
          <a:off x="0" y="0"/>
          <a:ext cx="0" cy="0"/>
          <a:chOff x="0" y="0"/>
          <a:chExt cx="0" cy="0"/>
        </a:xfrm>
      </p:grpSpPr>
      <p:cxnSp>
        <p:nvCxnSpPr>
          <p:cNvPr id="4" name="Straight Connector 3"/>
          <p:cNvCxnSpPr/>
          <p:nvPr/>
        </p:nvCxnSpPr>
        <p:spPr>
          <a:xfrm>
            <a:off x="608013" y="1260475"/>
            <a:ext cx="8042275" cy="4603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1"/>
          </p:nvPr>
        </p:nvSpPr>
        <p:spPr>
          <a:xfrm>
            <a:off x="954315" y="1408248"/>
            <a:ext cx="7278688" cy="4754880"/>
          </a:xfrm>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Slide Number Placeholder 2"/>
          <p:cNvSpPr>
            <a:spLocks noGrp="1"/>
          </p:cNvSpPr>
          <p:nvPr>
            <p:ph type="sldNum" sz="quarter" idx="12"/>
          </p:nvPr>
        </p:nvSpPr>
        <p:spPr/>
        <p:txBody>
          <a:bodyPr/>
          <a:lstStyle>
            <a:lvl1pPr>
              <a:defRPr/>
            </a:lvl1pPr>
          </a:lstStyle>
          <a:p>
            <a:fld id="{8A57B9B0-088F-CF40-B9D8-837EA5252065}" type="slidenum">
              <a:rPr lang="en-US" altLang="en-US"/>
              <a:pPr/>
              <a:t>‹#›</a:t>
            </a:fld>
            <a:endParaRPr lang="en-US" altLang="en-US" dirty="0"/>
          </a:p>
        </p:txBody>
      </p:sp>
    </p:spTree>
    <p:extLst>
      <p:ext uri="{BB962C8B-B14F-4D97-AF65-F5344CB8AC3E}">
        <p14:creationId xmlns:p14="http://schemas.microsoft.com/office/powerpoint/2010/main" val="95327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No bullets">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E2CE0574-2CD7-FC48-8C76-7434B6024708}" type="slidenum">
              <a:rPr lang="en-US" altLang="en-US"/>
              <a:pPr/>
              <a:t>‹#›</a:t>
            </a:fld>
            <a:endParaRPr lang="en-US" altLang="en-US" dirty="0"/>
          </a:p>
        </p:txBody>
      </p:sp>
    </p:spTree>
    <p:extLst>
      <p:ext uri="{BB962C8B-B14F-4D97-AF65-F5344CB8AC3E}">
        <p14:creationId xmlns:p14="http://schemas.microsoft.com/office/powerpoint/2010/main" val="11560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latin typeface="Arial"/>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rgbClr val="404040"/>
                </a:solidFill>
                <a:latin typeface="Arial"/>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532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1524000"/>
            <a:ext cx="9144000" cy="1588"/>
          </a:xfrm>
          <a:prstGeom prst="line">
            <a:avLst/>
          </a:prstGeom>
          <a:ln w="25400">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sz="3600">
                <a:latin typeface="Arial"/>
                <a:cs typeface="Helvetica"/>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Wingdings" charset="2"/>
              <a:buChar char="§"/>
              <a:defRPr sz="2400">
                <a:solidFill>
                  <a:srgbClr val="404040"/>
                </a:solidFill>
                <a:latin typeface="Arial"/>
                <a:cs typeface="Helvetica"/>
              </a:defRPr>
            </a:lvl1pPr>
            <a:lvl2pPr>
              <a:defRPr sz="2000">
                <a:solidFill>
                  <a:srgbClr val="404040"/>
                </a:solidFill>
                <a:latin typeface="Arial"/>
                <a:cs typeface="Helvetica"/>
              </a:defRPr>
            </a:lvl2pPr>
            <a:lvl3pPr>
              <a:buFont typeface="Wingdings" charset="2"/>
              <a:buChar char="§"/>
              <a:defRPr sz="2000">
                <a:solidFill>
                  <a:srgbClr val="404040"/>
                </a:solidFill>
                <a:latin typeface="Arial"/>
                <a:cs typeface="Helvetica"/>
              </a:defRPr>
            </a:lvl3pPr>
            <a:lvl4pPr>
              <a:defRPr sz="1800">
                <a:solidFill>
                  <a:srgbClr val="404040"/>
                </a:solidFill>
                <a:latin typeface="Arial"/>
                <a:cs typeface="Helvetica"/>
              </a:defRPr>
            </a:lvl4pPr>
            <a:lvl5pPr>
              <a:buFont typeface="Wingdings" charset="2"/>
              <a:buChar char="§"/>
              <a:defRPr sz="1800">
                <a:solidFill>
                  <a:srgbClr val="404040"/>
                </a:solidFill>
                <a:latin typeface="Arial"/>
                <a:cs typeface="Helvetica"/>
              </a:defRPr>
            </a:lvl5pPr>
            <a:lvl6pPr>
              <a:buFont typeface="Wingdings" charset="2"/>
              <a:buChar char="§"/>
              <a:defRPr sz="1800" baseline="0">
                <a:solidFill>
                  <a:srgbClr val="404040"/>
                </a:solidFill>
                <a:latin typeface="Arial"/>
                <a:cs typeface="Helvetica"/>
              </a:defRPr>
            </a:lvl6pPr>
            <a:lvl7pPr>
              <a:buFont typeface="Wingdings" charset="2"/>
              <a:buChar char="§"/>
              <a:defRPr sz="1800" baseline="0">
                <a:solidFill>
                  <a:srgbClr val="404040"/>
                </a:solidFill>
                <a:latin typeface="Arial"/>
                <a:cs typeface="Helvetica"/>
              </a:defRPr>
            </a:lvl7pPr>
            <a:lvl8pPr>
              <a:buFont typeface="Wingdings" charset="2"/>
              <a:buChar char="§"/>
              <a:defRPr sz="1800" baseline="0">
                <a:solidFill>
                  <a:srgbClr val="404040"/>
                </a:solidFill>
                <a:latin typeface="Arial"/>
                <a:cs typeface="Helvetica"/>
              </a:defRPr>
            </a:lvl8pPr>
            <a:lvl9pPr>
              <a:buFont typeface="Wingdings" charset="2"/>
              <a:buChar char="§"/>
              <a:defRPr sz="1800" baseline="0">
                <a:solidFill>
                  <a:srgbClr val="404040"/>
                </a:solidFill>
                <a:latin typeface="Arial"/>
                <a:cs typeface="Helvetica"/>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solidFill>
                  <a:srgbClr val="FFFFFF"/>
                </a:solidFill>
              </a:defRPr>
            </a:lvl1pPr>
          </a:lstStyle>
          <a:p>
            <a:fld id="{93C0D9D1-D468-AF40-968F-ADCBD98887F7}" type="slidenum">
              <a:rPr lang="en-US" altLang="en-US"/>
              <a:pPr/>
              <a:t>‹#›</a:t>
            </a:fld>
            <a:endParaRPr lang="en-US" altLang="en-US" dirty="0"/>
          </a:p>
        </p:txBody>
      </p:sp>
    </p:spTree>
    <p:extLst>
      <p:ext uri="{BB962C8B-B14F-4D97-AF65-F5344CB8AC3E}">
        <p14:creationId xmlns:p14="http://schemas.microsoft.com/office/powerpoint/2010/main" val="3649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5943600" cy="1143000"/>
          </a:xfrm>
        </p:spPr>
        <p:txBody>
          <a:bodyPr/>
          <a:lstStyle>
            <a:lvl1pPr algn="l">
              <a:defRPr sz="3600">
                <a:latin typeface="Arial"/>
                <a:cs typeface="Helvetica"/>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5943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solidFill>
                  <a:srgbClr val="FFFFFF"/>
                </a:solidFill>
              </a:defRPr>
            </a:lvl1pPr>
          </a:lstStyle>
          <a:p>
            <a:fld id="{F59952A6-0490-934A-8370-D57D79493A6A}" type="slidenum">
              <a:rPr lang="en-US" altLang="en-US"/>
              <a:pPr/>
              <a:t>‹#›</a:t>
            </a:fld>
            <a:endParaRPr lang="en-US" altLang="en-US" dirty="0"/>
          </a:p>
        </p:txBody>
      </p:sp>
    </p:spTree>
    <p:extLst>
      <p:ext uri="{BB962C8B-B14F-4D97-AF65-F5344CB8AC3E}">
        <p14:creationId xmlns:p14="http://schemas.microsoft.com/office/powerpoint/2010/main" val="27665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553200" y="1905000"/>
            <a:ext cx="1828800" cy="2677656"/>
          </a:xfrm>
          <a:prstGeom prst="rect">
            <a:avLst/>
          </a:prstGeom>
          <a:noFill/>
        </p:spPr>
        <p:txBody>
          <a:bodyPr>
            <a:spAutoFit/>
          </a:bodyPr>
          <a:lstStyle/>
          <a:p>
            <a:pPr>
              <a:defRPr/>
            </a:pPr>
            <a:r>
              <a:rPr lang="en-US" dirty="0">
                <a:latin typeface="Arial"/>
                <a:ea typeface="ＭＳ Ｐゴシック" pitchFamily="-65" charset="-128"/>
                <a:cs typeface="Helvetica"/>
              </a:rPr>
              <a:t>Insert Picture Here -- Delete text box. Image size: 3.5 by 6.8</a:t>
            </a:r>
          </a:p>
        </p:txBody>
      </p:sp>
      <p:sp>
        <p:nvSpPr>
          <p:cNvPr id="2" name="Title 1"/>
          <p:cNvSpPr>
            <a:spLocks noGrp="1"/>
          </p:cNvSpPr>
          <p:nvPr>
            <p:ph type="title"/>
          </p:nvPr>
        </p:nvSpPr>
        <p:spPr>
          <a:xfrm>
            <a:off x="457200" y="274638"/>
            <a:ext cx="5181600" cy="1143000"/>
          </a:xfr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5181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solidFill>
                  <a:srgbClr val="FFFFFF"/>
                </a:solidFill>
              </a:defRPr>
            </a:lvl1pPr>
          </a:lstStyle>
          <a:p>
            <a:fld id="{FEFB551D-CB20-EA42-90BA-9C29D8D8E9B5}" type="slidenum">
              <a:rPr lang="en-US" altLang="en-US"/>
              <a:pPr/>
              <a:t>‹#›</a:t>
            </a:fld>
            <a:endParaRPr lang="en-US" altLang="en-US" dirty="0"/>
          </a:p>
        </p:txBody>
      </p:sp>
    </p:spTree>
    <p:extLst>
      <p:ext uri="{BB962C8B-B14F-4D97-AF65-F5344CB8AC3E}">
        <p14:creationId xmlns:p14="http://schemas.microsoft.com/office/powerpoint/2010/main" val="112061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p:nvCxnSpPr>
        <p:spPr>
          <a:xfrm>
            <a:off x="-2540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60800"/>
            <a:ext cx="9169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47800" y="4191000"/>
            <a:ext cx="5410200" cy="830997"/>
          </a:xfrm>
          <a:prstGeom prst="rect">
            <a:avLst/>
          </a:prstGeom>
          <a:noFill/>
        </p:spPr>
        <p:txBody>
          <a:bodyPr>
            <a:spAutoFit/>
          </a:bodyPr>
          <a:lstStyle/>
          <a:p>
            <a:pPr>
              <a:defRPr/>
            </a:pPr>
            <a:r>
              <a:rPr lang="en-US" dirty="0">
                <a:latin typeface="Arial"/>
                <a:ea typeface="ＭＳ Ｐゴシック" pitchFamily="-65" charset="-128"/>
                <a:cs typeface="Helvetica"/>
              </a:rPr>
              <a:t>Insert picture here. Delete text box. Image size: 10 x 2.7 </a:t>
            </a:r>
          </a:p>
        </p:txBody>
      </p:sp>
      <p:sp>
        <p:nvSpPr>
          <p:cNvPr id="2" name="Title 1"/>
          <p:cNvSpPr>
            <a:spLocks noGrp="1"/>
          </p:cNvSpPr>
          <p:nvPr>
            <p:ph type="title"/>
          </p:nvPr>
        </p:nvSpPr>
        <p:spPr>
          <a:xfrm>
            <a:off x="457200" y="274638"/>
            <a:ext cx="7620000" cy="1143000"/>
          </a:xfr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7620000" cy="213360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solidFill>
                  <a:srgbClr val="FFFFFF"/>
                </a:solidFill>
              </a:defRPr>
            </a:lvl1pPr>
          </a:lstStyle>
          <a:p>
            <a:fld id="{8B58B7AF-D354-C449-9C62-9BD500AE1E16}" type="slidenum">
              <a:rPr lang="en-US" altLang="en-US"/>
              <a:pPr/>
              <a:t>‹#›</a:t>
            </a:fld>
            <a:endParaRPr lang="en-US" altLang="en-US" dirty="0"/>
          </a:p>
        </p:txBody>
      </p:sp>
    </p:spTree>
    <p:extLst>
      <p:ext uri="{BB962C8B-B14F-4D97-AF65-F5344CB8AC3E}">
        <p14:creationId xmlns:p14="http://schemas.microsoft.com/office/powerpoint/2010/main" val="761662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
        <p:nvSpPr>
          <p:cNvPr id="4" name="Slide Number Placeholder 5"/>
          <p:cNvSpPr>
            <a:spLocks noGrp="1"/>
          </p:cNvSpPr>
          <p:nvPr>
            <p:ph type="sldNum" sz="quarter" idx="10"/>
          </p:nvPr>
        </p:nvSpPr>
        <p:spPr/>
        <p:txBody>
          <a:bodyPr/>
          <a:lstStyle>
            <a:lvl1pPr>
              <a:defRPr>
                <a:solidFill>
                  <a:srgbClr val="FFFFFF"/>
                </a:solidFill>
                <a:latin typeface="Helvetica" charset="0"/>
              </a:defRPr>
            </a:lvl1pPr>
          </a:lstStyle>
          <a:p>
            <a:fld id="{FFC90543-F8C0-A74A-AC37-A0572D9330B5}" type="slidenum">
              <a:rPr lang="en-US" altLang="en-US"/>
              <a:pPr/>
              <a:t>‹#›</a:t>
            </a:fld>
            <a:endParaRPr lang="en-US" altLang="en-US" dirty="0"/>
          </a:p>
        </p:txBody>
      </p:sp>
    </p:spTree>
    <p:extLst>
      <p:ext uri="{BB962C8B-B14F-4D97-AF65-F5344CB8AC3E}">
        <p14:creationId xmlns:p14="http://schemas.microsoft.com/office/powerpoint/2010/main" val="107684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solidFill>
                  <a:srgbClr val="FFFFFF"/>
                </a:solidFill>
                <a:latin typeface="Helvetica" charset="0"/>
              </a:defRPr>
            </a:lvl1pPr>
          </a:lstStyle>
          <a:p>
            <a:fld id="{D0E25F93-AE11-2149-B77D-4193BF320CE5}" type="slidenum">
              <a:rPr lang="en-US" altLang="en-US"/>
              <a:pPr/>
              <a:t>‹#›</a:t>
            </a:fld>
            <a:endParaRPr lang="en-US" altLang="en-US" dirty="0"/>
          </a:p>
        </p:txBody>
      </p:sp>
    </p:spTree>
    <p:extLst>
      <p:ext uri="{BB962C8B-B14F-4D97-AF65-F5344CB8AC3E}">
        <p14:creationId xmlns:p14="http://schemas.microsoft.com/office/powerpoint/2010/main" val="167879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cxnSp>
        <p:nvCxnSpPr>
          <p:cNvPr id="5" name="Straight Connector 4"/>
          <p:cNvCxnSpPr/>
          <p:nvPr/>
        </p:nvCxnSpPr>
        <p:spPr>
          <a:xfrm>
            <a:off x="1371600" y="1304925"/>
            <a:ext cx="7278688"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Content Placeholder 15"/>
          <p:cNvSpPr>
            <a:spLocks noGrp="1"/>
          </p:cNvSpPr>
          <p:nvPr>
            <p:ph sz="quarter" idx="11"/>
          </p:nvPr>
        </p:nvSpPr>
        <p:spPr>
          <a:xfrm>
            <a:off x="1371601" y="1417320"/>
            <a:ext cx="7278688" cy="4754880"/>
          </a:xfrm>
        </p:spPr>
        <p:txBody>
          <a:bodyPr/>
          <a:lstStyle/>
          <a:p>
            <a:pPr lvl="0"/>
            <a:r>
              <a:rPr lang="en-US"/>
              <a:t>Click to edit Master text styles</a:t>
            </a:r>
          </a:p>
        </p:txBody>
      </p:sp>
      <p:sp>
        <p:nvSpPr>
          <p:cNvPr id="6" name="Slide Number Placeholder 6"/>
          <p:cNvSpPr>
            <a:spLocks noGrp="1"/>
          </p:cNvSpPr>
          <p:nvPr>
            <p:ph type="sldNum" sz="quarter" idx="12"/>
          </p:nvPr>
        </p:nvSpPr>
        <p:spPr/>
        <p:txBody>
          <a:bodyPr/>
          <a:lstStyle>
            <a:lvl1pPr>
              <a:defRPr/>
            </a:lvl1pPr>
          </a:lstStyle>
          <a:p>
            <a:fld id="{A853E815-468B-F243-AF6E-2C53B9CB1E34}" type="slidenum">
              <a:rPr lang="en-US" altLang="en-US"/>
              <a:pPr/>
              <a:t>‹#›</a:t>
            </a:fld>
            <a:endParaRPr lang="en-US" altLang="en-US" dirty="0"/>
          </a:p>
        </p:txBody>
      </p:sp>
    </p:spTree>
    <p:extLst>
      <p:ext uri="{BB962C8B-B14F-4D97-AF65-F5344CB8AC3E}">
        <p14:creationId xmlns:p14="http://schemas.microsoft.com/office/powerpoint/2010/main" val="18118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rgbClr val="FFFFFF"/>
                </a:solidFill>
                <a:latin typeface="Helvetica" charset="0"/>
              </a:defRPr>
            </a:lvl1pPr>
          </a:lstStyle>
          <a:p>
            <a:fld id="{6E8F977F-D27E-D142-AF6E-FDF81696736B}" type="slidenum">
              <a:rPr lang="en-US" altLang="en-US"/>
              <a:pPr/>
              <a:t>‹#›</a:t>
            </a:fld>
            <a:endParaRPr lang="en-US" altLang="en-US" dirty="0"/>
          </a:p>
        </p:txBody>
      </p:sp>
    </p:spTree>
    <p:extLst>
      <p:ext uri="{BB962C8B-B14F-4D97-AF65-F5344CB8AC3E}">
        <p14:creationId xmlns:p14="http://schemas.microsoft.com/office/powerpoint/2010/main" val="1942890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cxnSp>
        <p:nvCxnSpPr>
          <p:cNvPr id="3" name="Straight Connector 2"/>
          <p:cNvCxnSpPr/>
          <p:nvPr/>
        </p:nvCxnSpPr>
        <p:spPr>
          <a:xfrm>
            <a:off x="0" y="14478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5"/>
          <p:cNvSpPr>
            <a:spLocks noGrp="1"/>
          </p:cNvSpPr>
          <p:nvPr>
            <p:ph type="sldNum" sz="quarter" idx="10"/>
          </p:nvPr>
        </p:nvSpPr>
        <p:spPr/>
        <p:txBody>
          <a:bodyPr/>
          <a:lstStyle>
            <a:lvl1pPr>
              <a:defRPr>
                <a:solidFill>
                  <a:srgbClr val="FFFFFF"/>
                </a:solidFill>
                <a:latin typeface="Helvetica" charset="0"/>
              </a:defRPr>
            </a:lvl1pPr>
          </a:lstStyle>
          <a:p>
            <a:fld id="{327F6DEF-4A82-4E43-847B-045E14276AFE}" type="slidenum">
              <a:rPr lang="en-US" altLang="en-US"/>
              <a:pPr/>
              <a:t>‹#›</a:t>
            </a:fld>
            <a:endParaRPr lang="en-US" altLang="en-US" dirty="0"/>
          </a:p>
        </p:txBody>
      </p:sp>
      <p:sp>
        <p:nvSpPr>
          <p:cNvPr id="5" name="Rectangle 4">
            <a:extLst>
              <a:ext uri="{FF2B5EF4-FFF2-40B4-BE49-F238E27FC236}">
                <a16:creationId xmlns:a16="http://schemas.microsoft.com/office/drawing/2014/main" id="{12117C63-D9DC-DB4F-9D85-429C614C6CFD}"/>
              </a:ext>
            </a:extLst>
          </p:cNvPr>
          <p:cNvSpPr/>
          <p:nvPr userDrawn="1"/>
        </p:nvSpPr>
        <p:spPr>
          <a:xfrm>
            <a:off x="457200" y="1752600"/>
            <a:ext cx="8229600" cy="3979863"/>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50000"/>
              </a:lnSpc>
              <a:defRPr/>
            </a:pPr>
            <a:r>
              <a:rPr lang="en-US" altLang="en-US" sz="1400" dirty="0">
                <a:solidFill>
                  <a:srgbClr val="404040"/>
                </a:solidFill>
              </a:rPr>
              <a:t>The services of Chapman Strategic Advisors LLC do not include legal services and the protections of the client-lawyer relationship will not exist. Only Chapman and Cutler LLP can provide legal services, if retained pursuant to a separate engagement agreement with a client. This document has been prepared by Chapman Strategic Advisors LLC for informational purposes only. It is general in nature and based on authorities that are subject to change. It is not intended as a recommendation or advice with respect to municipal financial products or the issuance of municipal securities. Accordingly, readers should consult with, and seek the advice of, their own independent registered municipal advisor with respect to any individual situation that involves the material contained in this document, the application of such material to their specific circumstances, or any questions relating to their own affairs that may be raised by such material.</a:t>
            </a:r>
          </a:p>
          <a:p>
            <a:pPr eaLnBrk="1" hangingPunct="1">
              <a:lnSpc>
                <a:spcPct val="150000"/>
              </a:lnSpc>
              <a:defRPr/>
            </a:pPr>
            <a:endParaRPr lang="en-US" altLang="en-US" sz="1400" dirty="0">
              <a:solidFill>
                <a:srgbClr val="404040"/>
              </a:solidFill>
            </a:endParaRPr>
          </a:p>
          <a:p>
            <a:pPr eaLnBrk="1" hangingPunct="1">
              <a:lnSpc>
                <a:spcPct val="150000"/>
              </a:lnSpc>
              <a:defRPr/>
            </a:pPr>
            <a:r>
              <a:rPr lang="en-US" altLang="en-US" sz="1100" dirty="0">
                <a:solidFill>
                  <a:srgbClr val="404040"/>
                </a:solidFill>
              </a:rPr>
              <a:t>© 2018 Chapman Strategic Advisors LLC</a:t>
            </a:r>
          </a:p>
        </p:txBody>
      </p:sp>
    </p:spTree>
    <p:extLst>
      <p:ext uri="{BB962C8B-B14F-4D97-AF65-F5344CB8AC3E}">
        <p14:creationId xmlns:p14="http://schemas.microsoft.com/office/powerpoint/2010/main" val="167936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0" y="1447800"/>
            <a:ext cx="9144000" cy="1588"/>
          </a:xfrm>
          <a:prstGeom prst="line">
            <a:avLst/>
          </a:prstGeom>
          <a:ln>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solidFill>
                  <a:srgbClr val="FFFFFF"/>
                </a:solidFill>
                <a:latin typeface="Helvetica" charset="0"/>
              </a:defRPr>
            </a:lvl1pPr>
          </a:lstStyle>
          <a:p>
            <a:fld id="{C75B91DA-BA90-5942-8C37-93D508EDB0FC}" type="slidenum">
              <a:rPr lang="en-US" altLang="en-US"/>
              <a:pPr/>
              <a:t>‹#›</a:t>
            </a:fld>
            <a:endParaRPr lang="en-US" altLang="en-US" dirty="0"/>
          </a:p>
        </p:txBody>
      </p:sp>
    </p:spTree>
    <p:extLst>
      <p:ext uri="{BB962C8B-B14F-4D97-AF65-F5344CB8AC3E}">
        <p14:creationId xmlns:p14="http://schemas.microsoft.com/office/powerpoint/2010/main" val="63976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atin typeface="Arial"/>
              </a:defRPr>
            </a:lvl1pPr>
            <a:lvl2pPr>
              <a:defRPr sz="2000">
                <a:latin typeface="Arial"/>
              </a:defRPr>
            </a:lvl2pPr>
            <a:lvl3pPr>
              <a:defRPr sz="2000">
                <a:latin typeface="Arial"/>
              </a:defRPr>
            </a:lvl3pPr>
            <a:lvl4pPr>
              <a:defRPr sz="1800">
                <a:latin typeface="Arial"/>
              </a:defRPr>
            </a:lvl4pPr>
            <a:lvl5pPr>
              <a:defRPr sz="1800">
                <a:latin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solidFill>
                  <a:srgbClr val="FFFFFF"/>
                </a:solidFill>
              </a:defRPr>
            </a:lvl1pPr>
          </a:lstStyle>
          <a:p>
            <a:fld id="{A95374C8-D2B8-3F4E-A826-F48B7F713758}" type="slidenum">
              <a:rPr lang="en-US" altLang="en-US"/>
              <a:pPr/>
              <a:t>‹#›</a:t>
            </a:fld>
            <a:endParaRPr lang="en-US" altLang="en-US" dirty="0"/>
          </a:p>
        </p:txBody>
      </p:sp>
    </p:spTree>
    <p:extLst>
      <p:ext uri="{BB962C8B-B14F-4D97-AF65-F5344CB8AC3E}">
        <p14:creationId xmlns:p14="http://schemas.microsoft.com/office/powerpoint/2010/main" val="43313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solidFill>
                  <a:srgbClr val="FFFFFF"/>
                </a:solidFill>
              </a:defRPr>
            </a:lvl1pPr>
          </a:lstStyle>
          <a:p>
            <a:fld id="{8C7D0F87-1896-4B44-B82B-CF6169B74925}" type="slidenum">
              <a:rPr lang="en-US" altLang="en-US"/>
              <a:pPr/>
              <a:t>‹#›</a:t>
            </a:fld>
            <a:endParaRPr lang="en-US" altLang="en-US" dirty="0"/>
          </a:p>
        </p:txBody>
      </p:sp>
    </p:spTree>
    <p:extLst>
      <p:ext uri="{BB962C8B-B14F-4D97-AF65-F5344CB8AC3E}">
        <p14:creationId xmlns:p14="http://schemas.microsoft.com/office/powerpoint/2010/main" val="212391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4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24000"/>
            <a:ext cx="9144000" cy="1588"/>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solidFill>
                  <a:srgbClr val="FFFFFF"/>
                </a:solidFill>
                <a:latin typeface="Helvetica" charset="0"/>
              </a:defRPr>
            </a:lvl1pPr>
          </a:lstStyle>
          <a:p>
            <a:fld id="{8D53523D-F5B5-1A45-9806-B2A429FFEDF1}" type="slidenum">
              <a:rPr lang="en-US" altLang="en-US"/>
              <a:pPr/>
              <a:t>‹#›</a:t>
            </a:fld>
            <a:endParaRPr lang="en-US" altLang="en-US" dirty="0"/>
          </a:p>
        </p:txBody>
      </p:sp>
    </p:spTree>
    <p:extLst>
      <p:ext uri="{BB962C8B-B14F-4D97-AF65-F5344CB8AC3E}">
        <p14:creationId xmlns:p14="http://schemas.microsoft.com/office/powerpoint/2010/main" val="1621714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H="1" flipV="1">
            <a:off x="3490118" y="3063082"/>
            <a:ext cx="6126163" cy="0"/>
          </a:xfrm>
          <a:prstGeom prst="line">
            <a:avLst/>
          </a:prstGeom>
          <a:ln>
            <a:solidFill>
              <a:srgbClr val="0C3873"/>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solidFill>
                  <a:srgbClr val="FFFFFF"/>
                </a:solidFill>
                <a:latin typeface="Helvetica" charset="0"/>
              </a:defRPr>
            </a:lvl1pPr>
          </a:lstStyle>
          <a:p>
            <a:fld id="{C89C861A-F863-474E-B850-21EAE2E6ABDE}" type="slidenum">
              <a:rPr lang="en-US" altLang="en-US"/>
              <a:pPr/>
              <a:t>‹#›</a:t>
            </a:fld>
            <a:endParaRPr lang="en-US" altLang="en-US" dirty="0"/>
          </a:p>
        </p:txBody>
      </p:sp>
    </p:spTree>
    <p:extLst>
      <p:ext uri="{BB962C8B-B14F-4D97-AF65-F5344CB8AC3E}">
        <p14:creationId xmlns:p14="http://schemas.microsoft.com/office/powerpoint/2010/main" val="292901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9" y="722648"/>
            <a:ext cx="8205333" cy="1792445"/>
          </a:xfrm>
        </p:spPr>
        <p:txBody>
          <a:bodyPr/>
          <a:lstStyle>
            <a:lvl1pPr>
              <a:defRPr sz="2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5429" y="2848741"/>
            <a:ext cx="8205651" cy="2462616"/>
          </a:xfrm>
        </p:spPr>
        <p:txBody>
          <a:bodyPr>
            <a:no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p:nvPr>
        </p:nvSpPr>
        <p:spPr>
          <a:xfrm>
            <a:off x="6767280" y="5984418"/>
            <a:ext cx="1873800" cy="235856"/>
          </a:xfrm>
        </p:spPr>
        <p:txBody>
          <a:bodyPr anchor="b">
            <a:noAutofit/>
          </a:bodyPr>
          <a:lstStyle>
            <a:lvl1pPr algn="r">
              <a:buFontTx/>
              <a:buNone/>
              <a:defRPr sz="900">
                <a:solidFill>
                  <a:srgbClr val="4D4F53"/>
                </a:solidFill>
              </a:defRPr>
            </a:lvl1pPr>
            <a:lvl2pPr algn="r">
              <a:buFontTx/>
              <a:buNone/>
              <a:defRPr sz="900"/>
            </a:lvl2pPr>
            <a:lvl3pPr algn="r">
              <a:buFontTx/>
              <a:buNone/>
              <a:defRPr sz="900"/>
            </a:lvl3pPr>
            <a:lvl4pPr algn="r">
              <a:buFontTx/>
              <a:buNone/>
              <a:defRPr sz="900"/>
            </a:lvl4pPr>
            <a:lvl5pPr algn="r">
              <a:buFontTx/>
              <a:buNone/>
              <a:defRPr sz="900"/>
            </a:lvl5pPr>
          </a:lstStyle>
          <a:p>
            <a:pPr lvl="0"/>
            <a:r>
              <a:rPr lang="en-US"/>
              <a:t>Click to edit Master text styles</a:t>
            </a:r>
          </a:p>
        </p:txBody>
      </p:sp>
    </p:spTree>
    <p:extLst>
      <p:ext uri="{BB962C8B-B14F-4D97-AF65-F5344CB8AC3E}">
        <p14:creationId xmlns:p14="http://schemas.microsoft.com/office/powerpoint/2010/main" val="765865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ulleted list">
    <p:spTree>
      <p:nvGrpSpPr>
        <p:cNvPr id="1" name=""/>
        <p:cNvGrpSpPr/>
        <p:nvPr/>
      </p:nvGrpSpPr>
      <p:grpSpPr>
        <a:xfrm>
          <a:off x="0" y="0"/>
          <a:ext cx="0" cy="0"/>
          <a:chOff x="0" y="0"/>
          <a:chExt cx="0" cy="0"/>
        </a:xfrm>
      </p:grpSpPr>
      <p:cxnSp>
        <p:nvCxnSpPr>
          <p:cNvPr id="5" name="Straight Connector 4"/>
          <p:cNvCxnSpPr/>
          <p:nvPr userDrawn="1"/>
        </p:nvCxnSpPr>
        <p:spPr>
          <a:xfrm>
            <a:off x="817563" y="1314450"/>
            <a:ext cx="7278687"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a:xfrm>
            <a:off x="845476" y="417966"/>
            <a:ext cx="7269163" cy="796925"/>
          </a:xfrm>
        </p:spPr>
        <p:txBody>
          <a:bodyPr/>
          <a:lstStyle/>
          <a:p>
            <a:r>
              <a:rPr lang="en-US"/>
              <a:t>Click to edit Master title style</a:t>
            </a:r>
          </a:p>
        </p:txBody>
      </p:sp>
      <p:sp>
        <p:nvSpPr>
          <p:cNvPr id="4" name="Content Placeholder 15"/>
          <p:cNvSpPr>
            <a:spLocks noGrp="1"/>
          </p:cNvSpPr>
          <p:nvPr>
            <p:ph sz="quarter" idx="11"/>
          </p:nvPr>
        </p:nvSpPr>
        <p:spPr>
          <a:xfrm>
            <a:off x="872673" y="1408248"/>
            <a:ext cx="7278688" cy="4754880"/>
          </a:xfrm>
        </p:spPr>
        <p:txBody>
          <a:bodyPr/>
          <a:lstStyle/>
          <a:p>
            <a:pPr lvl="0"/>
            <a:r>
              <a:rPr lang="en-US"/>
              <a:t>Click to edit Master text styles</a:t>
            </a:r>
          </a:p>
        </p:txBody>
      </p:sp>
      <p:sp>
        <p:nvSpPr>
          <p:cNvPr id="6" name="Slide Number Placeholder 6"/>
          <p:cNvSpPr>
            <a:spLocks noGrp="1"/>
          </p:cNvSpPr>
          <p:nvPr>
            <p:ph type="sldNum" sz="quarter" idx="12"/>
          </p:nvPr>
        </p:nvSpPr>
        <p:spPr/>
        <p:txBody>
          <a:bodyPr/>
          <a:lstStyle>
            <a:lvl1pPr>
              <a:defRPr/>
            </a:lvl1pPr>
          </a:lstStyle>
          <a:p>
            <a:fld id="{409E14B8-22FB-9F45-BA71-703371D6CC3E}" type="slidenum">
              <a:rPr lang="en-US" altLang="en-US"/>
              <a:pPr/>
              <a:t>‹#›</a:t>
            </a:fld>
            <a:endParaRPr lang="en-US" altLang="en-US" dirty="0"/>
          </a:p>
        </p:txBody>
      </p:sp>
    </p:spTree>
    <p:extLst>
      <p:ext uri="{BB962C8B-B14F-4D97-AF65-F5344CB8AC3E}">
        <p14:creationId xmlns:p14="http://schemas.microsoft.com/office/powerpoint/2010/main" val="203318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no bullets)">
    <p:spTree>
      <p:nvGrpSpPr>
        <p:cNvPr id="1" name=""/>
        <p:cNvGrpSpPr/>
        <p:nvPr/>
      </p:nvGrpSpPr>
      <p:grpSpPr>
        <a:xfrm>
          <a:off x="0" y="0"/>
          <a:ext cx="0" cy="0"/>
          <a:chOff x="0" y="0"/>
          <a:chExt cx="0" cy="0"/>
        </a:xfrm>
      </p:grpSpPr>
      <p:cxnSp>
        <p:nvCxnSpPr>
          <p:cNvPr id="4" name="Straight Connector 3"/>
          <p:cNvCxnSpPr/>
          <p:nvPr/>
        </p:nvCxnSpPr>
        <p:spPr>
          <a:xfrm>
            <a:off x="1371600" y="1304925"/>
            <a:ext cx="7278688"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1"/>
          </p:nvPr>
        </p:nvSpPr>
        <p:spPr>
          <a:xfrm>
            <a:off x="1371601" y="1417320"/>
            <a:ext cx="7278688" cy="4754880"/>
          </a:xfrm>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Slide Number Placeholder 2"/>
          <p:cNvSpPr>
            <a:spLocks noGrp="1"/>
          </p:cNvSpPr>
          <p:nvPr>
            <p:ph type="sldNum" sz="quarter" idx="12"/>
          </p:nvPr>
        </p:nvSpPr>
        <p:spPr/>
        <p:txBody>
          <a:bodyPr/>
          <a:lstStyle>
            <a:lvl1pPr>
              <a:defRPr/>
            </a:lvl1pPr>
          </a:lstStyle>
          <a:p>
            <a:fld id="{7632DB56-276E-7B4B-9569-C023623658B4}" type="slidenum">
              <a:rPr lang="en-US" altLang="en-US"/>
              <a:pPr/>
              <a:t>‹#›</a:t>
            </a:fld>
            <a:endParaRPr lang="en-US" altLang="en-US" dirty="0"/>
          </a:p>
        </p:txBody>
      </p:sp>
    </p:spTree>
    <p:extLst>
      <p:ext uri="{BB962C8B-B14F-4D97-AF65-F5344CB8AC3E}">
        <p14:creationId xmlns:p14="http://schemas.microsoft.com/office/powerpoint/2010/main" val="1037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ext only (no bullets) no logo">
    <p:spTree>
      <p:nvGrpSpPr>
        <p:cNvPr id="1" name=""/>
        <p:cNvGrpSpPr/>
        <p:nvPr/>
      </p:nvGrpSpPr>
      <p:grpSpPr>
        <a:xfrm>
          <a:off x="0" y="0"/>
          <a:ext cx="0" cy="0"/>
          <a:chOff x="0" y="0"/>
          <a:chExt cx="0" cy="0"/>
        </a:xfrm>
      </p:grpSpPr>
      <p:cxnSp>
        <p:nvCxnSpPr>
          <p:cNvPr id="4" name="Straight Connector 3"/>
          <p:cNvCxnSpPr/>
          <p:nvPr/>
        </p:nvCxnSpPr>
        <p:spPr>
          <a:xfrm>
            <a:off x="1371600" y="1304925"/>
            <a:ext cx="7278688"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1"/>
          </p:nvPr>
        </p:nvSpPr>
        <p:spPr>
          <a:xfrm>
            <a:off x="1371601" y="1417320"/>
            <a:ext cx="7278688" cy="4754880"/>
          </a:xfrm>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Slide Number Placeholder 2"/>
          <p:cNvSpPr>
            <a:spLocks noGrp="1"/>
          </p:cNvSpPr>
          <p:nvPr>
            <p:ph type="sldNum" sz="quarter" idx="12"/>
          </p:nvPr>
        </p:nvSpPr>
        <p:spPr/>
        <p:txBody>
          <a:bodyPr/>
          <a:lstStyle>
            <a:lvl1pPr>
              <a:defRPr/>
            </a:lvl1pPr>
          </a:lstStyle>
          <a:p>
            <a:fld id="{5BC6FD08-B890-1740-A4F8-BCDFC26A082E}" type="slidenum">
              <a:rPr lang="en-US" altLang="en-US"/>
              <a:pPr/>
              <a:t>‹#›</a:t>
            </a:fld>
            <a:endParaRPr lang="en-US" altLang="en-US" dirty="0"/>
          </a:p>
        </p:txBody>
      </p:sp>
    </p:spTree>
    <p:extLst>
      <p:ext uri="{BB962C8B-B14F-4D97-AF65-F5344CB8AC3E}">
        <p14:creationId xmlns:p14="http://schemas.microsoft.com/office/powerpoint/2010/main" val="16857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copy">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777875" y="1806575"/>
            <a:ext cx="7872413" cy="4157721"/>
          </a:xfrm>
        </p:spPr>
        <p:txBody>
          <a:bodyPr>
            <a:noAutofit/>
          </a:bodyPr>
          <a:lstStyle>
            <a:lvl6pPr>
              <a:buFont typeface="Wingdings" charset="2"/>
              <a:buChar char="§"/>
              <a:defRPr/>
            </a:lvl6pPr>
            <a:lvl7pPr>
              <a:buFont typeface="Wingdings" charset="2"/>
              <a:buChar char="§"/>
              <a:defRPr/>
            </a:lvl7pPr>
            <a:lvl8pPr>
              <a:buFont typeface="Wingdings" charset="2"/>
              <a:buChar char="§"/>
              <a:defRPr/>
            </a:lvl8pPr>
            <a:lvl9pPr>
              <a:buFont typeface="Wingdings" charset="2"/>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4" name="Slide Number Placeholder 6"/>
          <p:cNvSpPr>
            <a:spLocks noGrp="1"/>
          </p:cNvSpPr>
          <p:nvPr>
            <p:ph type="sldNum" sz="quarter" idx="12"/>
          </p:nvPr>
        </p:nvSpPr>
        <p:spPr/>
        <p:txBody>
          <a:bodyPr/>
          <a:lstStyle>
            <a:lvl1pPr>
              <a:defRPr/>
            </a:lvl1pPr>
          </a:lstStyle>
          <a:p>
            <a:fld id="{E5EFB40F-DB82-054E-B3B7-5D93384F9EDB}" type="slidenum">
              <a:rPr lang="en-US" altLang="en-US"/>
              <a:pPr/>
              <a:t>‹#›</a:t>
            </a:fld>
            <a:endParaRPr lang="en-US" altLang="en-US" dirty="0"/>
          </a:p>
        </p:txBody>
      </p:sp>
    </p:spTree>
    <p:extLst>
      <p:ext uri="{BB962C8B-B14F-4D97-AF65-F5344CB8AC3E}">
        <p14:creationId xmlns:p14="http://schemas.microsoft.com/office/powerpoint/2010/main" val="38636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40E84F3B-4D52-EE44-A6CA-3EF28F0345BA}" type="slidenum">
              <a:rPr lang="en-US" altLang="en-US"/>
              <a:pPr/>
              <a:t>‹#›</a:t>
            </a:fld>
            <a:endParaRPr lang="en-US" altLang="en-US" dirty="0"/>
          </a:p>
        </p:txBody>
      </p:sp>
    </p:spTree>
    <p:extLst>
      <p:ext uri="{BB962C8B-B14F-4D97-AF65-F5344CB8AC3E}">
        <p14:creationId xmlns:p14="http://schemas.microsoft.com/office/powerpoint/2010/main" val="187063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1"/>
          </p:nvPr>
        </p:nvSpPr>
        <p:spPr>
          <a:xfrm>
            <a:off x="777875" y="1806575"/>
            <a:ext cx="7872413" cy="4157721"/>
          </a:xfrm>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4" name="Slide Number Placeholder 6"/>
          <p:cNvSpPr>
            <a:spLocks noGrp="1"/>
          </p:cNvSpPr>
          <p:nvPr>
            <p:ph type="sldNum" sz="quarter" idx="12"/>
          </p:nvPr>
        </p:nvSpPr>
        <p:spPr/>
        <p:txBody>
          <a:bodyPr/>
          <a:lstStyle>
            <a:lvl1pPr>
              <a:defRPr/>
            </a:lvl1pPr>
          </a:lstStyle>
          <a:p>
            <a:fld id="{CA074DDB-406B-CA45-B5C9-DD7AED09641E}" type="slidenum">
              <a:rPr lang="en-US" altLang="en-US"/>
              <a:pPr/>
              <a:t>‹#›</a:t>
            </a:fld>
            <a:endParaRPr lang="en-US" altLang="en-US" dirty="0"/>
          </a:p>
        </p:txBody>
      </p:sp>
    </p:spTree>
    <p:extLst>
      <p:ext uri="{BB962C8B-B14F-4D97-AF65-F5344CB8AC3E}">
        <p14:creationId xmlns:p14="http://schemas.microsoft.com/office/powerpoint/2010/main" val="58923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9" y="722648"/>
            <a:ext cx="8205333" cy="1792445"/>
          </a:xfrm>
        </p:spPr>
        <p:txBody>
          <a:bodyPr/>
          <a:lstStyle>
            <a:lvl1pPr>
              <a:defRPr sz="2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5429" y="2848741"/>
            <a:ext cx="8205651" cy="2462616"/>
          </a:xfrm>
        </p:spPr>
        <p:txBody>
          <a:bodyPr>
            <a:no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0"/>
          </p:nvPr>
        </p:nvSpPr>
        <p:spPr>
          <a:xfrm>
            <a:off x="6767280" y="5984418"/>
            <a:ext cx="1873800" cy="235856"/>
          </a:xfrm>
        </p:spPr>
        <p:txBody>
          <a:bodyPr anchor="b">
            <a:noAutofit/>
          </a:bodyPr>
          <a:lstStyle>
            <a:lvl1pPr algn="r">
              <a:buFontTx/>
              <a:buNone/>
              <a:defRPr sz="900">
                <a:solidFill>
                  <a:srgbClr val="4D4F53"/>
                </a:solidFill>
              </a:defRPr>
            </a:lvl1pPr>
            <a:lvl2pPr algn="r">
              <a:buFontTx/>
              <a:buNone/>
              <a:defRPr sz="900"/>
            </a:lvl2pPr>
            <a:lvl3pPr algn="r">
              <a:buFontTx/>
              <a:buNone/>
              <a:defRPr sz="900"/>
            </a:lvl3pPr>
            <a:lvl4pPr algn="r">
              <a:buFontTx/>
              <a:buNone/>
              <a:defRPr sz="900"/>
            </a:lvl4pPr>
            <a:lvl5pPr algn="r">
              <a:buFontTx/>
              <a:buNone/>
              <a:defRPr sz="900"/>
            </a:lvl5pPr>
          </a:lstStyle>
          <a:p>
            <a:pPr lvl="0"/>
            <a:r>
              <a:rPr lang="en-US"/>
              <a:t>Click to edit Master text styles</a:t>
            </a:r>
          </a:p>
        </p:txBody>
      </p:sp>
    </p:spTree>
    <p:extLst>
      <p:ext uri="{BB962C8B-B14F-4D97-AF65-F5344CB8AC3E}">
        <p14:creationId xmlns:p14="http://schemas.microsoft.com/office/powerpoint/2010/main" val="69122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cxnSp>
        <p:nvCxnSpPr>
          <p:cNvPr id="5" name="Straight Connector 4"/>
          <p:cNvCxnSpPr/>
          <p:nvPr userDrawn="1"/>
        </p:nvCxnSpPr>
        <p:spPr>
          <a:xfrm>
            <a:off x="817563" y="1314450"/>
            <a:ext cx="7278687" cy="1588"/>
          </a:xfrm>
          <a:prstGeom prst="line">
            <a:avLst/>
          </a:prstGeom>
          <a:ln w="9525" cap="flat" cmpd="sng" algn="ctr">
            <a:solidFill>
              <a:schemeClr val="bg2">
                <a:lumMod val="40000"/>
                <a:lumOff val="60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a:xfrm>
            <a:off x="845476" y="417966"/>
            <a:ext cx="7269163" cy="796925"/>
          </a:xfrm>
        </p:spPr>
        <p:txBody>
          <a:bodyPr/>
          <a:lstStyle/>
          <a:p>
            <a:r>
              <a:rPr lang="en-US"/>
              <a:t>Click to edit Master title style</a:t>
            </a:r>
          </a:p>
        </p:txBody>
      </p:sp>
      <p:sp>
        <p:nvSpPr>
          <p:cNvPr id="4" name="Content Placeholder 15"/>
          <p:cNvSpPr>
            <a:spLocks noGrp="1"/>
          </p:cNvSpPr>
          <p:nvPr>
            <p:ph sz="quarter" idx="11"/>
          </p:nvPr>
        </p:nvSpPr>
        <p:spPr>
          <a:xfrm>
            <a:off x="872673" y="1408248"/>
            <a:ext cx="7278688" cy="4754880"/>
          </a:xfrm>
        </p:spPr>
        <p:txBody>
          <a:bodyPr/>
          <a:lstStyle/>
          <a:p>
            <a:pPr lvl="0"/>
            <a:r>
              <a:rPr lang="en-US"/>
              <a:t>Click to edit Master text styles</a:t>
            </a:r>
          </a:p>
        </p:txBody>
      </p:sp>
      <p:sp>
        <p:nvSpPr>
          <p:cNvPr id="6" name="Slide Number Placeholder 6"/>
          <p:cNvSpPr>
            <a:spLocks noGrp="1"/>
          </p:cNvSpPr>
          <p:nvPr>
            <p:ph type="sldNum" sz="quarter" idx="12"/>
          </p:nvPr>
        </p:nvSpPr>
        <p:spPr/>
        <p:txBody>
          <a:bodyPr/>
          <a:lstStyle>
            <a:lvl1pPr>
              <a:defRPr/>
            </a:lvl1pPr>
          </a:lstStyle>
          <a:p>
            <a:fld id="{C589C28A-A327-EA45-BF85-12EA3A825614}" type="slidenum">
              <a:rPr lang="en-US" altLang="en-US"/>
              <a:pPr/>
              <a:t>‹#›</a:t>
            </a:fld>
            <a:endParaRPr lang="en-US" altLang="en-US" dirty="0"/>
          </a:p>
        </p:txBody>
      </p:sp>
    </p:spTree>
    <p:extLst>
      <p:ext uri="{BB962C8B-B14F-4D97-AF65-F5344CB8AC3E}">
        <p14:creationId xmlns:p14="http://schemas.microsoft.com/office/powerpoint/2010/main" val="17428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spect="1"/>
          </p:cNvSpPr>
          <p:nvPr/>
        </p:nvSpPr>
        <p:spPr>
          <a:xfrm>
            <a:off x="0" y="-1588"/>
            <a:ext cx="9144000" cy="6858001"/>
          </a:xfrm>
          <a:prstGeom prst="rect">
            <a:avLst/>
          </a:prstGeom>
          <a:noFill/>
          <a:ln w="1270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11" charset="-128"/>
              <a:cs typeface="ＭＳ Ｐゴシック" pitchFamily="-111" charset="-128"/>
            </a:endParaRPr>
          </a:p>
        </p:txBody>
      </p:sp>
      <p:sp>
        <p:nvSpPr>
          <p:cNvPr id="2" name="Title Placeholder 1"/>
          <p:cNvSpPr>
            <a:spLocks noGrp="1"/>
          </p:cNvSpPr>
          <p:nvPr>
            <p:ph type="title"/>
          </p:nvPr>
        </p:nvSpPr>
        <p:spPr>
          <a:xfrm>
            <a:off x="1371600" y="427038"/>
            <a:ext cx="7269163" cy="796925"/>
          </a:xfrm>
          <a:prstGeom prst="rect">
            <a:avLst/>
          </a:prstGeom>
        </p:spPr>
        <p:txBody>
          <a:bodyPr vert="horz" wrap="square" lIns="0" tIns="0" rIns="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1371600" y="1416050"/>
            <a:ext cx="72691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6"/>
          <p:cNvSpPr>
            <a:spLocks noGrp="1"/>
          </p:cNvSpPr>
          <p:nvPr>
            <p:ph type="sldNum" sz="quarter" idx="4"/>
          </p:nvPr>
        </p:nvSpPr>
        <p:spPr>
          <a:xfrm>
            <a:off x="7948613" y="6388100"/>
            <a:ext cx="692150" cy="239713"/>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defRPr>
            </a:lvl1pPr>
          </a:lstStyle>
          <a:p>
            <a:fld id="{90A70381-8C85-6040-9F6C-78EB639F9B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500214" r:id="rId1"/>
    <p:sldLayoutId id="2147500215" r:id="rId2"/>
    <p:sldLayoutId id="2147500216" r:id="rId3"/>
    <p:sldLayoutId id="2147500217" r:id="rId4"/>
    <p:sldLayoutId id="2147500210" r:id="rId5"/>
    <p:sldLayoutId id="2147500211" r:id="rId6"/>
    <p:sldLayoutId id="2147500212" r:id="rId7"/>
  </p:sldLayoutIdLst>
  <p:hf hdr="0" ftr="0" dt="0"/>
  <p:txStyles>
    <p:titleStyle>
      <a:lvl1pPr algn="l" defTabSz="457200" rtl="0" eaLnBrk="0" fontAlgn="base" hangingPunct="0">
        <a:spcBef>
          <a:spcPct val="0"/>
        </a:spcBef>
        <a:spcAft>
          <a:spcPct val="0"/>
        </a:spcAft>
        <a:defRPr sz="2800" kern="1200" spc="50">
          <a:solidFill>
            <a:schemeClr val="tx2"/>
          </a:solidFill>
          <a:latin typeface="Arial Narrow"/>
          <a:ea typeface="ＭＳ Ｐゴシック" charset="-128"/>
          <a:cs typeface="Arial Narrow"/>
        </a:defRPr>
      </a:lvl1pPr>
      <a:lvl2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2pPr>
      <a:lvl3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3pPr>
      <a:lvl4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4pPr>
      <a:lvl5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5pPr>
      <a:lvl6pPr marL="457200" algn="l" defTabSz="457200" rtl="0" eaLnBrk="1" fontAlgn="base" hangingPunct="1">
        <a:spcBef>
          <a:spcPct val="0"/>
        </a:spcBef>
        <a:spcAft>
          <a:spcPct val="0"/>
        </a:spcAft>
        <a:defRPr sz="2800">
          <a:solidFill>
            <a:schemeClr val="tx1"/>
          </a:solidFill>
          <a:latin typeface="Arial Narrow" charset="0"/>
          <a:ea typeface="ＭＳ Ｐゴシック" charset="-128"/>
        </a:defRPr>
      </a:lvl6pPr>
      <a:lvl7pPr marL="914400" algn="l" defTabSz="457200" rtl="0" eaLnBrk="1" fontAlgn="base" hangingPunct="1">
        <a:spcBef>
          <a:spcPct val="0"/>
        </a:spcBef>
        <a:spcAft>
          <a:spcPct val="0"/>
        </a:spcAft>
        <a:defRPr sz="2800">
          <a:solidFill>
            <a:schemeClr val="tx1"/>
          </a:solidFill>
          <a:latin typeface="Arial Narrow" charset="0"/>
          <a:ea typeface="ＭＳ Ｐゴシック" charset="-128"/>
        </a:defRPr>
      </a:lvl7pPr>
      <a:lvl8pPr marL="1371600" algn="l" defTabSz="457200" rtl="0" eaLnBrk="1" fontAlgn="base" hangingPunct="1">
        <a:spcBef>
          <a:spcPct val="0"/>
        </a:spcBef>
        <a:spcAft>
          <a:spcPct val="0"/>
        </a:spcAft>
        <a:defRPr sz="2800">
          <a:solidFill>
            <a:schemeClr val="tx1"/>
          </a:solidFill>
          <a:latin typeface="Arial Narrow" charset="0"/>
          <a:ea typeface="ＭＳ Ｐゴシック" charset="-128"/>
        </a:defRPr>
      </a:lvl8pPr>
      <a:lvl9pPr marL="1828800" algn="l" defTabSz="457200" rtl="0" eaLnBrk="1" fontAlgn="base" hangingPunct="1">
        <a:spcBef>
          <a:spcPct val="0"/>
        </a:spcBef>
        <a:spcAft>
          <a:spcPct val="0"/>
        </a:spcAft>
        <a:defRPr sz="2800">
          <a:solidFill>
            <a:schemeClr val="tx1"/>
          </a:solidFill>
          <a:latin typeface="Arial Narrow" charset="0"/>
          <a:ea typeface="ＭＳ Ｐゴシック" charset="-128"/>
        </a:defRPr>
      </a:lvl9pPr>
    </p:titleStyle>
    <p:bodyStyle>
      <a:lvl1pPr marL="223838" indent="-223838" algn="l" defTabSz="457200" rtl="0" eaLnBrk="0" fontAlgn="base" hangingPunct="0">
        <a:spcBef>
          <a:spcPct val="20000"/>
        </a:spcBef>
        <a:spcAft>
          <a:spcPct val="0"/>
        </a:spcAft>
        <a:buClr>
          <a:srgbClr val="B6B8BC"/>
        </a:buClr>
        <a:buFont typeface="Wingdings" charset="2"/>
        <a:buChar char="§"/>
        <a:defRPr sz="2000" kern="1200">
          <a:solidFill>
            <a:schemeClr val="bg2"/>
          </a:solidFill>
          <a:latin typeface="+mn-lt"/>
          <a:ea typeface="ＭＳ Ｐゴシック" charset="-128"/>
          <a:cs typeface="ＭＳ Ｐゴシック" charset="-128"/>
        </a:defRPr>
      </a:lvl1pPr>
      <a:lvl2pPr marL="681038" indent="-223838" algn="l" defTabSz="457200" rtl="0" eaLnBrk="0" fontAlgn="base" hangingPunct="0">
        <a:spcBef>
          <a:spcPct val="20000"/>
        </a:spcBef>
        <a:spcAft>
          <a:spcPct val="0"/>
        </a:spcAft>
        <a:buClr>
          <a:srgbClr val="B6B8BC"/>
        </a:buClr>
        <a:buFont typeface="Arial Bold" charset="0"/>
        <a:buChar char="–"/>
        <a:defRPr sz="2000" kern="1200">
          <a:solidFill>
            <a:schemeClr val="bg2"/>
          </a:solidFill>
          <a:latin typeface="+mn-lt"/>
          <a:ea typeface="ＭＳ Ｐゴシック" charset="-128"/>
          <a:cs typeface="+mn-cs"/>
        </a:defRPr>
      </a:lvl2pPr>
      <a:lvl3pPr marL="1143000" indent="-228600" algn="l" defTabSz="457200" rtl="0" eaLnBrk="0" fontAlgn="base" hangingPunct="0">
        <a:spcBef>
          <a:spcPct val="20000"/>
        </a:spcBef>
        <a:spcAft>
          <a:spcPct val="0"/>
        </a:spcAft>
        <a:buClr>
          <a:srgbClr val="B6B8BC"/>
        </a:buClr>
        <a:buFont typeface="Wingdings" charset="2"/>
        <a:buChar char="§"/>
        <a:defRPr kern="1200">
          <a:solidFill>
            <a:schemeClr val="bg2"/>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Clr>
          <a:srgbClr val="B6B8BC"/>
        </a:buClr>
        <a:buSzPct val="100000"/>
        <a:buFont typeface="Lucida Grande" charset="0"/>
        <a:buChar char="–"/>
        <a:defRPr sz="1600" kern="1200">
          <a:solidFill>
            <a:schemeClr val="bg2"/>
          </a:solidFill>
          <a:latin typeface="+mn-lt"/>
          <a:ea typeface="ヒラギノ角ゴ Pro W3" charset="-128"/>
          <a:cs typeface="+mn-cs"/>
        </a:defRPr>
      </a:lvl4pPr>
      <a:lvl5pPr marL="2057400" indent="-228600" algn="l" defTabSz="457200" rtl="0" eaLnBrk="0" fontAlgn="base" hangingPunct="0">
        <a:spcBef>
          <a:spcPct val="20000"/>
        </a:spcBef>
        <a:spcAft>
          <a:spcPct val="0"/>
        </a:spcAft>
        <a:buClr>
          <a:srgbClr val="B6B8BC"/>
        </a:buClr>
        <a:buFont typeface="Wingdings" charset="2"/>
        <a:buChar char="§"/>
        <a:defRPr sz="1400" kern="1200">
          <a:solidFill>
            <a:schemeClr val="bg2"/>
          </a:solidFill>
          <a:latin typeface="+mn-lt"/>
          <a:ea typeface="ＭＳ Ｐゴシック" pitchFamily="-110" charset="-128"/>
          <a:cs typeface="ＭＳ Ｐゴシック" pitchFamily="-109" charset="-128"/>
        </a:defRPr>
      </a:lvl5pPr>
      <a:lvl6pPr marL="2514600" indent="-228600" algn="l" defTabSz="457200" rtl="0" eaLnBrk="1" latinLnBrk="0" hangingPunct="1">
        <a:spcBef>
          <a:spcPct val="20000"/>
        </a:spcBef>
        <a:buClr>
          <a:srgbClr val="B6B8BC"/>
        </a:buClr>
        <a:buFont typeface="Lucida Grande"/>
        <a:buChar char="–"/>
        <a:defRPr sz="1400" kern="1200">
          <a:solidFill>
            <a:schemeClr val="bg2"/>
          </a:solidFill>
          <a:latin typeface="+mn-lt"/>
          <a:ea typeface="+mn-ea"/>
          <a:cs typeface="+mn-cs"/>
        </a:defRPr>
      </a:lvl6pPr>
      <a:lvl7pPr marL="2971800" indent="-228600" algn="l" defTabSz="457200" rtl="0" eaLnBrk="1" latinLnBrk="0" hangingPunct="1">
        <a:spcBef>
          <a:spcPct val="20000"/>
        </a:spcBef>
        <a:buClr>
          <a:srgbClr val="B6B8BC"/>
        </a:buClr>
        <a:buFont typeface="Wingdings" charset="2"/>
        <a:buChar char="§"/>
        <a:defRPr sz="1400" kern="1200" baseline="0">
          <a:solidFill>
            <a:schemeClr val="bg2"/>
          </a:solidFill>
          <a:latin typeface="+mn-lt"/>
          <a:ea typeface="+mn-ea"/>
          <a:cs typeface="+mn-cs"/>
        </a:defRPr>
      </a:lvl7pPr>
      <a:lvl8pPr marL="3429000" indent="-228600" algn="l" defTabSz="457200" rtl="0" eaLnBrk="1" latinLnBrk="0" hangingPunct="1">
        <a:spcBef>
          <a:spcPct val="20000"/>
        </a:spcBef>
        <a:buClr>
          <a:srgbClr val="B6B8BC"/>
        </a:buClr>
        <a:buFont typeface="Lucida Grande"/>
        <a:buChar char="–"/>
        <a:defRPr sz="1400" kern="1200" baseline="0">
          <a:solidFill>
            <a:schemeClr val="bg2"/>
          </a:solidFill>
          <a:latin typeface="+mn-lt"/>
          <a:ea typeface="+mn-ea"/>
          <a:cs typeface="+mn-cs"/>
        </a:defRPr>
      </a:lvl8pPr>
      <a:lvl9pPr marL="3886200" indent="-228600" algn="l" defTabSz="457200" rtl="0" eaLnBrk="1" latinLnBrk="0" hangingPunct="1">
        <a:spcBef>
          <a:spcPct val="20000"/>
        </a:spcBef>
        <a:buClr>
          <a:srgbClr val="B6B8BC"/>
        </a:buClr>
        <a:buFont typeface="Wingdings" charset="2"/>
        <a:buChar char="§"/>
        <a:defRPr sz="1400" kern="1200" baseline="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spect="1"/>
          </p:cNvSpPr>
          <p:nvPr/>
        </p:nvSpPr>
        <p:spPr>
          <a:xfrm>
            <a:off x="0" y="-1588"/>
            <a:ext cx="9144000" cy="6858001"/>
          </a:xfrm>
          <a:prstGeom prst="rect">
            <a:avLst/>
          </a:prstGeom>
          <a:noFill/>
          <a:ln w="1270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ヒラギノ角ゴ Pro W3" pitchFamily="-111" charset="-128"/>
              <a:cs typeface="ヒラギノ角ゴ Pro W3" pitchFamily="-111" charset="-128"/>
            </a:endParaRPr>
          </a:p>
        </p:txBody>
      </p:sp>
      <p:sp>
        <p:nvSpPr>
          <p:cNvPr id="2" name="Title Placeholder 1"/>
          <p:cNvSpPr>
            <a:spLocks noGrp="1"/>
          </p:cNvSpPr>
          <p:nvPr>
            <p:ph type="title"/>
          </p:nvPr>
        </p:nvSpPr>
        <p:spPr>
          <a:xfrm>
            <a:off x="963613" y="427038"/>
            <a:ext cx="7269162" cy="796925"/>
          </a:xfrm>
          <a:prstGeom prst="rect">
            <a:avLst/>
          </a:prstGeom>
        </p:spPr>
        <p:txBody>
          <a:bodyPr vert="horz" wrap="square" lIns="0" tIns="0" rIns="0" bIns="0" numCol="1" anchor="b" anchorCtr="0" compatLnSpc="1">
            <a:prstTxWarp prst="textNoShape">
              <a:avLst/>
            </a:prstTxWarp>
            <a:noAutofit/>
          </a:bodyPr>
          <a:lstStyle/>
          <a:p>
            <a:pPr lvl="0"/>
            <a:r>
              <a:rPr lang="en-US"/>
              <a:t>Click to edit Master title style</a:t>
            </a:r>
          </a:p>
        </p:txBody>
      </p:sp>
      <p:sp>
        <p:nvSpPr>
          <p:cNvPr id="9220" name="Text Placeholder 2"/>
          <p:cNvSpPr>
            <a:spLocks noGrp="1"/>
          </p:cNvSpPr>
          <p:nvPr>
            <p:ph type="body" idx="1"/>
          </p:nvPr>
        </p:nvSpPr>
        <p:spPr bwMode="auto">
          <a:xfrm>
            <a:off x="990600" y="1416050"/>
            <a:ext cx="72691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6"/>
          <p:cNvSpPr>
            <a:spLocks noGrp="1"/>
          </p:cNvSpPr>
          <p:nvPr>
            <p:ph type="sldNum" sz="quarter" idx="4"/>
          </p:nvPr>
        </p:nvSpPr>
        <p:spPr>
          <a:xfrm>
            <a:off x="7948613" y="6388100"/>
            <a:ext cx="692150" cy="239713"/>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Arial" charset="0"/>
              </a:defRPr>
            </a:lvl1pPr>
          </a:lstStyle>
          <a:p>
            <a:fld id="{2F18BE74-22AF-3240-8733-8F4DECFB50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500218" r:id="rId1"/>
    <p:sldLayoutId id="2147500219" r:id="rId2"/>
    <p:sldLayoutId id="2147500220" r:id="rId3"/>
    <p:sldLayoutId id="2147500221" r:id="rId4"/>
    <p:sldLayoutId id="2147500213" r:id="rId5"/>
  </p:sldLayoutIdLst>
  <p:hf hdr="0" ftr="0" dt="0"/>
  <p:txStyles>
    <p:titleStyle>
      <a:lvl1pPr algn="l" defTabSz="457200" rtl="0" eaLnBrk="0" fontAlgn="base" hangingPunct="0">
        <a:spcBef>
          <a:spcPct val="0"/>
        </a:spcBef>
        <a:spcAft>
          <a:spcPct val="0"/>
        </a:spcAft>
        <a:defRPr sz="2800" kern="1200" spc="50">
          <a:solidFill>
            <a:schemeClr val="tx2"/>
          </a:solidFill>
          <a:latin typeface="Arial Narrow"/>
          <a:ea typeface="ＭＳ Ｐゴシック" charset="-128"/>
          <a:cs typeface="Arial Narrow"/>
        </a:defRPr>
      </a:lvl1pPr>
      <a:lvl2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2pPr>
      <a:lvl3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3pPr>
      <a:lvl4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4pPr>
      <a:lvl5pPr algn="l" defTabSz="457200" rtl="0" eaLnBrk="0" fontAlgn="base" hangingPunct="0">
        <a:spcBef>
          <a:spcPct val="0"/>
        </a:spcBef>
        <a:spcAft>
          <a:spcPct val="0"/>
        </a:spcAft>
        <a:defRPr sz="2800">
          <a:solidFill>
            <a:schemeClr val="tx2"/>
          </a:solidFill>
          <a:latin typeface="Arial Narrow" charset="0"/>
          <a:ea typeface="ＭＳ Ｐゴシック" charset="-128"/>
          <a:cs typeface="Arial Narrow" charset="0"/>
        </a:defRPr>
      </a:lvl5pPr>
      <a:lvl6pPr marL="457200" algn="l" defTabSz="457200" rtl="0" eaLnBrk="1" fontAlgn="base" hangingPunct="1">
        <a:spcBef>
          <a:spcPct val="0"/>
        </a:spcBef>
        <a:spcAft>
          <a:spcPct val="0"/>
        </a:spcAft>
        <a:defRPr sz="2800">
          <a:solidFill>
            <a:schemeClr val="tx1"/>
          </a:solidFill>
          <a:latin typeface="Arial Narrow" charset="0"/>
          <a:ea typeface="ＭＳ Ｐゴシック" charset="-128"/>
        </a:defRPr>
      </a:lvl6pPr>
      <a:lvl7pPr marL="914400" algn="l" defTabSz="457200" rtl="0" eaLnBrk="1" fontAlgn="base" hangingPunct="1">
        <a:spcBef>
          <a:spcPct val="0"/>
        </a:spcBef>
        <a:spcAft>
          <a:spcPct val="0"/>
        </a:spcAft>
        <a:defRPr sz="2800">
          <a:solidFill>
            <a:schemeClr val="tx1"/>
          </a:solidFill>
          <a:latin typeface="Arial Narrow" charset="0"/>
          <a:ea typeface="ＭＳ Ｐゴシック" charset="-128"/>
        </a:defRPr>
      </a:lvl7pPr>
      <a:lvl8pPr marL="1371600" algn="l" defTabSz="457200" rtl="0" eaLnBrk="1" fontAlgn="base" hangingPunct="1">
        <a:spcBef>
          <a:spcPct val="0"/>
        </a:spcBef>
        <a:spcAft>
          <a:spcPct val="0"/>
        </a:spcAft>
        <a:defRPr sz="2800">
          <a:solidFill>
            <a:schemeClr val="tx1"/>
          </a:solidFill>
          <a:latin typeface="Arial Narrow" charset="0"/>
          <a:ea typeface="ＭＳ Ｐゴシック" charset="-128"/>
        </a:defRPr>
      </a:lvl8pPr>
      <a:lvl9pPr marL="1828800" algn="l" defTabSz="457200" rtl="0" eaLnBrk="1" fontAlgn="base" hangingPunct="1">
        <a:spcBef>
          <a:spcPct val="0"/>
        </a:spcBef>
        <a:spcAft>
          <a:spcPct val="0"/>
        </a:spcAft>
        <a:defRPr sz="2800">
          <a:solidFill>
            <a:schemeClr val="tx1"/>
          </a:solidFill>
          <a:latin typeface="Arial Narrow" charset="0"/>
          <a:ea typeface="ＭＳ Ｐゴシック" charset="-128"/>
        </a:defRPr>
      </a:lvl9pPr>
    </p:titleStyle>
    <p:bodyStyle>
      <a:lvl1pPr marL="223838" indent="-223838" algn="l" defTabSz="457200" rtl="0" eaLnBrk="0" fontAlgn="base" hangingPunct="0">
        <a:spcBef>
          <a:spcPct val="20000"/>
        </a:spcBef>
        <a:spcAft>
          <a:spcPct val="0"/>
        </a:spcAft>
        <a:buClr>
          <a:srgbClr val="B6B8BC"/>
        </a:buClr>
        <a:buFont typeface="Wingdings" charset="2"/>
        <a:buChar char="§"/>
        <a:defRPr sz="2000" kern="1200">
          <a:solidFill>
            <a:schemeClr val="bg2"/>
          </a:solidFill>
          <a:latin typeface="+mn-lt"/>
          <a:ea typeface="ＭＳ Ｐゴシック" charset="-128"/>
          <a:cs typeface="ＭＳ Ｐゴシック" charset="-128"/>
        </a:defRPr>
      </a:lvl1pPr>
      <a:lvl2pPr marL="681038" indent="-223838" algn="l" defTabSz="457200" rtl="0" eaLnBrk="0" fontAlgn="base" hangingPunct="0">
        <a:spcBef>
          <a:spcPct val="20000"/>
        </a:spcBef>
        <a:spcAft>
          <a:spcPct val="0"/>
        </a:spcAft>
        <a:buClr>
          <a:srgbClr val="B6B8BC"/>
        </a:buClr>
        <a:buFont typeface="Arial Bold" charset="0"/>
        <a:buChar char="–"/>
        <a:defRPr sz="2000" kern="1200">
          <a:solidFill>
            <a:schemeClr val="bg2"/>
          </a:solidFill>
          <a:latin typeface="+mn-lt"/>
          <a:ea typeface="ＭＳ Ｐゴシック" charset="-128"/>
          <a:cs typeface="+mn-cs"/>
        </a:defRPr>
      </a:lvl2pPr>
      <a:lvl3pPr marL="1143000" indent="-228600" algn="l" defTabSz="457200" rtl="0" eaLnBrk="0" fontAlgn="base" hangingPunct="0">
        <a:spcBef>
          <a:spcPct val="20000"/>
        </a:spcBef>
        <a:spcAft>
          <a:spcPct val="0"/>
        </a:spcAft>
        <a:buClr>
          <a:srgbClr val="B6B8BC"/>
        </a:buClr>
        <a:buFont typeface="Wingdings" charset="2"/>
        <a:buChar char="§"/>
        <a:defRPr kern="1200">
          <a:solidFill>
            <a:schemeClr val="bg2"/>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Clr>
          <a:srgbClr val="B6B8BC"/>
        </a:buClr>
        <a:buSzPct val="100000"/>
        <a:buFont typeface="Lucida Grande" charset="0"/>
        <a:buChar char="–"/>
        <a:defRPr sz="1600" kern="1200">
          <a:solidFill>
            <a:schemeClr val="bg2"/>
          </a:solidFill>
          <a:latin typeface="+mn-lt"/>
          <a:ea typeface="ヒラギノ角ゴ Pro W3" charset="-128"/>
          <a:cs typeface="+mn-cs"/>
        </a:defRPr>
      </a:lvl4pPr>
      <a:lvl5pPr marL="2057400" indent="-228600" algn="l" defTabSz="457200" rtl="0" eaLnBrk="0" fontAlgn="base" hangingPunct="0">
        <a:spcBef>
          <a:spcPct val="20000"/>
        </a:spcBef>
        <a:spcAft>
          <a:spcPct val="0"/>
        </a:spcAft>
        <a:buClr>
          <a:srgbClr val="B6B8BC"/>
        </a:buClr>
        <a:buFont typeface="Wingdings" charset="2"/>
        <a:buChar char="§"/>
        <a:defRPr sz="1400" kern="1200">
          <a:solidFill>
            <a:schemeClr val="bg2"/>
          </a:solidFill>
          <a:latin typeface="+mn-lt"/>
          <a:ea typeface="ＭＳ Ｐゴシック" pitchFamily="-111" charset="-128"/>
          <a:cs typeface="ＭＳ Ｐゴシック" pitchFamily="-110" charset="-128"/>
        </a:defRPr>
      </a:lvl5pPr>
      <a:lvl6pPr marL="2514600" indent="-228600" algn="l" defTabSz="457200" rtl="0" eaLnBrk="1" latinLnBrk="0" hangingPunct="1">
        <a:spcBef>
          <a:spcPct val="20000"/>
        </a:spcBef>
        <a:buClr>
          <a:srgbClr val="B6B8BC"/>
        </a:buClr>
        <a:buFont typeface="Lucida Grande"/>
        <a:buChar char="–"/>
        <a:defRPr sz="1400" kern="1200">
          <a:solidFill>
            <a:schemeClr val="bg2"/>
          </a:solidFill>
          <a:latin typeface="+mn-lt"/>
          <a:ea typeface="+mn-ea"/>
          <a:cs typeface="+mn-cs"/>
        </a:defRPr>
      </a:lvl6pPr>
      <a:lvl7pPr marL="2971800" indent="-228600" algn="l" defTabSz="457200" rtl="0" eaLnBrk="1" latinLnBrk="0" hangingPunct="1">
        <a:spcBef>
          <a:spcPct val="20000"/>
        </a:spcBef>
        <a:buClr>
          <a:srgbClr val="B6B8BC"/>
        </a:buClr>
        <a:buFont typeface="Wingdings" charset="2"/>
        <a:buChar char="§"/>
        <a:defRPr sz="1400" kern="1200" baseline="0">
          <a:solidFill>
            <a:schemeClr val="bg2"/>
          </a:solidFill>
          <a:latin typeface="+mn-lt"/>
          <a:ea typeface="+mn-ea"/>
          <a:cs typeface="+mn-cs"/>
        </a:defRPr>
      </a:lvl7pPr>
      <a:lvl8pPr marL="3429000" indent="-228600" algn="l" defTabSz="457200" rtl="0" eaLnBrk="1" latinLnBrk="0" hangingPunct="1">
        <a:spcBef>
          <a:spcPct val="20000"/>
        </a:spcBef>
        <a:buClr>
          <a:srgbClr val="B6B8BC"/>
        </a:buClr>
        <a:buFont typeface="Lucida Grande"/>
        <a:buChar char="–"/>
        <a:defRPr sz="1400" kern="1200" baseline="0">
          <a:solidFill>
            <a:schemeClr val="bg2"/>
          </a:solidFill>
          <a:latin typeface="+mn-lt"/>
          <a:ea typeface="+mn-ea"/>
          <a:cs typeface="+mn-cs"/>
        </a:defRPr>
      </a:lvl8pPr>
      <a:lvl9pPr marL="3886200" indent="-228600" algn="l" defTabSz="457200" rtl="0" eaLnBrk="1" latinLnBrk="0" hangingPunct="1">
        <a:spcBef>
          <a:spcPct val="20000"/>
        </a:spcBef>
        <a:buClr>
          <a:srgbClr val="B6B8BC"/>
        </a:buClr>
        <a:buFont typeface="Wingdings" charset="2"/>
        <a:buChar char="§"/>
        <a:defRPr sz="1400" kern="1200" baseline="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p:cNvSpPr/>
          <p:nvPr/>
        </p:nvSpPr>
        <p:spPr>
          <a:xfrm>
            <a:off x="0" y="6117019"/>
            <a:ext cx="9162288" cy="740981"/>
          </a:xfrm>
          <a:prstGeom prst="rect">
            <a:avLst/>
          </a:prstGeom>
          <a:gradFill flip="none" rotWithShape="1">
            <a:gsLst>
              <a:gs pos="25000">
                <a:srgbClr val="0C3873"/>
              </a:gs>
              <a:gs pos="100000">
                <a:srgbClr val="003366">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rial"/>
              <a:ea typeface="ＭＳ Ｐゴシック" pitchFamily="-109" charset="-128"/>
              <a:cs typeface="ＭＳ Ｐゴシック" pitchFamily="-109" charset="-128"/>
            </a:endParaRPr>
          </a:p>
        </p:txBody>
      </p:sp>
      <p:sp>
        <p:nvSpPr>
          <p:cNvPr id="7" name="Slide Number Placeholder 5"/>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fld id="{FDA87C1A-016E-3841-A5EE-FF93E2CF7B89}" type="slidenum">
              <a:rPr lang="en-US" altLang="en-US"/>
              <a:pPr/>
              <a:t>‹#›</a:t>
            </a:fld>
            <a:endParaRPr lang="en-US" altLang="en-US" dirty="0"/>
          </a:p>
        </p:txBody>
      </p:sp>
      <p:pic>
        <p:nvPicPr>
          <p:cNvPr id="16392" name="Picture 7" descr="Advisors Logo Reverse.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87363" y="6324600"/>
            <a:ext cx="2560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223" r:id="rId1"/>
    <p:sldLayoutId id="2147500224" r:id="rId2"/>
    <p:sldLayoutId id="2147500225" r:id="rId3"/>
    <p:sldLayoutId id="2147500226" r:id="rId4"/>
    <p:sldLayoutId id="2147500227" r:id="rId5"/>
    <p:sldLayoutId id="2147500228" r:id="rId6"/>
    <p:sldLayoutId id="2147500229" r:id="rId7"/>
    <p:sldLayoutId id="2147500230" r:id="rId8"/>
    <p:sldLayoutId id="2147500231" r:id="rId9"/>
    <p:sldLayoutId id="2147500232" r:id="rId10"/>
    <p:sldLayoutId id="2147500233" r:id="rId11"/>
    <p:sldLayoutId id="2147500234" r:id="rId12"/>
    <p:sldLayoutId id="2147500235" r:id="rId13"/>
    <p:sldLayoutId id="2147500236" r:id="rId14"/>
    <p:sldLayoutId id="2147500237" r:id="rId15"/>
    <p:sldLayoutId id="2147500238" r:id="rId16"/>
    <p:sldLayoutId id="2147500239" r:id="rId17"/>
  </p:sldLayoutIdLst>
  <p:hf hdr="0" ftr="0" dt="0"/>
  <p:txStyles>
    <p:titleStyle>
      <a:lvl1pPr algn="l"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5pPr>
      <a:lvl6pPr marL="4572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Wingdings" charset="2"/>
        <a:buChar char="§"/>
        <a:defRPr sz="2400" kern="1200">
          <a:solidFill>
            <a:srgbClr val="404040"/>
          </a:solidFill>
          <a:latin typeface="Arial"/>
          <a:ea typeface="ＭＳ Ｐゴシック" pitchFamily="-105" charset="-128"/>
          <a:cs typeface="Helvetica"/>
        </a:defRPr>
      </a:lvl1pPr>
      <a:lvl2pPr marL="742950" indent="-285750" algn="l" defTabSz="457200" rtl="0" eaLnBrk="0" fontAlgn="base" hangingPunct="0">
        <a:spcBef>
          <a:spcPct val="20000"/>
        </a:spcBef>
        <a:spcAft>
          <a:spcPct val="0"/>
        </a:spcAft>
        <a:buFont typeface="Arial" charset="0"/>
        <a:buChar char="–"/>
        <a:defRPr sz="2000" kern="1200">
          <a:solidFill>
            <a:srgbClr val="404040"/>
          </a:solidFill>
          <a:latin typeface="Arial"/>
          <a:ea typeface="ＭＳ Ｐゴシック" pitchFamily="-105" charset="-128"/>
          <a:cs typeface="Helvetica"/>
        </a:defRPr>
      </a:lvl2pPr>
      <a:lvl3pPr marL="1143000" indent="-228600" algn="l" defTabSz="457200" rtl="0" eaLnBrk="0" fontAlgn="base" hangingPunct="0">
        <a:spcBef>
          <a:spcPct val="20000"/>
        </a:spcBef>
        <a:spcAft>
          <a:spcPct val="0"/>
        </a:spcAft>
        <a:buFont typeface="Wingdings" charset="2"/>
        <a:buChar char="§"/>
        <a:defRPr sz="2000" kern="1200">
          <a:solidFill>
            <a:srgbClr val="404040"/>
          </a:solidFill>
          <a:latin typeface="Arial"/>
          <a:ea typeface="ＭＳ Ｐゴシック" pitchFamily="-105" charset="-128"/>
          <a:cs typeface="Helvetica"/>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pitchFamily="-105" charset="-128"/>
          <a:cs typeface="Helvetica"/>
        </a:defRPr>
      </a:lvl4pPr>
      <a:lvl5pPr marL="2057400" indent="-228600" algn="l" defTabSz="457200" rtl="0" eaLnBrk="0" fontAlgn="base" hangingPunct="0">
        <a:spcBef>
          <a:spcPct val="20000"/>
        </a:spcBef>
        <a:spcAft>
          <a:spcPct val="0"/>
        </a:spcAft>
        <a:buFont typeface="Wingdings" charset="2"/>
        <a:buChar char="§"/>
        <a:defRPr kern="1200">
          <a:solidFill>
            <a:srgbClr val="404040"/>
          </a:solidFill>
          <a:latin typeface="Arial"/>
          <a:ea typeface="ＭＳ Ｐゴシック" pitchFamily="-105" charset="-128"/>
          <a:cs typeface="Helvetica"/>
        </a:defRPr>
      </a:lvl5pPr>
      <a:lvl6pPr marL="25146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6pPr>
      <a:lvl7pPr marL="29718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7pPr>
      <a:lvl8pPr marL="3429000" indent="-228600" algn="l" defTabSz="457200" rtl="0" eaLnBrk="1" latinLnBrk="0" hangingPunct="1">
        <a:spcBef>
          <a:spcPct val="20000"/>
        </a:spcBef>
        <a:buFont typeface="Wingdings" charset="2"/>
        <a:buChar char="§"/>
        <a:defRPr sz="1800" kern="1200">
          <a:solidFill>
            <a:srgbClr val="404040"/>
          </a:solidFill>
          <a:latin typeface="Arial"/>
          <a:ea typeface="+mn-ea"/>
          <a:cs typeface="Helvetica"/>
        </a:defRPr>
      </a:lvl8pPr>
      <a:lvl9pPr marL="3886200" indent="-228600" algn="l" defTabSz="457200" rtl="0" eaLnBrk="1" latinLnBrk="0" hangingPunct="1">
        <a:spcBef>
          <a:spcPct val="20000"/>
        </a:spcBef>
        <a:buFont typeface="Wingdings" charset="2"/>
        <a:buChar char="§"/>
        <a:defRPr sz="1800" kern="1200" baseline="0">
          <a:solidFill>
            <a:srgbClr val="404040"/>
          </a:solidFill>
          <a:latin typeface="Arial"/>
          <a:ea typeface="+mn-ea"/>
          <a:cs typeface="Helvetic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14.xml"/><Relationship Id="rId4" Type="http://schemas.openxmlformats.org/officeDocument/2006/relationships/hyperlink" Target="#_ftn3"/></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ctrTitle"/>
          </p:nvPr>
        </p:nvSpPr>
        <p:spPr>
          <a:xfrm>
            <a:off x="325438" y="414867"/>
            <a:ext cx="8412162" cy="1426031"/>
          </a:xfrm>
        </p:spPr>
        <p:txBody>
          <a:bodyPr anchor="t" anchorCtr="0">
            <a:spAutoFit/>
          </a:bodyPr>
          <a:lstStyle/>
          <a:p>
            <a:pPr algn="ctr" eaLnBrk="1" hangingPunct="1">
              <a:lnSpc>
                <a:spcPts val="2600"/>
              </a:lnSpc>
            </a:pPr>
            <a:r>
              <a:rPr lang="en-US" altLang="en-US" sz="2200" dirty="0">
                <a:latin typeface="Arial" charset="0"/>
                <a:ea typeface="ＭＳ Ｐゴシック" charset="-128"/>
              </a:rPr>
              <a:t>State and Local Government Finance –</a:t>
            </a:r>
            <a:br>
              <a:rPr lang="en-US" altLang="en-US" sz="2200" dirty="0">
                <a:latin typeface="Arial" charset="0"/>
                <a:ea typeface="ＭＳ Ｐゴシック" charset="-128"/>
              </a:rPr>
            </a:br>
            <a:r>
              <a:rPr lang="en-US" altLang="en-US" sz="2200" dirty="0">
                <a:latin typeface="Arial" charset="0"/>
                <a:ea typeface="ＭＳ Ｐゴシック" charset="-128"/>
              </a:rPr>
              <a:t>Coming Attractions and Lessons Learned from Past Distress</a:t>
            </a:r>
            <a:br>
              <a:rPr lang="en-US" altLang="en-US" sz="2200" dirty="0">
                <a:latin typeface="Arial" charset="0"/>
                <a:ea typeface="ＭＳ Ｐゴシック" charset="-128"/>
              </a:rPr>
            </a:br>
            <a:br>
              <a:rPr lang="en-US" altLang="en-US" sz="2400" dirty="0">
                <a:latin typeface="Arial" charset="0"/>
                <a:ea typeface="ＭＳ Ｐゴシック" charset="-128"/>
              </a:rPr>
            </a:br>
            <a:r>
              <a:rPr lang="en-US" altLang="en-US" sz="2200" dirty="0">
                <a:latin typeface="Arial" charset="0"/>
                <a:ea typeface="ＭＳ Ｐゴシック" charset="-128"/>
              </a:rPr>
              <a:t>What Market Participants Should Know</a:t>
            </a:r>
            <a:endParaRPr lang="en-US" altLang="en-US" sz="2400" dirty="0">
              <a:latin typeface="Arial" charset="0"/>
              <a:ea typeface="ＭＳ Ｐゴシック" charset="-128"/>
            </a:endParaRPr>
          </a:p>
        </p:txBody>
      </p:sp>
      <p:sp>
        <p:nvSpPr>
          <p:cNvPr id="36867" name="Subtitle 9"/>
          <p:cNvSpPr>
            <a:spLocks noGrp="1"/>
          </p:cNvSpPr>
          <p:nvPr>
            <p:ph type="subTitle" idx="1"/>
          </p:nvPr>
        </p:nvSpPr>
        <p:spPr>
          <a:xfrm>
            <a:off x="546100" y="2346961"/>
            <a:ext cx="8110538" cy="1249679"/>
          </a:xfrm>
        </p:spPr>
        <p:txBody>
          <a:bodyPr anchor="b"/>
          <a:lstStyle/>
          <a:p>
            <a:pPr algn="ctr">
              <a:lnSpc>
                <a:spcPts val="1800"/>
              </a:lnSpc>
              <a:buClr>
                <a:srgbClr val="B6B8BC"/>
              </a:buClr>
            </a:pPr>
            <a:r>
              <a:rPr lang="en-US" altLang="en-US" sz="1600" dirty="0">
                <a:solidFill>
                  <a:schemeClr val="tx2"/>
                </a:solidFill>
                <a:latin typeface="Arial" charset="0"/>
                <a:ea typeface="ＭＳ Ｐゴシック" charset="-128"/>
              </a:rPr>
              <a:t>James E. Spiotto</a:t>
            </a:r>
            <a:br>
              <a:rPr lang="en-US" altLang="en-US" sz="1600" dirty="0">
                <a:solidFill>
                  <a:schemeClr val="tx2"/>
                </a:solidFill>
                <a:latin typeface="Arial" charset="0"/>
                <a:ea typeface="ＭＳ Ｐゴシック" charset="-128"/>
              </a:rPr>
            </a:br>
            <a:r>
              <a:rPr lang="en-US" altLang="en-US" sz="1600" dirty="0">
                <a:solidFill>
                  <a:schemeClr val="tx2"/>
                </a:solidFill>
                <a:latin typeface="Arial" charset="0"/>
                <a:ea typeface="ＭＳ Ｐゴシック" charset="-128"/>
              </a:rPr>
              <a:t>Managing Director</a:t>
            </a:r>
            <a:br>
              <a:rPr lang="en-US" altLang="en-US" sz="1600" dirty="0">
                <a:solidFill>
                  <a:schemeClr val="tx2"/>
                </a:solidFill>
                <a:latin typeface="Arial" charset="0"/>
                <a:ea typeface="ＭＳ Ｐゴシック" charset="-128"/>
              </a:rPr>
            </a:br>
            <a:r>
              <a:rPr lang="en-US" altLang="en-US" sz="1600" dirty="0">
                <a:solidFill>
                  <a:schemeClr val="tx2"/>
                </a:solidFill>
                <a:latin typeface="Arial" charset="0"/>
                <a:ea typeface="ＭＳ Ｐゴシック" charset="-128"/>
              </a:rPr>
              <a:t>Chapman Strategic Advisors LLC</a:t>
            </a:r>
            <a:br>
              <a:rPr lang="en-US" altLang="en-US" sz="1600" dirty="0">
                <a:solidFill>
                  <a:schemeClr val="tx2"/>
                </a:solidFill>
                <a:latin typeface="Arial" charset="0"/>
                <a:ea typeface="ＭＳ Ｐゴシック" charset="-128"/>
              </a:rPr>
            </a:br>
            <a:r>
              <a:rPr lang="en-US" altLang="en-US" sz="1600" dirty="0">
                <a:solidFill>
                  <a:schemeClr val="tx2"/>
                </a:solidFill>
                <a:latin typeface="Arial" charset="0"/>
                <a:ea typeface="ＭＳ Ｐゴシック" charset="-128"/>
              </a:rPr>
              <a:t>Co-Publisher Muninetguide.com</a:t>
            </a:r>
            <a:br>
              <a:rPr lang="en-US" altLang="en-US" sz="1600" dirty="0">
                <a:solidFill>
                  <a:schemeClr val="tx2"/>
                </a:solidFill>
                <a:latin typeface="Arial" charset="0"/>
                <a:ea typeface="ＭＳ Ｐゴシック" charset="-128"/>
              </a:rPr>
            </a:br>
            <a:r>
              <a:rPr lang="en-US" altLang="en-US" sz="1600" dirty="0">
                <a:solidFill>
                  <a:schemeClr val="tx2"/>
                </a:solidFill>
                <a:latin typeface="Arial" charset="0"/>
                <a:ea typeface="ＭＳ Ｐゴシック" charset="-128"/>
              </a:rPr>
              <a:t>May 23, 2018</a:t>
            </a:r>
          </a:p>
        </p:txBody>
      </p:sp>
      <p:sp>
        <p:nvSpPr>
          <p:cNvPr id="36868" name="Text Placeholder 6"/>
          <p:cNvSpPr>
            <a:spLocks noGrp="1"/>
          </p:cNvSpPr>
          <p:nvPr>
            <p:ph type="body" sz="quarter" idx="10"/>
          </p:nvPr>
        </p:nvSpPr>
        <p:spPr>
          <a:xfrm>
            <a:off x="7504981" y="6332538"/>
            <a:ext cx="1135782" cy="255587"/>
          </a:xfrm>
        </p:spPr>
        <p:txBody>
          <a:bodyPr anchor="t"/>
          <a:lstStyle/>
          <a:p>
            <a:pPr eaLnBrk="1" hangingPunct="1"/>
            <a:r>
              <a:rPr lang="en-US" altLang="en-US" dirty="0">
                <a:solidFill>
                  <a:schemeClr val="bg1"/>
                </a:solidFill>
                <a:latin typeface="Arial" charset="0"/>
                <a:ea typeface="ＭＳ Ｐゴシック" charset="-128"/>
              </a:rPr>
              <a:t>4845-1861-6678</a:t>
            </a:r>
          </a:p>
        </p:txBody>
      </p:sp>
      <p:sp>
        <p:nvSpPr>
          <p:cNvPr id="6" name="TextBox 10">
            <a:extLst>
              <a:ext uri="{FF2B5EF4-FFF2-40B4-BE49-F238E27FC236}">
                <a16:creationId xmlns:a16="http://schemas.microsoft.com/office/drawing/2014/main" id="{BDD881E2-EBEA-7D4F-8906-5CAC0126ABEC}"/>
              </a:ext>
            </a:extLst>
          </p:cNvPr>
          <p:cNvSpPr txBox="1">
            <a:spLocks noChangeArrowheads="1"/>
          </p:cNvSpPr>
          <p:nvPr/>
        </p:nvSpPr>
        <p:spPr bwMode="auto">
          <a:xfrm>
            <a:off x="334963" y="4114800"/>
            <a:ext cx="8351837" cy="20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09538"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algn="just">
              <a:lnSpc>
                <a:spcPts val="1000"/>
              </a:lnSpc>
            </a:pPr>
            <a:r>
              <a:rPr lang="en-US" altLang="en-US" sz="800" dirty="0">
                <a:solidFill>
                  <a:srgbClr val="0C3873"/>
                </a:solidFill>
                <a:latin typeface="Arial" panose="020B0604020202020204" pitchFamily="34" charset="0"/>
                <a:cs typeface="Arial" panose="020B0604020202020204" pitchFamily="34" charset="0"/>
              </a:rPr>
              <a:t>©	2018 by James E. Spiotto. All rights reserved. </a:t>
            </a:r>
            <a:r>
              <a:rPr lang="en-US" sz="800" dirty="0">
                <a:solidFill>
                  <a:srgbClr val="0C3873"/>
                </a:solidFill>
                <a:latin typeface="Arial" panose="020B0604020202020204" pitchFamily="34" charset="0"/>
                <a:ea typeface="Arial" charset="0"/>
                <a:cs typeface="Arial" panose="020B0604020202020204" pitchFamily="34" charset="0"/>
              </a:rPr>
              <a:t>James E. Spiotto is the Co-Publisher of Muninet Guide and a retired partner of Chapman and Cutler LLP as well as Managing Director of Chapman Strategic Advisors LLC and President of JASSEE Advisors, LLC. This document is for informational purposes, general in nature and based on authorities that are subject to change. It is not intended as a recommendation or advice with regard to any action or inaction to be taken. The views expressed herein are solely those of the author and do not reflect the position, opinion or views of Chapman and Cutler LLP or Chapman Strategic Advisors LLC. </a:t>
            </a:r>
            <a:r>
              <a:rPr lang="en-US" altLang="en-US" sz="800" dirty="0">
                <a:solidFill>
                  <a:srgbClr val="0C3873"/>
                </a:solidFill>
                <a:latin typeface="Arial" panose="020B0604020202020204" pitchFamily="34" charset="0"/>
                <a:cs typeface="Arial" panose="020B0604020202020204" pitchFamily="34" charset="0"/>
              </a:rPr>
              <a:t>For further reading: Remarks of James E. Spiotto of Chapman and Cutler LLP to the U.S. Securities and Exchange Commission field hearing at Birmingham, Alabama on July 29, 2011 on the State of the Municipal Securities Market, Remarks of James E. Spiotto of Chapman and Cutler LLP, and the Second Edition of “MUNICIPALITIES IN DISTRESS?” authored by James E. Spiotto and published by Chapman and Cutler LLP which is a 50-State Survey of State Laws Dealing with Financial Emergencies of Local Governments, Rights and Remedies Provided by States to Investors in Financially Distressed Local Government Debt, and State Authorization of Municipalities to File Chapter 9 Bankruptcy, which is available from Chapman and Cutler LLP or on Amazon.com, PRIMER ON MUNICIPAL DEBT ADJUSTMENT, published by Chapman and Cutler LLP, which is available from Chapman and Cutler LLP, “The Role of the State in Supervising and Assisting Municipalities, Especially in Times of Financial Distress,” by James E. Spiotto in the MUNICIPAL FINANCE JOURNAL, Winter/Spring 2013 and “How Municipalities in Financial Distress Should Deal with Unfunded Pension Obligations and Appropriate Funding of Essential Services,” 50 WILLAMETTE LAW REVIEW 515 (2014), “Reducing Risk to Payment of State and Local Government Debt Obligations, Statutory Liens from Rhode Island to California SB 222” MUNINET GUIDE (July 28, 2015) http:www.muninetguide.com/articles/reducing-risk-to-payment-of-state-and-local-government-debt-7401, Remarks of James E. Spiotto to the United Stats Senate Committee on the Judiciary in connection with the hearing on December 1, 2015 on the financial distress in Puerto Rico and the role of Congress. </a:t>
            </a:r>
            <a:r>
              <a:rPr lang="en-US" sz="800" dirty="0">
                <a:solidFill>
                  <a:srgbClr val="0C3873"/>
                </a:solidFill>
                <a:latin typeface="Arial" panose="020B0604020202020204" pitchFamily="34" charset="0"/>
                <a:cs typeface="Arial" panose="020B0604020202020204" pitchFamily="34" charset="0"/>
              </a:rPr>
              <a:t>“Puerto Rico’s ‘Assured’ Decision Should Be Reconsidered or Reversed” MUNINET GUIDE (Feb 5, 2018) http:www.muninetguide.com/articles/puerto-rico-assured-decision_179937.</a:t>
            </a:r>
            <a:endParaRPr lang="en-US" altLang="en-US" sz="800" dirty="0">
              <a:solidFill>
                <a:srgbClr val="0C3873"/>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938" indent="-7938" eaLnBrk="1" hangingPunct="1">
              <a:buNone/>
            </a:pPr>
            <a:r>
              <a:rPr lang="en-US" altLang="en-US" sz="2000" b="1" dirty="0">
                <a:latin typeface="Arial" charset="0"/>
                <a:ea typeface="ＭＳ Ｐゴシック" charset="-128"/>
              </a:rPr>
              <a:t>But will this diversity of tax source and strength of tax revenues and collections be true for the foreseeable future?</a:t>
            </a:r>
            <a:endParaRPr lang="en-US" sz="2000" b="1" dirty="0">
              <a:latin typeface="Arial" pitchFamily="-105" charset="0"/>
            </a:endParaRPr>
          </a:p>
          <a:p>
            <a:pPr marL="7938" indent="0">
              <a:buNone/>
            </a:pPr>
            <a:r>
              <a:rPr lang="en-US" sz="2000" u="sng" dirty="0">
                <a:latin typeface="Arial" pitchFamily="-105" charset="0"/>
              </a:rPr>
              <a:t>Not necessarily</a:t>
            </a:r>
            <a:r>
              <a:rPr lang="en-US" sz="2000" dirty="0">
                <a:latin typeface="Arial" pitchFamily="-105" charset="0"/>
              </a:rPr>
              <a:t>!</a:t>
            </a:r>
          </a:p>
          <a:p>
            <a:pPr marL="7938" indent="0">
              <a:buNone/>
            </a:pPr>
            <a:r>
              <a:rPr lang="en-US" altLang="en-US" sz="2000" dirty="0">
                <a:latin typeface="Arial" pitchFamily="-105" charset="0"/>
                <a:ea typeface="ＭＳ Ｐゴシック" charset="-128"/>
              </a:rPr>
              <a:t>The digital revolution has put the strength of diverse tax revenue source into question:</a:t>
            </a:r>
          </a:p>
          <a:p>
            <a:pPr marL="920750" lvl="1" indent="-460375">
              <a:buNone/>
            </a:pPr>
            <a:r>
              <a:rPr lang="en-US" altLang="en-US" sz="1800" dirty="0">
                <a:latin typeface="Arial" charset="0"/>
                <a:ea typeface="ＭＳ Ｐゴシック" charset="-128"/>
              </a:rPr>
              <a:t>1.	</a:t>
            </a:r>
            <a:r>
              <a:rPr lang="en-US" altLang="en-US" sz="1800" u="sng" dirty="0">
                <a:latin typeface="Arial" charset="0"/>
                <a:ea typeface="ＭＳ Ｐゴシック" charset="-128"/>
              </a:rPr>
              <a:t>Online sales</a:t>
            </a:r>
            <a:r>
              <a:rPr lang="en-US" altLang="en-US" sz="1800" dirty="0">
                <a:latin typeface="Arial" charset="0"/>
                <a:ea typeface="ＭＳ Ｐゴシック" charset="-128"/>
              </a:rPr>
              <a:t>. Increased online sales will threaten traditional sale tax receipts and as online sales increase and the sale tax revenues are not collected or not collected in the jurisdiction the purchaser resides, there will be a loss of sale tax revenue from the traditional sale tax government tax collector. (Amazon Distribution Centers not located in major metropolitan areas where the bulk of the Amazon purchasers reside.)</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10</a:t>
            </a:fld>
            <a:endParaRPr lang="en-US" altLang="en-US" dirty="0"/>
          </a:p>
        </p:txBody>
      </p:sp>
      <p:sp>
        <p:nvSpPr>
          <p:cNvPr id="8" name="Title 3">
            <a:extLst>
              <a:ext uri="{FF2B5EF4-FFF2-40B4-BE49-F238E27FC236}">
                <a16:creationId xmlns:a16="http://schemas.microsoft.com/office/drawing/2014/main" id="{F6498F8F-4D0E-4C4C-BDAB-B4C58354AD61}"/>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35234207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1800" u="sng" dirty="0"/>
              <a:t>Attraction of industrial park</a:t>
            </a:r>
            <a:r>
              <a:rPr lang="en-US" sz="1800" dirty="0"/>
              <a:t>. Companies can envision themselves in a clean, modern, safe, digitally wired, next generation industrial park opposed to being attracted to disparate (perhaps) degraded individual site. Park companies will bond with each other for the benefit of all. They will learn from each other with regard to workers, safety, security, environmental compliance, security, etc. The bundled economics benefits of Upside Chicago gives small companies the benefit of a larger enterprise and increased free time by reducing or eliminating time which would have been spent negotiating individually on shared services provided by the Park Manager.</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100</a:t>
            </a:fld>
            <a:endParaRPr lang="en-US" altLang="en-US" dirty="0"/>
          </a:p>
        </p:txBody>
      </p:sp>
      <p:sp>
        <p:nvSpPr>
          <p:cNvPr id="8" name="Title 1">
            <a:extLst>
              <a:ext uri="{FF2B5EF4-FFF2-40B4-BE49-F238E27FC236}">
                <a16:creationId xmlns:a16="http://schemas.microsoft.com/office/drawing/2014/main" id="{641ABE58-D8C9-1540-92D9-EFA63D63221D}"/>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20922858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1800" u="sng" dirty="0"/>
              <a:t>Upside Chicago to use foreign trade zone status (with alternation site framework)</a:t>
            </a:r>
            <a:r>
              <a:rPr lang="en-US" sz="1800" dirty="0"/>
              <a:t>:</a:t>
            </a:r>
          </a:p>
          <a:p>
            <a:pPr marL="977900" lvl="2" indent="-231775"/>
            <a:r>
              <a:rPr lang="en-US" sz="1800" dirty="0"/>
              <a:t>A city or public corporation can apply for Foreign Trade Zone (“FTZ”) status which must be approved by the Department of Treasury and Commerce:</a:t>
            </a:r>
          </a:p>
          <a:p>
            <a:pPr marL="1200150" lvl="3" indent="-231775"/>
            <a:r>
              <a:rPr lang="en-US" sz="1600" dirty="0"/>
              <a:t>Foreign Trade Zone Act 19 U.S.C.</a:t>
            </a:r>
            <a:r>
              <a:rPr lang="en-US" sz="1600" spc="-100" dirty="0"/>
              <a:t>§</a:t>
            </a:r>
            <a:r>
              <a:rPr lang="en-US" sz="1600" dirty="0"/>
              <a:t>81(u)</a:t>
            </a:r>
            <a:r>
              <a:rPr lang="en-US" altLang="en-US" sz="1600" dirty="0">
                <a:latin typeface="Arial" charset="0"/>
                <a:ea typeface="ＭＳ Ｐゴシック" charset="-128"/>
              </a:rPr>
              <a:t>.</a:t>
            </a:r>
          </a:p>
          <a:p>
            <a:pPr marL="1200150" lvl="3" indent="-231775"/>
            <a:r>
              <a:rPr lang="en-US" sz="1600" dirty="0"/>
              <a:t>Foreign Trade Zone Board Regulation 15 C.F.R.</a:t>
            </a:r>
            <a:r>
              <a:rPr lang="en-US" sz="1600" spc="-100" dirty="0"/>
              <a:t>§</a:t>
            </a:r>
            <a:r>
              <a:rPr lang="en-US" sz="1600" dirty="0"/>
              <a:t>400</a:t>
            </a:r>
            <a:r>
              <a:rPr lang="en-US" altLang="en-US" sz="1600" dirty="0">
                <a:latin typeface="Arial" charset="0"/>
                <a:ea typeface="ＭＳ Ｐゴシック" charset="-128"/>
              </a:rPr>
              <a:t>.</a:t>
            </a:r>
          </a:p>
          <a:p>
            <a:pPr marL="1200150" lvl="3" indent="-231775"/>
            <a:r>
              <a:rPr lang="en-US" sz="1600" dirty="0"/>
              <a:t>Custom Regulation 19 C.F.R.</a:t>
            </a:r>
            <a:r>
              <a:rPr lang="en-US" sz="1600" spc="-200" dirty="0"/>
              <a:t>§</a:t>
            </a:r>
            <a:r>
              <a:rPr lang="en-US" sz="1600" dirty="0"/>
              <a:t>146.</a:t>
            </a:r>
          </a:p>
          <a:p>
            <a:pPr marL="977900" lvl="2" indent="-231775"/>
            <a:r>
              <a:rPr lang="en-US" sz="1800" dirty="0"/>
              <a:t>Alternation Site Framework (“ASF”) gives participating zones greater flexibility to a much simpler, faster minor boundary modification procedure to designate locations where companies are ready to use FTZ.</a:t>
            </a:r>
          </a:p>
          <a:p>
            <a:pPr marL="977900" lvl="2" indent="-231775"/>
            <a:r>
              <a:rPr lang="en-US" sz="1800" dirty="0"/>
              <a:t>FTZ maintain and create jobs and involvements in the U.S. as opposed to in a foreign country by customs/tax financial savings</a:t>
            </a:r>
            <a:r>
              <a:rPr lang="en-US" altLang="en-US" sz="1800" dirty="0">
                <a:latin typeface="Arial" charset="0"/>
                <a:ea typeface="ＭＳ Ｐゴシック" charset="-128"/>
              </a:rPr>
              <a: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101</a:t>
            </a:fld>
            <a:endParaRPr lang="en-US" altLang="en-US" dirty="0"/>
          </a:p>
        </p:txBody>
      </p:sp>
      <p:sp>
        <p:nvSpPr>
          <p:cNvPr id="8" name="Title 1">
            <a:extLst>
              <a:ext uri="{FF2B5EF4-FFF2-40B4-BE49-F238E27FC236}">
                <a16:creationId xmlns:a16="http://schemas.microsoft.com/office/drawing/2014/main" id="{641ABE58-D8C9-1540-92D9-EFA63D63221D}"/>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3430056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77900" lvl="2" indent="-231775"/>
            <a:r>
              <a:rPr lang="en-US" sz="1700" dirty="0"/>
              <a:t>FTZ stimulate American economic growth and development because FTZs encourage companies to continue to expand their operations in the United States.</a:t>
            </a:r>
          </a:p>
          <a:p>
            <a:pPr marL="977900" lvl="2" indent="-231775"/>
            <a:r>
              <a:rPr lang="en-US" sz="1700" dirty="0"/>
              <a:t>Companies that operate in FTZs import parts, material, components or equipment for manufacturing and they finish the goods or parts for distribution in the U.S. or to be exported.</a:t>
            </a:r>
          </a:p>
          <a:p>
            <a:pPr marL="977900" lvl="2" indent="-231775"/>
            <a:r>
              <a:rPr lang="en-US" sz="1700" dirty="0"/>
              <a:t>The benefit of FTZ status is the custom duties on foreign parts, materials, components or equipment imported by the company operating in the FTZ either are eliminated or substantially reduced or deferred so that generally the only duty is on the finished product which is a significant reduction in duty expenses. This applies to foreign products admitted into the FTZ for storage, exhibition, assembly, manufacture and processing.</a:t>
            </a:r>
          </a:p>
          <a:p>
            <a:pPr marL="977900" lvl="2" indent="-231775"/>
            <a:r>
              <a:rPr lang="en-US" sz="1700" dirty="0"/>
              <a:t>Connecticut already has four FTZs (FTZ No. 71 Windsor Locks, 76 Bridgeport, 162 New Haven and 208 new London). Either a new FTZ can be applied for or ASF requested to expand the boundaries of existing sites</a:t>
            </a:r>
            <a:r>
              <a:rPr lang="en-US" altLang="en-US" sz="1700" dirty="0">
                <a:latin typeface="Arial" charset="0"/>
                <a:ea typeface="ＭＳ Ｐゴシック" charset="-128"/>
              </a:rPr>
              <a: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102</a:t>
            </a:fld>
            <a:endParaRPr lang="en-US" altLang="en-US" dirty="0"/>
          </a:p>
        </p:txBody>
      </p:sp>
      <p:sp>
        <p:nvSpPr>
          <p:cNvPr id="8" name="Title 1">
            <a:extLst>
              <a:ext uri="{FF2B5EF4-FFF2-40B4-BE49-F238E27FC236}">
                <a16:creationId xmlns:a16="http://schemas.microsoft.com/office/drawing/2014/main" id="{641ABE58-D8C9-1540-92D9-EFA63D63221D}"/>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4771008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66725" indent="-466725">
              <a:buNone/>
            </a:pPr>
            <a:r>
              <a:rPr lang="en-US" sz="2000" dirty="0"/>
              <a:t>D.	</a:t>
            </a:r>
            <a:r>
              <a:rPr lang="en-US" sz="2000" u="sng" dirty="0"/>
              <a:t>Projected economic benefits of Upside Chicago concept</a:t>
            </a:r>
            <a:r>
              <a:rPr lang="en-US" sz="2000" dirty="0"/>
              <a:t>. Upside Chicago and the goal of creating 20,000 new manufacturing jobs (with additional indirect and induced jobs) should over the long run</a:t>
            </a:r>
            <a:r>
              <a:rPr lang="en-US" altLang="en-US" sz="2000" dirty="0">
                <a:latin typeface="Arial" charset="0"/>
                <a:ea typeface="ＭＳ Ｐゴシック" charset="-128"/>
              </a:rPr>
              <a:t>:</a:t>
            </a:r>
          </a:p>
          <a:p>
            <a:pPr lvl="1"/>
            <a:r>
              <a:rPr lang="en-US" sz="1800" dirty="0"/>
              <a:t>Create 44,000 jobs more or less (direct, indirect and induced job multiplier).</a:t>
            </a:r>
          </a:p>
          <a:p>
            <a:pPr lvl="1"/>
            <a:r>
              <a:rPr lang="en-US" sz="1800" dirty="0"/>
              <a:t>Increase state and local taxes by $426 million or more.</a:t>
            </a:r>
          </a:p>
          <a:p>
            <a:pPr lvl="1"/>
            <a:r>
              <a:rPr lang="en-US" sz="1800" dirty="0"/>
              <a:t>Help improve infrastructure and government services with increase tax revenues in addition to the Industrial Park site improvements and infrastructures.</a:t>
            </a:r>
          </a:p>
          <a:p>
            <a:pPr lvl="1"/>
            <a:r>
              <a:rPr lang="en-US" sz="1800" dirty="0"/>
              <a:t>Produce an estimated economic benefit of the Industrial Park Program of over $8 billion</a:t>
            </a:r>
            <a:r>
              <a:rPr lang="en-US" altLang="en-US" sz="1800" dirty="0">
                <a:latin typeface="Arial" charset="0"/>
                <a:ea typeface="ＭＳ Ｐゴシック" charset="-128"/>
              </a:rPr>
              <a:t>.</a:t>
            </a: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103</a:t>
            </a:fld>
            <a:endParaRPr lang="en-US" altLang="en-US" dirty="0"/>
          </a:p>
        </p:txBody>
      </p:sp>
      <p:sp>
        <p:nvSpPr>
          <p:cNvPr id="8" name="Title 1">
            <a:extLst>
              <a:ext uri="{FF2B5EF4-FFF2-40B4-BE49-F238E27FC236}">
                <a16:creationId xmlns:a16="http://schemas.microsoft.com/office/drawing/2014/main" id="{5085E53C-2A65-2140-97F6-647D7E2187B1}"/>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4893976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66725" indent="-466725">
              <a:buNone/>
            </a:pPr>
            <a:r>
              <a:rPr lang="en-US" sz="2000" dirty="0"/>
              <a:t>E.	</a:t>
            </a:r>
            <a:r>
              <a:rPr lang="en-US" sz="2000" u="sng" dirty="0"/>
              <a:t>The Pittsburgh story and recovery efforts</a:t>
            </a:r>
            <a:r>
              <a:rPr lang="en-US" altLang="en-US" sz="2000" dirty="0">
                <a:latin typeface="Arial" charset="0"/>
                <a:ea typeface="ＭＳ Ｐゴシック" charset="-128"/>
              </a:rPr>
              <a:t>:</a:t>
            </a:r>
          </a:p>
          <a:p>
            <a:pPr lvl="1"/>
            <a:r>
              <a:rPr lang="en-US" sz="1800" dirty="0"/>
              <a:t>Between 1950 and 2000, Pittsburgh lost the same percentage of population as Detroit with similar adverse affects to its economy and financial condition. In the early 2000s, the City began a program of economic development and in December of 2003 initiated the use of Act 47 Pennsylvania’s municipal recovery plan process for financially distressed municipalities</a:t>
            </a:r>
            <a:r>
              <a:rPr lang="en-US" altLang="en-US" sz="1800" dirty="0">
                <a:latin typeface="Arial" charset="0"/>
                <a:ea typeface="ＭＳ Ｐゴシック" charset="-128"/>
              </a:rPr>
              <a:t>.</a:t>
            </a:r>
          </a:p>
          <a:p>
            <a:pPr lvl="1"/>
            <a:r>
              <a:rPr lang="en-US" sz="1800" dirty="0"/>
              <a:t>Pittsburgh in 2003 was downgraded by Standard &amp; Poor’s (“S&amp;P”) five levels from A- to BB and other rating agencies took similar action. (Pittsburgh was AA in the 1960s and 1970s and dropped to A in 1981 and the A- in 1994.) This was the lowest rating of any major city at that time.</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104</a:t>
            </a:fld>
            <a:endParaRPr lang="en-US" altLang="en-US" dirty="0"/>
          </a:p>
        </p:txBody>
      </p:sp>
      <p:sp>
        <p:nvSpPr>
          <p:cNvPr id="8" name="Title 1">
            <a:extLst>
              <a:ext uri="{FF2B5EF4-FFF2-40B4-BE49-F238E27FC236}">
                <a16:creationId xmlns:a16="http://schemas.microsoft.com/office/drawing/2014/main" id="{6AC55CC8-3715-8B49-858E-F68EF8B9B31E}"/>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39053351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1800" dirty="0"/>
              <a:t>In the 2000’s Pittsburgh began a campaign to increase job creation and employment in Pittsburgh. As a result, between 2004 to September 2013, Pittsburgh increased employment by 56,220 in such areas as technology, high tech, med tech and energy</a:t>
            </a:r>
            <a:r>
              <a:rPr lang="en-US" altLang="en-US" sz="1800" dirty="0">
                <a:latin typeface="Arial" charset="0"/>
                <a:ea typeface="ＭＳ Ｐゴシック" charset="-128"/>
              </a:rPr>
              <a:t>.</a:t>
            </a:r>
          </a:p>
          <a:p>
            <a:pPr lvl="1"/>
            <a:r>
              <a:rPr lang="en-US" sz="1800" dirty="0"/>
              <a:t>In October 2013, S&amp;P, after analysis of the City of Pittsburgh and efforts of stimulating its economy and creating new jobs, raised its rating on Pittsburgh debt from BBB to A, an increase three levels from the 2006 rating upgrade from BBB- to BBB.</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105</a:t>
            </a:fld>
            <a:endParaRPr lang="en-US" altLang="en-US" dirty="0"/>
          </a:p>
        </p:txBody>
      </p:sp>
      <p:sp>
        <p:nvSpPr>
          <p:cNvPr id="8" name="Title 1">
            <a:extLst>
              <a:ext uri="{FF2B5EF4-FFF2-40B4-BE49-F238E27FC236}">
                <a16:creationId xmlns:a16="http://schemas.microsoft.com/office/drawing/2014/main" id="{08671BBF-BCF0-C846-978C-42CF2C735385}"/>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11328694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27F6DEF-4A82-4E43-847B-045E14276AFE}" type="slidenum">
              <a:rPr lang="en-US" altLang="en-US" smtClean="0"/>
              <a:pPr/>
              <a:t>106</a:t>
            </a:fld>
            <a:endParaRPr lang="en-US" altLang="en-US" dirty="0"/>
          </a:p>
        </p:txBody>
      </p:sp>
    </p:spTree>
    <p:extLst>
      <p:ext uri="{BB962C8B-B14F-4D97-AF65-F5344CB8AC3E}">
        <p14:creationId xmlns:p14="http://schemas.microsoft.com/office/powerpoint/2010/main" val="3711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a:buNone/>
            </a:pPr>
            <a:r>
              <a:rPr lang="en-US" altLang="en-US" sz="1800" dirty="0">
                <a:latin typeface="Arial" charset="0"/>
                <a:ea typeface="ＭＳ Ｐゴシック" charset="-128"/>
              </a:rPr>
              <a:t>2.	</a:t>
            </a:r>
            <a:r>
              <a:rPr lang="en-US" altLang="en-US" sz="1800" u="sng" dirty="0">
                <a:latin typeface="Arial" charset="0"/>
                <a:ea typeface="ＭＳ Ｐゴシック" charset="-128"/>
              </a:rPr>
              <a:t>Autonomous electric cars by 2026</a:t>
            </a:r>
            <a:r>
              <a:rPr lang="en-US" altLang="en-US" sz="1800" dirty="0">
                <a:latin typeface="Arial" charset="0"/>
                <a:ea typeface="ＭＳ Ｐゴシック" charset="-128"/>
              </a:rPr>
              <a:t>. California Department of Transportation predicts major highways in California may well be by 2026, restricted to electric level IV autonomous cars. What will happen to gas tax revenues and related bond issues, or employees in manufacturing of combustion engines, vehicles and related fields, </a:t>
            </a:r>
            <a:r>
              <a:rPr lang="en-US" altLang="en-US" sz="1800" i="1" dirty="0">
                <a:latin typeface="Arial" charset="0"/>
                <a:ea typeface="ＭＳ Ｐゴシック" charset="-128"/>
              </a:rPr>
              <a:t>e.g.,</a:t>
            </a:r>
            <a:r>
              <a:rPr lang="en-US" altLang="en-US" sz="1800" dirty="0">
                <a:latin typeface="Arial" charset="0"/>
                <a:ea typeface="ＭＳ Ｐゴシック" charset="-128"/>
              </a:rPr>
              <a:t> car repairs or sales? What will be the effect of the drop off of employed workers in related fields of oil and gas, refineries, auto and auto parts manufacturing for combustion engines, vehicles and machines, auto repairs, etc., which is estimated to decrease 20-30% each year after 2025, and the resulting loss of those workers’ income tax and sale tax revenues and increase in unemployment benefits?</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11</a:t>
            </a:fld>
            <a:endParaRPr lang="en-US" altLang="en-US" dirty="0"/>
          </a:p>
        </p:txBody>
      </p:sp>
      <p:sp>
        <p:nvSpPr>
          <p:cNvPr id="8" name="Title 3">
            <a:extLst>
              <a:ext uri="{FF2B5EF4-FFF2-40B4-BE49-F238E27FC236}">
                <a16:creationId xmlns:a16="http://schemas.microsoft.com/office/drawing/2014/main" id="{F6DBB711-1529-864B-9B06-208C5064D552}"/>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229834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a:buNone/>
            </a:pPr>
            <a:r>
              <a:rPr lang="en-US" altLang="en-US" sz="1800" dirty="0">
                <a:latin typeface="Arial" charset="0"/>
                <a:ea typeface="ＭＳ Ｐゴシック" charset="-128"/>
              </a:rPr>
              <a:t>3.	</a:t>
            </a:r>
            <a:r>
              <a:rPr lang="en-US" altLang="en-US" sz="1800" u="sng" dirty="0">
                <a:latin typeface="Arial" charset="0"/>
                <a:ea typeface="ＭＳ Ｐゴシック" charset="-128"/>
              </a:rPr>
              <a:t>Shared economy</a:t>
            </a:r>
            <a:r>
              <a:rPr lang="en-US" altLang="en-US" sz="1800" dirty="0">
                <a:latin typeface="Arial" charset="0"/>
                <a:ea typeface="ＭＳ Ｐゴシック" charset="-128"/>
              </a:rPr>
              <a:t>. With autonomous electric cars used by Uber and Lyft, and the reduction or virtual elimination of private ownership of vehicles, what is the result in lost parking lot tax revenues (since cars do not park all day due to constant use and little individual ownership), loss of employment for parking lot servicing employees and related loss of income tax revenues as well as reduced number of vehicles needed due to the “more efficient use of vehicles by reduced individual ownership”? Also, various equipment used occasionally in home ownership will not need to be purchased individually but will be shared on a collective “rent” or “ownership” basis. Possible significant decrease of taxi revenues, toll fees, traffic violation fines, etc.</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12</a:t>
            </a:fld>
            <a:endParaRPr lang="en-US" altLang="en-US" dirty="0"/>
          </a:p>
        </p:txBody>
      </p:sp>
      <p:sp>
        <p:nvSpPr>
          <p:cNvPr id="8" name="Title 3">
            <a:extLst>
              <a:ext uri="{FF2B5EF4-FFF2-40B4-BE49-F238E27FC236}">
                <a16:creationId xmlns:a16="http://schemas.microsoft.com/office/drawing/2014/main" id="{88EB1BA4-1267-AE49-9C8E-B7E2F4839365}"/>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98045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a:buNone/>
            </a:pPr>
            <a:r>
              <a:rPr lang="en-US" altLang="en-US" sz="1800" dirty="0">
                <a:latin typeface="Arial" charset="0"/>
                <a:ea typeface="ＭＳ Ｐゴシック" charset="-128"/>
              </a:rPr>
              <a:t>4.	</a:t>
            </a:r>
            <a:r>
              <a:rPr lang="en-US" altLang="en-US" sz="1800" u="sng" dirty="0">
                <a:latin typeface="Arial" charset="0"/>
                <a:ea typeface="ＭＳ Ｐゴシック" charset="-128"/>
              </a:rPr>
              <a:t>Expanded use of automation</a:t>
            </a:r>
            <a:r>
              <a:rPr lang="en-US" altLang="en-US" sz="1800" dirty="0">
                <a:latin typeface="Arial" charset="0"/>
                <a:ea typeface="ＭＳ Ｐゴシック" charset="-128"/>
              </a:rPr>
              <a:t>. As automation continues to evolve and workers are replaced by robots, what should be the replacement tax on robots, the cost of out-of-work workers, the lost income and lost sales tax revenues from personal consumption of goods and services? Should there be a robot replacement tax to capture all the lost revenues?</a:t>
            </a:r>
          </a:p>
          <a:p>
            <a:pPr marL="920750" lvl="1" indent="-460375">
              <a:buNone/>
            </a:pPr>
            <a:r>
              <a:rPr lang="en-US" altLang="en-US" sz="1800" dirty="0">
                <a:latin typeface="Arial" charset="0"/>
                <a:ea typeface="ＭＳ Ｐゴシック" charset="-128"/>
              </a:rPr>
              <a:t>5.	</a:t>
            </a:r>
            <a:r>
              <a:rPr lang="en-US" altLang="en-US" sz="1800" u="sng" dirty="0">
                <a:latin typeface="Arial" charset="0"/>
                <a:ea typeface="ＭＳ Ｐゴシック" charset="-128"/>
              </a:rPr>
              <a:t>The increased use of Airbnb</a:t>
            </a:r>
            <a:r>
              <a:rPr lang="en-US" altLang="en-US" sz="1800" dirty="0">
                <a:latin typeface="Arial" charset="0"/>
                <a:ea typeface="ＭＳ Ｐゴシック" charset="-128"/>
              </a:rPr>
              <a:t>. With the Airbnb phenomenon, there will be loss of local hotel and convention taxes, loss of jobs in the hotel industry and possible lack of safety standards for vacation and visitor guest rooms. Most major cities, as well as smaller ones, have made budgets balance and need capital improvement projects to be funded by a hotel and convention tax. Those taxes will be difficult to collect, enforce and levy on individual home and apartment owners in this yet to be regulated cottage industry.</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13</a:t>
            </a:fld>
            <a:endParaRPr lang="en-US" altLang="en-US" dirty="0"/>
          </a:p>
        </p:txBody>
      </p:sp>
      <p:sp>
        <p:nvSpPr>
          <p:cNvPr id="8" name="Title 3">
            <a:extLst>
              <a:ext uri="{FF2B5EF4-FFF2-40B4-BE49-F238E27FC236}">
                <a16:creationId xmlns:a16="http://schemas.microsoft.com/office/drawing/2014/main" id="{2BA28523-E6ED-5947-8CAF-1EC01182EFF6}"/>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67569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B.	</a:t>
            </a:r>
            <a:r>
              <a:rPr lang="en-US" sz="2000" u="sng" dirty="0">
                <a:cs typeface="ＭＳ Ｐゴシック" pitchFamily="-105" charset="-128"/>
              </a:rPr>
              <a:t>Use of debt limitation and tax limitation</a:t>
            </a:r>
            <a:r>
              <a:rPr lang="en-US" sz="2000" dirty="0">
                <a:latin typeface="Arial" pitchFamily="-105" charset="0"/>
              </a:rPr>
              <a:t>:</a:t>
            </a:r>
          </a:p>
          <a:p>
            <a:pPr marL="920750" lvl="1" indent="-450850" eaLnBrk="1" hangingPunct="1">
              <a:buNone/>
            </a:pPr>
            <a:r>
              <a:rPr lang="en-US" sz="1800" dirty="0">
                <a:latin typeface="Arial" pitchFamily="-105" charset="0"/>
              </a:rPr>
              <a:t>1.	</a:t>
            </a:r>
            <a:r>
              <a:rPr lang="en-US" sz="1800" dirty="0"/>
              <a:t>Virtually all states impose some sort of limitation on the amount of debt or tax limitations or both</a:t>
            </a:r>
            <a:r>
              <a:rPr lang="en-US" sz="1800" dirty="0">
                <a:latin typeface="Arial" charset="0"/>
                <a:ea typeface="ＭＳ Ｐゴシック" charset="-128"/>
              </a:rPr>
              <a:t>. (</a:t>
            </a:r>
            <a:r>
              <a:rPr lang="en-US" sz="1800" i="1" dirty="0">
                <a:latin typeface="Arial" charset="0"/>
                <a:ea typeface="ＭＳ Ｐゴシック" charset="-128"/>
              </a:rPr>
              <a:t>See</a:t>
            </a:r>
            <a:r>
              <a:rPr lang="en-US" sz="1800" dirty="0">
                <a:latin typeface="Arial" charset="0"/>
                <a:ea typeface="ＭＳ Ｐゴシック" charset="-128"/>
              </a:rPr>
              <a:t> Appendix I taken from the recently released Second Edition of “Municipalities in Distress? How States and Investors Deal with Local government Financial Emergencies”).</a:t>
            </a:r>
          </a:p>
          <a:p>
            <a:pPr marL="920750" lvl="1" indent="-450850" eaLnBrk="1" hangingPunct="1">
              <a:buNone/>
            </a:pPr>
            <a:r>
              <a:rPr lang="en-US" sz="1800" dirty="0">
                <a:latin typeface="Arial" charset="0"/>
                <a:ea typeface="ＭＳ Ｐゴシック" charset="-128"/>
              </a:rPr>
              <a:t>2.	</a:t>
            </a:r>
            <a:r>
              <a:rPr lang="en-US" sz="1800" dirty="0"/>
              <a:t>Municipal debt limits range from a percentage of a valuation of assessed property to a monetary amount</a:t>
            </a:r>
            <a:r>
              <a:rPr lang="en-US" sz="1800" dirty="0">
                <a:latin typeface="Arial" charset="0"/>
                <a:ea typeface="ＭＳ Ｐゴシック" charset="-128"/>
              </a:rPr>
              <a:t>.</a:t>
            </a:r>
          </a:p>
          <a:p>
            <a:pPr marL="920750" lvl="1" indent="-450850" eaLnBrk="1" hangingPunct="1">
              <a:buNone/>
            </a:pPr>
            <a:r>
              <a:rPr lang="en-US" sz="1800" dirty="0">
                <a:latin typeface="Arial" charset="0"/>
                <a:ea typeface="ＭＳ Ｐゴシック" charset="-128"/>
              </a:rPr>
              <a:t>3.	</a:t>
            </a:r>
            <a:r>
              <a:rPr lang="en-US" sz="1800" dirty="0"/>
              <a:t>States handle debt for essential services differently than for non-essential</a:t>
            </a:r>
            <a:r>
              <a:rPr lang="en-US" sz="1800" dirty="0">
                <a:latin typeface="Arial" charset="0"/>
                <a:ea typeface="ＭＳ Ｐゴシック" charset="-128"/>
              </a:rPr>
              <a:t>.</a:t>
            </a:r>
          </a:p>
          <a:p>
            <a:pPr marL="920750" lvl="1" indent="-450850" eaLnBrk="1" hangingPunct="1">
              <a:buNone/>
            </a:pPr>
            <a:r>
              <a:rPr lang="en-US" sz="1800" dirty="0">
                <a:latin typeface="Arial" charset="0"/>
                <a:ea typeface="ＭＳ Ｐゴシック" charset="-128"/>
              </a:rPr>
              <a:t>4.	</a:t>
            </a:r>
            <a:r>
              <a:rPr lang="en-US" sz="1800" dirty="0"/>
              <a:t>There have been recent attempts in some states to tighten local debt limits while others strengthen protections</a:t>
            </a:r>
            <a:r>
              <a:rPr lang="en-US" sz="1800" dirty="0">
                <a:latin typeface="Arial" charset="0"/>
                <a:ea typeface="ＭＳ Ｐゴシック" charset="-128"/>
              </a:rPr>
              <a:t>.</a:t>
            </a:r>
          </a:p>
          <a:p>
            <a:pPr marL="920750" lvl="1" indent="-450850" eaLnBrk="1" hangingPunct="1">
              <a:buNone/>
            </a:pPr>
            <a:r>
              <a:rPr lang="en-US" sz="1800" dirty="0">
                <a:latin typeface="Arial" charset="0"/>
                <a:ea typeface="ＭＳ Ｐゴシック" charset="-128"/>
              </a:rPr>
              <a:t>5.	</a:t>
            </a:r>
            <a:r>
              <a:rPr lang="en-US" sz="1800" dirty="0"/>
              <a:t>Generally revenue bonds paid from the revenues of a municipal enterprise (water, sewer, bridge, tollway, electric system) are exempt from debt limits. So also are tax increment financing and appropriation bonds</a:t>
            </a:r>
            <a:r>
              <a:rPr lang="en-US" sz="180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14</a:t>
            </a:fld>
            <a:endParaRPr lang="en-US" altLang="en-US" dirty="0"/>
          </a:p>
        </p:txBody>
      </p:sp>
      <p:sp>
        <p:nvSpPr>
          <p:cNvPr id="8" name="Title 3">
            <a:extLst>
              <a:ext uri="{FF2B5EF4-FFF2-40B4-BE49-F238E27FC236}">
                <a16:creationId xmlns:a16="http://schemas.microsoft.com/office/drawing/2014/main" id="{32025EBF-7690-C441-BA28-8BE774BDBB39}"/>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405617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50850" eaLnBrk="1" hangingPunct="1">
              <a:buNone/>
            </a:pPr>
            <a:r>
              <a:rPr lang="en-US" sz="1800" dirty="0">
                <a:latin typeface="Arial" charset="0"/>
                <a:ea typeface="ＭＳ Ｐゴシック" charset="-128"/>
              </a:rPr>
              <a:t>6.	With unresolved obligation for public workers’ unfunded pension and health care costs, as well as growing deferred needed infrastructure improvement costs, at the same time there are decreasing tax revenues compared to traditional revenue source, statutory and constitutional debt and tax limits may need to be increased. What are the good as gold tax revenues that will remain and what new ones need to be developed to avoid increasing tax and debt limits.</a:t>
            </a:r>
          </a:p>
          <a:p>
            <a:pPr marL="460375" indent="-452438" eaLnBrk="1" hangingPunct="1">
              <a:buNone/>
            </a:pPr>
            <a:r>
              <a:rPr lang="en-US" sz="2000" dirty="0">
                <a:latin typeface="Arial" charset="0"/>
                <a:ea typeface="ＭＳ Ｐゴシック" charset="-128"/>
              </a:rPr>
              <a:t>C.	</a:t>
            </a:r>
            <a:r>
              <a:rPr lang="en-US" sz="2000" u="sng" dirty="0"/>
              <a:t>Refunding bonds are permitted in all states</a:t>
            </a:r>
            <a:r>
              <a:rPr lang="en-US" sz="2000" dirty="0"/>
              <a:t>. (</a:t>
            </a:r>
            <a:r>
              <a:rPr lang="en-US" sz="2000" i="1" dirty="0"/>
              <a:t>See</a:t>
            </a:r>
            <a:r>
              <a:rPr lang="en-US" sz="2000" dirty="0"/>
              <a:t> Appendix I for further breakdown</a:t>
            </a:r>
            <a:r>
              <a:rPr lang="en-US" sz="2000" dirty="0">
                <a:latin typeface="Arial" charset="0"/>
                <a:ea typeface="ＭＳ Ｐゴシック" charset="-128"/>
              </a:rPr>
              <a:t>.)</a:t>
            </a:r>
            <a:endParaRPr lang="en-US" sz="2000" dirty="0">
              <a:latin typeface="Arial" pitchFamily="-105"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15</a:t>
            </a:fld>
            <a:endParaRPr lang="en-US" altLang="en-US" dirty="0"/>
          </a:p>
        </p:txBody>
      </p:sp>
      <p:sp>
        <p:nvSpPr>
          <p:cNvPr id="8" name="Title 3">
            <a:extLst>
              <a:ext uri="{FF2B5EF4-FFF2-40B4-BE49-F238E27FC236}">
                <a16:creationId xmlns:a16="http://schemas.microsoft.com/office/drawing/2014/main" id="{9E588953-6B9E-6F4D-AA6B-B771344DB4CD}"/>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37546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D.	</a:t>
            </a:r>
            <a:r>
              <a:rPr lang="en-US" altLang="en-US" sz="2000" u="sng" dirty="0">
                <a:latin typeface="Arial" charset="0"/>
                <a:ea typeface="ＭＳ Ｐゴシック" charset="-128"/>
              </a:rPr>
              <a:t>Our states and municipalities enjoy favorable GDP per capita, debt to GDP, and debt to revenue ratios compared to other sovereigns on a global basis</a:t>
            </a:r>
            <a:r>
              <a:rPr lang="en-US" sz="2000" dirty="0">
                <a:latin typeface="Arial" pitchFamily="-105" charset="0"/>
              </a:rPr>
              <a:t>:</a:t>
            </a:r>
          </a:p>
          <a:p>
            <a:pPr marL="920750" lvl="1" indent="-450850" eaLnBrk="1" hangingPunct="1">
              <a:buNone/>
            </a:pPr>
            <a:r>
              <a:rPr lang="en-US" sz="1800" dirty="0">
                <a:latin typeface="Arial" pitchFamily="-105" charset="0"/>
              </a:rPr>
              <a:t>1.	</a:t>
            </a:r>
            <a:r>
              <a:rPr lang="en-US" altLang="en-US" sz="1800" dirty="0">
                <a:latin typeface="Arial" charset="0"/>
                <a:ea typeface="ＭＳ Ｐゴシック" charset="-128"/>
              </a:rPr>
              <a:t>The per capita GDP of each of California, Texas, Florida, New York, Illinois and New Jersey (certain “Major U.S. States”) is higher than Portugal, Greece, Italy and Spain</a:t>
            </a:r>
            <a:r>
              <a:rPr lang="en-US" sz="1800" dirty="0">
                <a:latin typeface="Arial" charset="0"/>
                <a:ea typeface="ＭＳ Ｐゴシック" charset="-128"/>
              </a:rPr>
              <a:t>.</a:t>
            </a:r>
          </a:p>
          <a:p>
            <a:pPr marL="920750" lvl="1" indent="-450850" eaLnBrk="1" hangingPunct="1">
              <a:buNone/>
            </a:pPr>
            <a:r>
              <a:rPr lang="en-US" sz="1800" dirty="0">
                <a:latin typeface="Arial" charset="0"/>
                <a:ea typeface="ＭＳ Ｐゴシック" charset="-128"/>
              </a:rPr>
              <a:t>2.	</a:t>
            </a:r>
            <a:r>
              <a:rPr lang="en-US" altLang="en-US" sz="1800" dirty="0">
                <a:latin typeface="Arial" charset="0"/>
                <a:ea typeface="ＭＳ Ｐゴシック" charset="-128"/>
              </a:rPr>
              <a:t>The percentage of debt to revenue ratio is lower for Major U.S. States than Portugal, Italy and Greece</a:t>
            </a:r>
            <a:r>
              <a:rPr lang="en-US" sz="1800" dirty="0">
                <a:latin typeface="Arial" charset="0"/>
                <a:ea typeface="ＭＳ Ｐゴシック" charset="-128"/>
              </a:rPr>
              <a:t>.</a:t>
            </a:r>
          </a:p>
          <a:p>
            <a:pPr marL="920750" lvl="1" indent="-450850" eaLnBrk="1" hangingPunct="1">
              <a:buNone/>
            </a:pPr>
            <a:r>
              <a:rPr lang="en-US" sz="1800" dirty="0">
                <a:latin typeface="Arial" charset="0"/>
                <a:ea typeface="ＭＳ Ｐゴシック" charset="-128"/>
              </a:rPr>
              <a:t>3.	</a:t>
            </a:r>
            <a:r>
              <a:rPr lang="en-US" altLang="en-US" sz="1800" dirty="0">
                <a:latin typeface="Arial" charset="0"/>
                <a:ea typeface="ＭＳ Ｐゴシック" charset="-128"/>
              </a:rPr>
              <a:t>The percentage of debt to GDP is lower for certain Major U.S. States than Spain, Ireland, Portugal, Greece and Italy</a:t>
            </a:r>
            <a:r>
              <a:rPr lang="en-US" sz="180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16</a:t>
            </a:fld>
            <a:endParaRPr lang="en-US" altLang="en-US" dirty="0"/>
          </a:p>
        </p:txBody>
      </p:sp>
      <p:sp>
        <p:nvSpPr>
          <p:cNvPr id="8" name="Title 3">
            <a:extLst>
              <a:ext uri="{FF2B5EF4-FFF2-40B4-BE49-F238E27FC236}">
                <a16:creationId xmlns:a16="http://schemas.microsoft.com/office/drawing/2014/main" id="{7A4C63F0-1BFA-6947-8827-3472B2762A3F}"/>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3096771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4"/>
          <p:cNvSpPr>
            <a:spLocks noGrp="1"/>
          </p:cNvSpPr>
          <p:nvPr>
            <p:ph idx="1"/>
          </p:nvPr>
        </p:nvSpPr>
        <p:spPr/>
        <p:txBody>
          <a:bodyPr/>
          <a:lstStyle/>
          <a:p>
            <a:pPr marL="0" indent="0" eaLnBrk="1" hangingPunct="1">
              <a:buFont typeface="Wingdings" charset="2"/>
              <a:buNone/>
            </a:pPr>
            <a:r>
              <a:rPr lang="en-US" altLang="en-US" sz="1900" b="1" dirty="0">
                <a:latin typeface="Arial" charset="0"/>
                <a:ea typeface="ＭＳ Ｐゴシック" charset="-128"/>
              </a:rPr>
              <a:t>GDP per capita of Selected U.S. States and European Countries</a:t>
            </a:r>
            <a:br>
              <a:rPr lang="en-US" altLang="en-US" sz="1900" b="1" dirty="0">
                <a:latin typeface="Arial" charset="0"/>
                <a:ea typeface="ＭＳ Ｐゴシック" charset="-128"/>
              </a:rPr>
            </a:br>
            <a:r>
              <a:rPr lang="en-US" altLang="en-US" sz="1900" b="1" dirty="0">
                <a:latin typeface="Arial" charset="0"/>
                <a:ea typeface="ＭＳ Ｐゴシック" charset="-128"/>
              </a:rPr>
              <a:t>Thousands of 2009 USD</a:t>
            </a:r>
          </a:p>
        </p:txBody>
      </p:sp>
      <p:sp>
        <p:nvSpPr>
          <p:cNvPr id="144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E61C5982-8E8F-AA4C-8DBF-F225C5D933E3}" type="slidenum">
              <a:rPr lang="en-US" altLang="en-US" sz="1000">
                <a:solidFill>
                  <a:srgbClr val="FFFFFF"/>
                </a:solidFill>
                <a:latin typeface="Arial" charset="0"/>
              </a:rPr>
              <a:pPr eaLnBrk="1" hangingPunct="1"/>
              <a:t>17</a:t>
            </a:fld>
            <a:endParaRPr lang="en-US" altLang="en-US" sz="1000" dirty="0">
              <a:solidFill>
                <a:srgbClr val="FFFFFF"/>
              </a:solidFill>
              <a:latin typeface="Arial" charset="0"/>
            </a:endParaRPr>
          </a:p>
        </p:txBody>
      </p:sp>
      <p:graphicFrame>
        <p:nvGraphicFramePr>
          <p:cNvPr id="8" name="Chart 7"/>
          <p:cNvGraphicFramePr>
            <a:graphicFrameLocks noGrp="1"/>
          </p:cNvGraphicFramePr>
          <p:nvPr/>
        </p:nvGraphicFramePr>
        <p:xfrm>
          <a:off x="462457" y="1341120"/>
          <a:ext cx="8010070" cy="4785043"/>
        </p:xfrm>
        <a:graphic>
          <a:graphicData uri="http://schemas.openxmlformats.org/drawingml/2006/chart">
            <c:chart xmlns:c="http://schemas.openxmlformats.org/drawingml/2006/chart" xmlns:r="http://schemas.openxmlformats.org/officeDocument/2006/relationships" r:id="rId2"/>
          </a:graphicData>
        </a:graphic>
      </p:graphicFrame>
      <p:sp>
        <p:nvSpPr>
          <p:cNvPr id="144389" name="TextBox 4"/>
          <p:cNvSpPr txBox="1">
            <a:spLocks noChangeArrowheads="1"/>
          </p:cNvSpPr>
          <p:nvPr/>
        </p:nvSpPr>
        <p:spPr bwMode="auto">
          <a:xfrm>
            <a:off x="1066800" y="5849938"/>
            <a:ext cx="449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r>
              <a:rPr lang="en-US" altLang="en-US" sz="1000" dirty="0">
                <a:solidFill>
                  <a:srgbClr val="404040"/>
                </a:solidFill>
              </a:rPr>
              <a:t>Source: US Bureau of Economic Analysis; US Census Bureau; OECD.</a:t>
            </a:r>
          </a:p>
        </p:txBody>
      </p:sp>
      <p:sp>
        <p:nvSpPr>
          <p:cNvPr id="10" name="Title 3">
            <a:extLst>
              <a:ext uri="{FF2B5EF4-FFF2-40B4-BE49-F238E27FC236}">
                <a16:creationId xmlns:a16="http://schemas.microsoft.com/office/drawing/2014/main" id="{8B1441CE-F209-6C44-84C7-35E531B39F9A}"/>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94388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4"/>
          <p:cNvSpPr>
            <a:spLocks noGrp="1"/>
          </p:cNvSpPr>
          <p:nvPr>
            <p:ph idx="1"/>
          </p:nvPr>
        </p:nvSpPr>
        <p:spPr/>
        <p:txBody>
          <a:bodyPr/>
          <a:lstStyle/>
          <a:p>
            <a:pPr marL="0" indent="0" eaLnBrk="1" hangingPunct="1">
              <a:buFont typeface="Wingdings" charset="2"/>
              <a:buNone/>
            </a:pPr>
            <a:r>
              <a:rPr lang="en-US" altLang="en-US" sz="1900" b="1" dirty="0">
                <a:latin typeface="Arial" charset="0"/>
                <a:ea typeface="ＭＳ Ｐゴシック" charset="-128"/>
              </a:rPr>
              <a:t>Debt-to-Revenue Ratio of Selected U.S. States and</a:t>
            </a:r>
            <a:br>
              <a:rPr lang="en-US" altLang="en-US" sz="1900" b="1" dirty="0">
                <a:latin typeface="Arial" charset="0"/>
                <a:ea typeface="ＭＳ Ｐゴシック" charset="-128"/>
              </a:rPr>
            </a:br>
            <a:r>
              <a:rPr lang="en-US" altLang="en-US" sz="1900" b="1" dirty="0">
                <a:latin typeface="Arial" charset="0"/>
                <a:ea typeface="ＭＳ Ｐゴシック" charset="-128"/>
              </a:rPr>
              <a:t>European Countries (2008 figures)</a:t>
            </a:r>
          </a:p>
        </p:txBody>
      </p:sp>
      <p:sp>
        <p:nvSpPr>
          <p:cNvPr id="1454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40803ADE-0597-FB40-BB2B-ADF36D0E771B}" type="slidenum">
              <a:rPr lang="en-US" altLang="en-US" sz="1000">
                <a:solidFill>
                  <a:srgbClr val="FFFFFF"/>
                </a:solidFill>
                <a:latin typeface="Arial" charset="0"/>
              </a:rPr>
              <a:pPr eaLnBrk="1" hangingPunct="1"/>
              <a:t>18</a:t>
            </a:fld>
            <a:endParaRPr lang="en-US" altLang="en-US" sz="1000" dirty="0">
              <a:solidFill>
                <a:srgbClr val="FFFFFF"/>
              </a:solidFill>
              <a:latin typeface="Arial" charset="0"/>
            </a:endParaRPr>
          </a:p>
        </p:txBody>
      </p:sp>
      <p:graphicFrame>
        <p:nvGraphicFramePr>
          <p:cNvPr id="6" name="Chart 5"/>
          <p:cNvGraphicFramePr>
            <a:graphicFrameLocks noGrp="1"/>
          </p:cNvGraphicFramePr>
          <p:nvPr/>
        </p:nvGraphicFramePr>
        <p:xfrm>
          <a:off x="758571" y="2275840"/>
          <a:ext cx="7440618" cy="3901440"/>
        </p:xfrm>
        <a:graphic>
          <a:graphicData uri="http://schemas.openxmlformats.org/drawingml/2006/chart">
            <c:chart xmlns:c="http://schemas.openxmlformats.org/drawingml/2006/chart" xmlns:r="http://schemas.openxmlformats.org/officeDocument/2006/relationships" r:id="rId2"/>
          </a:graphicData>
        </a:graphic>
      </p:graphicFrame>
      <p:sp>
        <p:nvSpPr>
          <p:cNvPr id="145413" name="TextBox 4"/>
          <p:cNvSpPr txBox="1">
            <a:spLocks noChangeArrowheads="1"/>
          </p:cNvSpPr>
          <p:nvPr/>
        </p:nvSpPr>
        <p:spPr bwMode="auto">
          <a:xfrm>
            <a:off x="811213" y="5832475"/>
            <a:ext cx="5056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r>
              <a:rPr lang="en-US" altLang="en-US" sz="1000" dirty="0">
                <a:solidFill>
                  <a:srgbClr val="404040"/>
                </a:solidFill>
              </a:rPr>
              <a:t>Source: US Bureau of Economic Analysis; US Census Bureau; Eurostat; OECD.</a:t>
            </a:r>
          </a:p>
        </p:txBody>
      </p:sp>
      <p:sp>
        <p:nvSpPr>
          <p:cNvPr id="10" name="Title 3">
            <a:extLst>
              <a:ext uri="{FF2B5EF4-FFF2-40B4-BE49-F238E27FC236}">
                <a16:creationId xmlns:a16="http://schemas.microsoft.com/office/drawing/2014/main" id="{770D9CBC-9CB7-714B-A683-23B7A97F0CC7}"/>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24012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4"/>
          <p:cNvSpPr>
            <a:spLocks noGrp="1"/>
          </p:cNvSpPr>
          <p:nvPr>
            <p:ph idx="1"/>
          </p:nvPr>
        </p:nvSpPr>
        <p:spPr/>
        <p:txBody>
          <a:bodyPr/>
          <a:lstStyle/>
          <a:p>
            <a:pPr marL="0" indent="0" eaLnBrk="1" hangingPunct="1">
              <a:buFont typeface="Wingdings" charset="2"/>
              <a:buNone/>
            </a:pPr>
            <a:r>
              <a:rPr lang="en-US" altLang="en-US" sz="1900" b="1" dirty="0">
                <a:latin typeface="Arial" charset="0"/>
                <a:ea typeface="ＭＳ Ｐゴシック" charset="-128"/>
              </a:rPr>
              <a:t>Debt-to-GDP Ratio of Selected U.S. States and</a:t>
            </a:r>
            <a:br>
              <a:rPr lang="en-US" altLang="en-US" sz="1900" b="1" dirty="0">
                <a:latin typeface="Arial" charset="0"/>
                <a:ea typeface="ＭＳ Ｐゴシック" charset="-128"/>
              </a:rPr>
            </a:br>
            <a:r>
              <a:rPr lang="en-US" altLang="en-US" sz="1900" b="1" dirty="0">
                <a:latin typeface="Arial" charset="0"/>
                <a:ea typeface="ＭＳ Ｐゴシック" charset="-128"/>
              </a:rPr>
              <a:t>European Countries (2008 figures)</a:t>
            </a:r>
          </a:p>
        </p:txBody>
      </p:sp>
      <p:sp>
        <p:nvSpPr>
          <p:cNvPr id="1464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A1D1F10C-C3DB-DA46-A4A7-F64568786338}" type="slidenum">
              <a:rPr lang="en-US" altLang="en-US" sz="1000">
                <a:solidFill>
                  <a:srgbClr val="FFFFFF"/>
                </a:solidFill>
                <a:latin typeface="Arial" charset="0"/>
              </a:rPr>
              <a:pPr eaLnBrk="1" hangingPunct="1"/>
              <a:t>19</a:t>
            </a:fld>
            <a:endParaRPr lang="en-US" altLang="en-US" sz="1000" dirty="0">
              <a:solidFill>
                <a:srgbClr val="FFFFFF"/>
              </a:solidFill>
              <a:latin typeface="Arial" charset="0"/>
            </a:endParaRPr>
          </a:p>
        </p:txBody>
      </p:sp>
      <p:graphicFrame>
        <p:nvGraphicFramePr>
          <p:cNvPr id="8" name="Chart 7"/>
          <p:cNvGraphicFramePr>
            <a:graphicFrameLocks noGrp="1"/>
          </p:cNvGraphicFramePr>
          <p:nvPr/>
        </p:nvGraphicFramePr>
        <p:xfrm>
          <a:off x="666166" y="1595120"/>
          <a:ext cx="7969834" cy="4704080"/>
        </p:xfrm>
        <a:graphic>
          <a:graphicData uri="http://schemas.openxmlformats.org/drawingml/2006/chart">
            <c:chart xmlns:c="http://schemas.openxmlformats.org/drawingml/2006/chart" xmlns:r="http://schemas.openxmlformats.org/officeDocument/2006/relationships" r:id="rId2"/>
          </a:graphicData>
        </a:graphic>
      </p:graphicFrame>
      <p:sp>
        <p:nvSpPr>
          <p:cNvPr id="146437" name="TextBox 4"/>
          <p:cNvSpPr txBox="1">
            <a:spLocks noChangeArrowheads="1"/>
          </p:cNvSpPr>
          <p:nvPr/>
        </p:nvSpPr>
        <p:spPr bwMode="auto">
          <a:xfrm>
            <a:off x="1177925" y="5851525"/>
            <a:ext cx="5146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r>
              <a:rPr lang="en-US" altLang="en-US" sz="1000" dirty="0">
                <a:solidFill>
                  <a:srgbClr val="404040"/>
                </a:solidFill>
              </a:rPr>
              <a:t>Source: US Bureau of Economic Analysis; US Census Bureau; Eurostat; OECD.</a:t>
            </a:r>
          </a:p>
        </p:txBody>
      </p:sp>
      <p:sp>
        <p:nvSpPr>
          <p:cNvPr id="10" name="Title 3">
            <a:extLst>
              <a:ext uri="{FF2B5EF4-FFF2-40B4-BE49-F238E27FC236}">
                <a16:creationId xmlns:a16="http://schemas.microsoft.com/office/drawing/2014/main" id="{3EAC8014-F880-1E4F-9FC8-0BD2B7CD27F8}"/>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85101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a:xfrm>
            <a:off x="457200" y="1600200"/>
            <a:ext cx="8229600" cy="4526280"/>
          </a:xfrm>
        </p:spPr>
        <p:txBody>
          <a:bodyPr/>
          <a:lstStyle/>
          <a:p>
            <a:pPr marL="457200" indent="-449263" eaLnBrk="1" hangingPunct="1">
              <a:lnSpc>
                <a:spcPts val="1550"/>
              </a:lnSpc>
              <a:buNone/>
              <a:tabLst>
                <a:tab pos="7883525" algn="r"/>
              </a:tabLst>
            </a:pPr>
            <a:r>
              <a:rPr lang="en-US" altLang="en-US" sz="1400" dirty="0">
                <a:latin typeface="Arial" charset="0"/>
                <a:ea typeface="ＭＳ Ｐゴシック" charset="-128"/>
              </a:rPr>
              <a:t>I.	Will Digital and Shared Economy Revolution Threaten Traditional Factors</a:t>
            </a:r>
            <a:br>
              <a:rPr lang="en-US" altLang="en-US" sz="1400" dirty="0">
                <a:latin typeface="Arial" charset="0"/>
                <a:ea typeface="ＭＳ Ｐゴシック" charset="-128"/>
              </a:rPr>
            </a:br>
            <a:r>
              <a:rPr lang="en-US" altLang="en-US" sz="1400" dirty="0">
                <a:latin typeface="Arial" charset="0"/>
                <a:ea typeface="ＭＳ Ｐゴシック" charset="-128"/>
              </a:rPr>
              <a:t>That Prevent State and Local Government Defaults	8</a:t>
            </a:r>
          </a:p>
          <a:p>
            <a:pPr marL="914400" lvl="1" indent="-449263" eaLnBrk="1" hangingPunct="1">
              <a:lnSpc>
                <a:spcPts val="1550"/>
              </a:lnSpc>
              <a:buNone/>
              <a:tabLst>
                <a:tab pos="7883525" algn="r"/>
              </a:tabLst>
            </a:pPr>
            <a:r>
              <a:rPr lang="en-US" altLang="en-US" sz="1400" dirty="0">
                <a:latin typeface="Arial" charset="0"/>
                <a:ea typeface="ＭＳ Ｐゴシック" charset="-128"/>
              </a:rPr>
              <a:t>A.	</a:t>
            </a:r>
            <a:r>
              <a:rPr lang="en-US" sz="1400" dirty="0">
                <a:latin typeface="Arial" charset="0"/>
                <a:ea typeface="ＭＳ Ｐゴシック" charset="-128"/>
              </a:rPr>
              <a:t>Diversification of tax sources to prevent over-concentration of source of funding</a:t>
            </a:r>
            <a:r>
              <a:rPr lang="en-US" altLang="en-US" sz="1400" dirty="0">
                <a:latin typeface="Arial" charset="0"/>
                <a:ea typeface="ＭＳ Ｐゴシック" charset="-128"/>
              </a:rPr>
              <a:t>	8</a:t>
            </a:r>
          </a:p>
          <a:p>
            <a:pPr marL="914400" lvl="1" indent="-449263" eaLnBrk="1" hangingPunct="1">
              <a:lnSpc>
                <a:spcPts val="1550"/>
              </a:lnSpc>
              <a:buNone/>
              <a:tabLst>
                <a:tab pos="7883525" algn="r"/>
              </a:tabLst>
            </a:pPr>
            <a:r>
              <a:rPr lang="en-US" altLang="en-US" sz="1400" dirty="0">
                <a:latin typeface="Arial" charset="0"/>
                <a:ea typeface="ＭＳ Ｐゴシック" charset="-128"/>
              </a:rPr>
              <a:t>B.	</a:t>
            </a:r>
            <a:r>
              <a:rPr lang="en-US" sz="1400" dirty="0">
                <a:cs typeface="ＭＳ Ｐゴシック" pitchFamily="-105" charset="-128"/>
              </a:rPr>
              <a:t>Use of debt limitation and tax limitation</a:t>
            </a:r>
            <a:r>
              <a:rPr lang="en-US" altLang="en-US" sz="1400" dirty="0">
                <a:latin typeface="Arial" charset="0"/>
                <a:ea typeface="ＭＳ Ｐゴシック" charset="-128"/>
              </a:rPr>
              <a:t>	14</a:t>
            </a:r>
          </a:p>
          <a:p>
            <a:pPr marL="914400" lvl="1" indent="-449263" eaLnBrk="1" hangingPunct="1">
              <a:lnSpc>
                <a:spcPts val="1550"/>
              </a:lnSpc>
              <a:buNone/>
              <a:tabLst>
                <a:tab pos="7883525" algn="r"/>
              </a:tabLst>
            </a:pPr>
            <a:r>
              <a:rPr lang="en-US" sz="1400" dirty="0">
                <a:latin typeface="Arial" charset="0"/>
                <a:ea typeface="ＭＳ Ｐゴシック" charset="-128"/>
              </a:rPr>
              <a:t>C.	</a:t>
            </a:r>
            <a:r>
              <a:rPr lang="en-US" sz="1400" dirty="0"/>
              <a:t>Refunding bonds are permitted in all states</a:t>
            </a:r>
            <a:r>
              <a:rPr lang="en-US" altLang="en-US" sz="1400" dirty="0">
                <a:latin typeface="Arial" charset="0"/>
                <a:ea typeface="ＭＳ Ｐゴシック" charset="-128"/>
              </a:rPr>
              <a:t> 	15</a:t>
            </a:r>
          </a:p>
          <a:p>
            <a:pPr marL="914400" lvl="1" indent="-449263" eaLnBrk="1" hangingPunct="1">
              <a:lnSpc>
                <a:spcPts val="1550"/>
              </a:lnSpc>
              <a:buNone/>
              <a:tabLst>
                <a:tab pos="7883525" algn="r"/>
              </a:tabLst>
            </a:pPr>
            <a:r>
              <a:rPr lang="en-US" altLang="en-US" sz="1400" dirty="0">
                <a:latin typeface="Arial" charset="0"/>
                <a:ea typeface="ＭＳ Ｐゴシック" charset="-128"/>
              </a:rPr>
              <a:t>D.	Our states and municipalities enjoy favorable GDP per capita, debt to GDP,</a:t>
            </a:r>
            <a:br>
              <a:rPr lang="en-US" altLang="en-US" sz="1400" dirty="0">
                <a:latin typeface="Arial" charset="0"/>
                <a:ea typeface="ＭＳ Ｐゴシック" charset="-128"/>
              </a:rPr>
            </a:br>
            <a:r>
              <a:rPr lang="en-US" altLang="en-US" sz="1400" dirty="0">
                <a:latin typeface="Arial" charset="0"/>
                <a:ea typeface="ＭＳ Ｐゴシック" charset="-128"/>
              </a:rPr>
              <a:t>and debt to revenue ratios compared to other sovereigns on a global basis	16</a:t>
            </a:r>
          </a:p>
          <a:p>
            <a:pPr marL="457200" indent="-449263" eaLnBrk="1" hangingPunct="1">
              <a:lnSpc>
                <a:spcPts val="1550"/>
              </a:lnSpc>
              <a:buNone/>
              <a:tabLst>
                <a:tab pos="7883525" algn="r"/>
              </a:tabLst>
            </a:pPr>
            <a:r>
              <a:rPr lang="en-US" altLang="en-US" sz="1400" dirty="0">
                <a:latin typeface="Arial" charset="0"/>
                <a:ea typeface="ＭＳ Ｐゴシック" charset="-128"/>
              </a:rPr>
              <a:t>II.	Have Recent Court Rulings and Chapter 9 Bankruptcy Filings Created a</a:t>
            </a:r>
            <a:br>
              <a:rPr lang="en-US" altLang="en-US" sz="1400" dirty="0">
                <a:latin typeface="Arial" charset="0"/>
                <a:ea typeface="ＭＳ Ｐゴシック" charset="-128"/>
              </a:rPr>
            </a:br>
            <a:r>
              <a:rPr lang="en-US" altLang="en-US" sz="1400" dirty="0">
                <a:latin typeface="Arial" charset="0"/>
                <a:ea typeface="ＭＳ Ｐゴシック" charset="-128"/>
              </a:rPr>
              <a:t>Cloud on the Perceived Effective Remedies on Default?	23</a:t>
            </a:r>
          </a:p>
          <a:p>
            <a:pPr marL="914400" lvl="1" indent="-449263" eaLnBrk="1" hangingPunct="1">
              <a:lnSpc>
                <a:spcPts val="1550"/>
              </a:lnSpc>
              <a:buNone/>
              <a:tabLst>
                <a:tab pos="7883525" algn="r"/>
              </a:tabLst>
            </a:pPr>
            <a:r>
              <a:rPr lang="en-US" altLang="en-US" sz="1400" dirty="0">
                <a:latin typeface="Arial" charset="0"/>
                <a:ea typeface="ＭＳ Ｐゴシック" charset="-128"/>
              </a:rPr>
              <a:t>A.	</a:t>
            </a:r>
            <a:r>
              <a:rPr lang="en-US" sz="1400" dirty="0">
                <a:latin typeface="Arial" charset="0"/>
                <a:ea typeface="ＭＳ Ｐゴシック" charset="-128"/>
                <a:cs typeface="Helvetica" charset="0"/>
              </a:rPr>
              <a:t>The critical differences between revenue bonds and general obligation</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bonds, lease and appropriation bonds and conduit financings </a:t>
            </a:r>
            <a:r>
              <a:rPr lang="en-US" altLang="en-US" sz="1400" dirty="0">
                <a:latin typeface="Arial" charset="0"/>
                <a:ea typeface="ＭＳ Ｐゴシック" charset="-128"/>
              </a:rPr>
              <a:t>	23</a:t>
            </a:r>
          </a:p>
          <a:p>
            <a:pPr marL="914400" lvl="1" indent="-449263" eaLnBrk="1" hangingPunct="1">
              <a:lnSpc>
                <a:spcPts val="1550"/>
              </a:lnSpc>
              <a:buNone/>
              <a:tabLst>
                <a:tab pos="7883525" algn="r"/>
              </a:tabLst>
            </a:pPr>
            <a:r>
              <a:rPr lang="en-US" altLang="en-US" sz="1400" dirty="0">
                <a:latin typeface="Arial" charset="0"/>
                <a:ea typeface="ＭＳ Ｐゴシック" charset="-128"/>
              </a:rPr>
              <a:t>B.	</a:t>
            </a:r>
            <a:r>
              <a:rPr lang="en-US" sz="1400" dirty="0">
                <a:latin typeface="Arial" charset="0"/>
                <a:ea typeface="ＭＳ Ｐゴシック" charset="-128"/>
                <a:cs typeface="Helvetica" charset="0"/>
              </a:rPr>
              <a:t>Upon default (breach of covenant or failure to make payment of</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principal or interest), bondholder may institute a lawsuit for a money</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judgment, mandamus, specific performance, or equitable relief such</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as for injunction or an accounting or for foreclosure on collateral</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(if permitted) or other relief</a:t>
            </a:r>
            <a:r>
              <a:rPr lang="en-US" altLang="en-US" sz="1400" dirty="0">
                <a:latin typeface="Arial" charset="0"/>
                <a:ea typeface="ＭＳ Ｐゴシック" charset="-128"/>
              </a:rPr>
              <a:t>	25</a:t>
            </a:r>
          </a:p>
          <a:p>
            <a:pPr marL="914400" lvl="1" indent="-449263" eaLnBrk="1" hangingPunct="1">
              <a:lnSpc>
                <a:spcPts val="1550"/>
              </a:lnSpc>
              <a:buNone/>
              <a:tabLst>
                <a:tab pos="7883525" algn="r"/>
              </a:tabLst>
            </a:pPr>
            <a:r>
              <a:rPr lang="en-US" altLang="en-US" sz="1400" dirty="0">
                <a:latin typeface="Arial" charset="0"/>
                <a:ea typeface="ＭＳ Ｐゴシック" charset="-128"/>
              </a:rPr>
              <a:t>C.	</a:t>
            </a:r>
            <a:r>
              <a:rPr lang="en-US" sz="1400" dirty="0">
                <a:latin typeface="Arial" charset="0"/>
                <a:ea typeface="ＭＳ Ｐゴシック" charset="-128"/>
                <a:cs typeface="Helvetica" charset="0"/>
              </a:rPr>
              <a:t>Have state courts enforced or are they required to enforce bondholders</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rights and remedies?	28</a:t>
            </a:r>
          </a:p>
          <a:p>
            <a:pPr marL="914400" lvl="1" indent="-449263" eaLnBrk="1" hangingPunct="1">
              <a:lnSpc>
                <a:spcPts val="1550"/>
              </a:lnSpc>
              <a:buNone/>
              <a:tabLst>
                <a:tab pos="7883525" algn="r"/>
              </a:tabLst>
            </a:pPr>
            <a:r>
              <a:rPr lang="en-US" sz="1400" dirty="0">
                <a:latin typeface="Arial" charset="0"/>
                <a:ea typeface="ＭＳ Ｐゴシック" charset="-128"/>
              </a:rPr>
              <a:t>D.	There should be clear disclosure to bondholders	28</a:t>
            </a:r>
            <a:endParaRPr lang="en-US" altLang="en-US" sz="1400" dirty="0">
              <a:latin typeface="Arial" charset="0"/>
              <a:ea typeface="ＭＳ Ｐゴシック" charset="-128"/>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2</a:t>
            </a:fld>
            <a:endParaRPr lang="en-US" altLang="en-US" sz="1000" dirty="0">
              <a:solidFill>
                <a:srgbClr val="FFFFFF"/>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50850" eaLnBrk="1" hangingPunct="1">
              <a:buNone/>
            </a:pPr>
            <a:r>
              <a:rPr lang="en-US" sz="1800" dirty="0">
                <a:latin typeface="Arial" pitchFamily="-105" charset="0"/>
              </a:rPr>
              <a:t>4.	</a:t>
            </a:r>
            <a:r>
              <a:rPr lang="en-US" altLang="en-US" sz="1800" dirty="0">
                <a:latin typeface="Arial" charset="0"/>
                <a:ea typeface="ＭＳ Ｐゴシック" charset="-128"/>
              </a:rPr>
              <a:t>The most recent example of our states enjoying a favorable GDP and debt to GDP and debt to revenue ratios compared to other sovereigns on a global basis is China</a:t>
            </a:r>
            <a:r>
              <a:rPr lang="en-US" sz="1800" dirty="0">
                <a:latin typeface="Arial" charset="0"/>
                <a:ea typeface="ＭＳ Ｐゴシック" charset="-128"/>
              </a:rPr>
              <a:t>:</a:t>
            </a:r>
          </a:p>
          <a:p>
            <a:pPr marL="1146175" lvl="2" indent="-225425" eaLnBrk="1" hangingPunct="1">
              <a:buFont typeface="Wingdings" pitchFamily="2" charset="2"/>
              <a:buChar char="§"/>
            </a:pPr>
            <a:r>
              <a:rPr lang="en-US" altLang="en-US" sz="1800" dirty="0">
                <a:latin typeface="Arial" charset="0"/>
                <a:ea typeface="ＭＳ Ｐゴシック" charset="-128"/>
              </a:rPr>
              <a:t>China has:</a:t>
            </a:r>
          </a:p>
          <a:p>
            <a:pPr marL="1373188" lvl="3" indent="-227013" eaLnBrk="1" hangingPunct="1"/>
            <a:r>
              <a:rPr lang="en-US" altLang="en-US" dirty="0">
                <a:latin typeface="Arial" charset="0"/>
                <a:ea typeface="ＭＳ Ｐゴシック" charset="-128"/>
              </a:rPr>
              <a:t>31 provinces and regional governments.</a:t>
            </a:r>
          </a:p>
          <a:p>
            <a:pPr marL="1373188" lvl="3" indent="-227013" eaLnBrk="1" hangingPunct="1"/>
            <a:r>
              <a:rPr lang="en-US" altLang="en-US" dirty="0">
                <a:latin typeface="Arial" charset="0"/>
                <a:ea typeface="ＭＳ Ｐゴシック" charset="-128"/>
              </a:rPr>
              <a:t>391 cities.</a:t>
            </a:r>
          </a:p>
          <a:p>
            <a:pPr marL="1373188" lvl="3" indent="-227013" eaLnBrk="1" hangingPunct="1"/>
            <a:r>
              <a:rPr lang="en-US" altLang="en-US" dirty="0">
                <a:latin typeface="Arial" charset="0"/>
                <a:ea typeface="ＭＳ Ｐゴシック" charset="-128"/>
              </a:rPr>
              <a:t>2,778 counties.</a:t>
            </a:r>
          </a:p>
          <a:p>
            <a:pPr marL="1373188" lvl="3" indent="-227013" eaLnBrk="1" hangingPunct="1"/>
            <a:r>
              <a:rPr lang="en-US" altLang="en-US" dirty="0">
                <a:latin typeface="Arial" charset="0"/>
                <a:ea typeface="ＭＳ Ｐゴシック" charset="-128"/>
              </a:rPr>
              <a:t>33,000 townships.</a:t>
            </a:r>
          </a:p>
          <a:p>
            <a:pPr marL="1146175" lvl="2" indent="-225425" eaLnBrk="1" hangingPunct="1"/>
            <a:r>
              <a:rPr lang="en-US" altLang="en-US" sz="1800" dirty="0">
                <a:latin typeface="Arial" charset="0"/>
                <a:ea typeface="ＭＳ Ｐゴシック" charset="-128"/>
              </a:rPr>
              <a:t>The combined debt of these local governments is approximately $3 trillion or 36% of China’s GDP (2012) (China National Audit Office). In 2015, China’s debt to GDP was approaching 40% from about 20% in 2007</a:t>
            </a:r>
            <a:endParaRPr lang="en-US" sz="1800" dirty="0">
              <a:latin typeface="Arial" charset="0"/>
              <a:ea typeface="ＭＳ Ｐゴシック" charset="-128"/>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20</a:t>
            </a:fld>
            <a:endParaRPr lang="en-US" altLang="en-US" dirty="0"/>
          </a:p>
        </p:txBody>
      </p:sp>
      <p:sp>
        <p:nvSpPr>
          <p:cNvPr id="8" name="Title 3">
            <a:extLst>
              <a:ext uri="{FF2B5EF4-FFF2-40B4-BE49-F238E27FC236}">
                <a16:creationId xmlns:a16="http://schemas.microsoft.com/office/drawing/2014/main" id="{D0C7E8DC-F468-0147-9B9E-11B32B38D14A}"/>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47266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6175" lvl="2" indent="-225425" eaLnBrk="1" hangingPunct="1">
              <a:buFont typeface="Wingdings" pitchFamily="2" charset="2"/>
              <a:buChar char="§"/>
            </a:pPr>
            <a:r>
              <a:rPr lang="en-US" altLang="en-US" sz="1800" dirty="0">
                <a:latin typeface="Arial" charset="0"/>
                <a:ea typeface="ＭＳ Ｐゴシック" charset="-128"/>
              </a:rPr>
              <a:t>99 cities, 195 counties and 3,465 townships in China had direct debt 2013 exceeding 100% of their respective annual economic output (GDP).</a:t>
            </a:r>
          </a:p>
          <a:p>
            <a:pPr marL="1146175" lvl="2" indent="-225425" eaLnBrk="1" hangingPunct="1">
              <a:buFont typeface="Wingdings" pitchFamily="2" charset="2"/>
              <a:buChar char="§"/>
            </a:pPr>
            <a:r>
              <a:rPr lang="en-US" altLang="en-US" sz="1800" dirty="0">
                <a:latin typeface="Arial" charset="0"/>
                <a:ea typeface="ＭＳ Ｐゴシック" charset="-128"/>
              </a:rPr>
              <a:t>Interestingly, the central government in China is stepping up to help “refinance” the local government debt purchasing (exchanging) local debt by the central bank thereby lowering by 3-4% annually the borrowing cost from 500 basis points plus over treasuries.</a:t>
            </a:r>
          </a:p>
          <a:p>
            <a:pPr marL="1146175" lvl="2" indent="-225425" eaLnBrk="1" hangingPunct="1">
              <a:buFont typeface="Wingdings" pitchFamily="2" charset="2"/>
              <a:buChar char="§"/>
            </a:pPr>
            <a:r>
              <a:rPr lang="en-US" altLang="en-US" sz="1800" dirty="0">
                <a:latin typeface="Arial" charset="0"/>
                <a:ea typeface="ＭＳ Ｐゴシック" charset="-128"/>
              </a:rPr>
              <a:t>The USA has :</a:t>
            </a:r>
          </a:p>
          <a:p>
            <a:pPr marL="1373188" lvl="3" indent="-227013" eaLnBrk="1" hangingPunct="1"/>
            <a:r>
              <a:rPr lang="en-US" altLang="en-US" dirty="0">
                <a:latin typeface="Arial" charset="0"/>
                <a:ea typeface="ＭＳ Ｐゴシック" charset="-128"/>
              </a:rPr>
              <a:t>50 states.</a:t>
            </a:r>
          </a:p>
          <a:p>
            <a:pPr marL="1373188" lvl="3" indent="-227013" eaLnBrk="1" hangingPunct="1"/>
            <a:r>
              <a:rPr lang="en-US" altLang="en-US" dirty="0">
                <a:latin typeface="Arial" charset="0"/>
                <a:ea typeface="ＭＳ Ｐゴシック" charset="-128"/>
              </a:rPr>
              <a:t>3,031 counties.</a:t>
            </a:r>
          </a:p>
          <a:p>
            <a:pPr marL="1373188" lvl="3" indent="-227013" eaLnBrk="1" hangingPunct="1"/>
            <a:r>
              <a:rPr lang="en-US" altLang="en-US" dirty="0">
                <a:latin typeface="Arial" charset="0"/>
                <a:ea typeface="ＭＳ Ｐゴシック" charset="-128"/>
              </a:rPr>
              <a:t>19,522 municipalities.</a:t>
            </a:r>
          </a:p>
          <a:p>
            <a:pPr marL="1373188" lvl="3" indent="-227013" eaLnBrk="1" hangingPunct="1"/>
            <a:r>
              <a:rPr lang="en-US" altLang="en-US" dirty="0">
                <a:latin typeface="Arial" charset="0"/>
                <a:ea typeface="ＭＳ Ｐゴシック" charset="-128"/>
              </a:rPr>
              <a:t>16,364 townships.</a:t>
            </a:r>
          </a:p>
          <a:p>
            <a:pPr marL="1373188" lvl="3" indent="-227013" eaLnBrk="1" hangingPunct="1"/>
            <a:r>
              <a:rPr lang="en-US" altLang="en-US" dirty="0">
                <a:latin typeface="Arial" charset="0"/>
                <a:ea typeface="ＭＳ Ｐゴシック" charset="-128"/>
              </a:rPr>
              <a:t>37,203 special districts.</a:t>
            </a:r>
          </a:p>
          <a:p>
            <a:pPr marL="1373188" lvl="3" indent="-227013" eaLnBrk="1" hangingPunct="1"/>
            <a:r>
              <a:rPr lang="en-US" altLang="en-US" dirty="0">
                <a:latin typeface="Arial" charset="0"/>
                <a:ea typeface="ＭＳ Ｐゴシック" charset="-128"/>
              </a:rPr>
              <a:t>12,884 independent school districts.</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21</a:t>
            </a:fld>
            <a:endParaRPr lang="en-US" altLang="en-US" dirty="0"/>
          </a:p>
        </p:txBody>
      </p:sp>
      <p:sp>
        <p:nvSpPr>
          <p:cNvPr id="8" name="Title 3">
            <a:extLst>
              <a:ext uri="{FF2B5EF4-FFF2-40B4-BE49-F238E27FC236}">
                <a16:creationId xmlns:a16="http://schemas.microsoft.com/office/drawing/2014/main" id="{675AB0F3-9F87-7C42-8D92-23F9119A8B0A}"/>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312065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6175" lvl="2" indent="-225425" eaLnBrk="1" hangingPunct="1">
              <a:buFont typeface="Wingdings" pitchFamily="2" charset="2"/>
              <a:buChar char="§"/>
            </a:pPr>
            <a:r>
              <a:rPr lang="en-US" altLang="en-US" sz="1800" dirty="0">
                <a:latin typeface="Arial" charset="0"/>
                <a:ea typeface="ＭＳ Ｐゴシック" charset="-128"/>
              </a:rPr>
              <a:t>The combined debt of state and local governments is approximately $3 trillion (Federal Reserve Bank of St. Louis 2013) or 18.52% of the USA’s GDP.</a:t>
            </a:r>
          </a:p>
          <a:p>
            <a:pPr marL="1146175" lvl="2" indent="-225425" eaLnBrk="1" hangingPunct="1">
              <a:buFont typeface="Wingdings" pitchFamily="2" charset="2"/>
              <a:buChar char="§"/>
            </a:pPr>
            <a:r>
              <a:rPr lang="en-US" altLang="en-US" sz="1800" dirty="0">
                <a:latin typeface="Arial" charset="0"/>
                <a:ea typeface="ＭＳ Ｐゴシック" charset="-128"/>
              </a:rPr>
              <a:t>The highest debt to GDP for any state and its local government is approximately 26% for New York with the lowest being Wyoming at 5.25%. The percentage of debt to local GDP for large city issuers in the USA is generally less than 20% and in most instances less than 10%.</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22</a:t>
            </a:fld>
            <a:endParaRPr lang="en-US" altLang="en-US" dirty="0"/>
          </a:p>
        </p:txBody>
      </p:sp>
      <p:sp>
        <p:nvSpPr>
          <p:cNvPr id="8" name="Title 3">
            <a:extLst>
              <a:ext uri="{FF2B5EF4-FFF2-40B4-BE49-F238E27FC236}">
                <a16:creationId xmlns:a16="http://schemas.microsoft.com/office/drawing/2014/main" id="{406CECD4-CB85-3B4F-A896-05B6D976C370}"/>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387234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A.	</a:t>
            </a:r>
            <a:r>
              <a:rPr lang="en-US" sz="2000" u="sng" dirty="0">
                <a:latin typeface="Arial" charset="0"/>
                <a:ea typeface="ＭＳ Ｐゴシック" charset="-128"/>
                <a:cs typeface="Helvetica" charset="0"/>
              </a:rPr>
              <a:t>The critical differences between revenue bonds and general obligation bonds, lease and appropriation bonds and conduit financings</a:t>
            </a:r>
            <a:r>
              <a:rPr lang="en-US" sz="2000" dirty="0">
                <a:latin typeface="Arial" charset="0"/>
                <a:ea typeface="ＭＳ Ｐゴシック" charset="-128"/>
              </a:rPr>
              <a:t>:</a:t>
            </a:r>
            <a:endParaRPr lang="en-US" sz="2000" dirty="0">
              <a:latin typeface="Arial" pitchFamily="-105" charset="0"/>
            </a:endParaRPr>
          </a:p>
          <a:p>
            <a:pPr marL="920750" lvl="1" indent="-450850" eaLnBrk="1" hangingPunct="1">
              <a:buNone/>
            </a:pPr>
            <a:r>
              <a:rPr lang="en-US" sz="1800" dirty="0">
                <a:latin typeface="Arial" pitchFamily="-105" charset="0"/>
              </a:rPr>
              <a:t>1.	</a:t>
            </a:r>
            <a:r>
              <a:rPr lang="en-US" sz="1800" u="sng" dirty="0">
                <a:latin typeface="Arial" charset="0"/>
                <a:ea typeface="ＭＳ Ｐゴシック" charset="-128"/>
                <a:cs typeface="Helvetica" charset="0"/>
              </a:rPr>
              <a:t>Revenue bonds</a:t>
            </a:r>
            <a:r>
              <a:rPr lang="en-US" sz="1800" dirty="0">
                <a:latin typeface="Arial" charset="0"/>
                <a:ea typeface="ＭＳ Ｐゴシック" charset="-128"/>
                <a:cs typeface="Helvetica" charset="0"/>
              </a:rPr>
              <a:t>. Revenue bonds are generally only payable from the pledged revenue, specific tax source or revenue related to the municipal enterprise financed and no other recourse to the issuing municipality.</a:t>
            </a:r>
          </a:p>
          <a:p>
            <a:pPr marL="920750" lvl="1" indent="-450850" eaLnBrk="1" hangingPunct="1">
              <a:buNone/>
            </a:pPr>
            <a:r>
              <a:rPr lang="en-US" sz="1800" dirty="0">
                <a:latin typeface="Arial" charset="0"/>
                <a:ea typeface="ＭＳ Ｐゴシック" charset="-128"/>
                <a:cs typeface="Helvetica" charset="0"/>
              </a:rPr>
              <a:t>2.	</a:t>
            </a:r>
            <a:r>
              <a:rPr lang="en-US" sz="1800" u="sng" dirty="0">
                <a:latin typeface="Arial" charset="0"/>
                <a:ea typeface="ＭＳ Ｐゴシック" charset="-128"/>
                <a:cs typeface="Helvetica" charset="0"/>
              </a:rPr>
              <a:t>General obligation bonds</a:t>
            </a:r>
            <a:r>
              <a:rPr lang="en-US" sz="1800" dirty="0">
                <a:latin typeface="Arial" charset="0"/>
                <a:ea typeface="ＭＳ Ｐゴシック" charset="-128"/>
                <a:cs typeface="Helvetica" charset="0"/>
              </a:rPr>
              <a:t>. General obligation bonds are backed by the full faith and credit of the municipality and may also have a contractual or statutory pledge of revenue.</a:t>
            </a:r>
          </a:p>
          <a:p>
            <a:pPr marL="920750" lvl="1" indent="-450850" eaLnBrk="1" hangingPunct="1">
              <a:buNone/>
            </a:pPr>
            <a:r>
              <a:rPr lang="en-US" sz="1800" dirty="0">
                <a:latin typeface="Arial" charset="0"/>
                <a:ea typeface="ＭＳ Ｐゴシック" charset="-128"/>
                <a:cs typeface="Helvetica" charset="0"/>
              </a:rPr>
              <a:t>3.	</a:t>
            </a:r>
            <a:r>
              <a:rPr lang="en-US" sz="1800" u="sng" dirty="0">
                <a:latin typeface="Arial" charset="0"/>
                <a:ea typeface="ＭＳ Ｐゴシック" charset="-128"/>
                <a:cs typeface="Helvetica" charset="0"/>
              </a:rPr>
              <a:t>Basic right to payment for revenue and general obligation bonds</a:t>
            </a:r>
            <a:r>
              <a:rPr lang="en-US" sz="1800" dirty="0">
                <a:latin typeface="Arial" charset="0"/>
                <a:ea typeface="ＭＳ Ｐゴシック" charset="-128"/>
                <a:cs typeface="Helvetica" charset="0"/>
              </a:rPr>
              <a:t>. Upon default, bondholder may institute lawsuits requesting the debt be immediately paid or certain actions be taken by the municipality or be required to specifically perform under the documents.</a:t>
            </a:r>
            <a:endParaRPr lang="en-US" altLang="en-US" sz="1800" dirty="0">
              <a:latin typeface="Arial" charset="0"/>
              <a:ea typeface="ＭＳ Ｐゴシック" charset="-128"/>
              <a:cs typeface="Helvetica"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23</a:t>
            </a:fld>
            <a:endParaRPr lang="en-US" altLang="en-US" dirty="0"/>
          </a:p>
        </p:txBody>
      </p:sp>
      <p:sp>
        <p:nvSpPr>
          <p:cNvPr id="7" name="Title 3">
            <a:extLst>
              <a:ext uri="{FF2B5EF4-FFF2-40B4-BE49-F238E27FC236}">
                <a16:creationId xmlns:a16="http://schemas.microsoft.com/office/drawing/2014/main" id="{A4C10C43-ECA3-6349-A284-40A16F48606D}"/>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215057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50850" eaLnBrk="1" hangingPunct="1">
              <a:buNone/>
            </a:pPr>
            <a:r>
              <a:rPr lang="en-US" sz="1800" dirty="0">
                <a:latin typeface="Arial" pitchFamily="-105" charset="0"/>
              </a:rPr>
              <a:t>4.	</a:t>
            </a:r>
            <a:r>
              <a:rPr lang="en-US" sz="1800" u="sng" dirty="0">
                <a:latin typeface="Arial" charset="0"/>
                <a:ea typeface="ＭＳ Ｐゴシック" charset="-128"/>
                <a:cs typeface="ＭＳ Ｐゴシック" charset="-128"/>
              </a:rPr>
              <a:t>Lease and appropriation bonds</a:t>
            </a:r>
            <a:r>
              <a:rPr lang="en-US" sz="1800" dirty="0">
                <a:latin typeface="Arial" charset="0"/>
                <a:ea typeface="ＭＳ Ｐゴシック" charset="-128"/>
                <a:cs typeface="ＭＳ Ｐゴシック" charset="-128"/>
              </a:rPr>
              <a:t>. Municipal lease or appropriation backed bonds (non-recourse to municipality’s full faith and credit but recourse to annual appropriation or leased property. Note: cannot legally bind successor legislature to appropriate funds)</a:t>
            </a:r>
            <a:r>
              <a:rPr lang="en-US" sz="1800" dirty="0">
                <a:latin typeface="Arial" charset="0"/>
                <a:ea typeface="ＭＳ Ｐゴシック" charset="-128"/>
                <a:cs typeface="Helvetica" charset="0"/>
              </a:rPr>
              <a:t>.</a:t>
            </a:r>
          </a:p>
          <a:p>
            <a:pPr marL="920750" lvl="1" indent="-450850" eaLnBrk="1" hangingPunct="1">
              <a:buNone/>
            </a:pPr>
            <a:r>
              <a:rPr lang="en-US" sz="1800" dirty="0">
                <a:latin typeface="Arial" charset="0"/>
                <a:ea typeface="ＭＳ Ｐゴシック" charset="-128"/>
                <a:cs typeface="Helvetica" charset="0"/>
              </a:rPr>
              <a:t>5.	</a:t>
            </a:r>
            <a:r>
              <a:rPr lang="en-US" sz="1800" u="sng" dirty="0">
                <a:latin typeface="Arial" charset="0"/>
                <a:ea typeface="ＭＳ Ｐゴシック" charset="-128"/>
                <a:cs typeface="ＭＳ Ｐゴシック" charset="-128"/>
              </a:rPr>
              <a:t> Conduit financing</a:t>
            </a:r>
            <a:r>
              <a:rPr lang="en-US" sz="1800" dirty="0">
                <a:latin typeface="Arial" charset="0"/>
                <a:ea typeface="ＭＳ Ｐゴシック" charset="-128"/>
                <a:cs typeface="ＭＳ Ｐゴシック" charset="-128"/>
              </a:rPr>
              <a:t>. Conduit financing (non-recourse to municipality, must be for a general public purpose and the credit support is the non-profit or corporate entity benefited)</a:t>
            </a:r>
            <a:r>
              <a:rPr lang="en-US" sz="1800" dirty="0">
                <a:latin typeface="Arial" charset="0"/>
                <a:ea typeface="ＭＳ Ｐゴシック" charset="-128"/>
                <a:cs typeface="Helvetica" charset="0"/>
              </a:rPr>
              <a:t>.</a:t>
            </a:r>
          </a:p>
          <a:p>
            <a:pPr marL="920750" lvl="1" indent="-450850" eaLnBrk="1" hangingPunct="1">
              <a:buNone/>
            </a:pPr>
            <a:r>
              <a:rPr lang="en-US" sz="1800" dirty="0">
                <a:latin typeface="Arial" charset="0"/>
                <a:ea typeface="ＭＳ Ｐゴシック" charset="-128"/>
                <a:cs typeface="Helvetica" charset="0"/>
              </a:rPr>
              <a:t>6.	</a:t>
            </a:r>
            <a:r>
              <a:rPr lang="en-US" sz="1800" u="sng" dirty="0">
                <a:latin typeface="Arial" charset="0"/>
                <a:ea typeface="ＭＳ Ｐゴシック" charset="-128"/>
                <a:cs typeface="ＭＳ Ｐゴシック" charset="-128"/>
              </a:rPr>
              <a:t> Basic right to payment for lease, appropriation and conduit financing</a:t>
            </a:r>
            <a:r>
              <a:rPr lang="en-US" sz="1800" dirty="0">
                <a:latin typeface="Arial" charset="0"/>
                <a:ea typeface="ＭＳ Ｐゴシック" charset="-128"/>
                <a:cs typeface="ＭＳ Ｐゴシック" charset="-128"/>
              </a:rPr>
              <a:t>. Upon default on lease and appropriation bonds, the remedies are limited to those set forth in the documents and applicable law and generally limited to the municipality’s loss of use of the leased facility and ability to relet the facility. In conduit financing the remedies are generally limited to the not-for-profit or corporate entity benefitted without recourse to the municipality</a:t>
            </a:r>
            <a:r>
              <a:rPr lang="en-US" sz="1800" dirty="0">
                <a:latin typeface="Arial" charset="0"/>
                <a:ea typeface="ＭＳ Ｐゴシック" charset="-128"/>
                <a:cs typeface="Helvetica" charset="0"/>
              </a:rPr>
              <a:t>.</a:t>
            </a:r>
            <a:endParaRPr lang="en-US" altLang="en-US" sz="1800" dirty="0">
              <a:latin typeface="Arial" charset="0"/>
              <a:ea typeface="ＭＳ Ｐゴシック" charset="-128"/>
              <a:cs typeface="Helvetica"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24</a:t>
            </a:fld>
            <a:endParaRPr lang="en-US" altLang="en-US" dirty="0"/>
          </a:p>
        </p:txBody>
      </p:sp>
      <p:sp>
        <p:nvSpPr>
          <p:cNvPr id="8" name="Title 3">
            <a:extLst>
              <a:ext uri="{FF2B5EF4-FFF2-40B4-BE49-F238E27FC236}">
                <a16:creationId xmlns:a16="http://schemas.microsoft.com/office/drawing/2014/main" id="{C9DC92A0-8E63-4D48-9ED6-C6D08D3CB43A}"/>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139480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B.	</a:t>
            </a:r>
            <a:r>
              <a:rPr lang="en-US" sz="2000" u="sng" dirty="0">
                <a:latin typeface="Arial" charset="0"/>
                <a:ea typeface="ＭＳ Ｐゴシック" charset="-128"/>
                <a:cs typeface="Helvetica" charset="0"/>
              </a:rPr>
              <a:t>Upon default (breach of covenant or failure to make payment of principal or interest), bondholder may institute a lawsuit for a money judgment, mandamus, specific performance, or equitable relief such as for injunction or an accounting or for foreclosure on collateral (if permitted) or other relief</a:t>
            </a:r>
            <a:r>
              <a:rPr lang="en-US" sz="2000" dirty="0">
                <a:latin typeface="Arial" charset="0"/>
                <a:ea typeface="ＭＳ Ｐゴシック" charset="-128"/>
              </a:rPr>
              <a:t>:</a:t>
            </a:r>
            <a:endParaRPr lang="en-US" sz="2000" dirty="0">
              <a:latin typeface="Arial" pitchFamily="-105" charset="0"/>
            </a:endParaRPr>
          </a:p>
          <a:p>
            <a:pPr marL="920750" lvl="1" indent="-450850" eaLnBrk="1" hangingPunct="1">
              <a:buNone/>
            </a:pPr>
            <a:r>
              <a:rPr lang="en-US" sz="1800" dirty="0">
                <a:latin typeface="Arial" pitchFamily="-105" charset="0"/>
              </a:rPr>
              <a:t>1.	</a:t>
            </a:r>
            <a:r>
              <a:rPr lang="en-US" sz="1800" u="sng" dirty="0">
                <a:latin typeface="Arial" charset="0"/>
                <a:ea typeface="ＭＳ Ｐゴシック" charset="-128"/>
                <a:cs typeface="Helvetica" charset="0"/>
              </a:rPr>
              <a:t>Mandamus</a:t>
            </a:r>
            <a:r>
              <a:rPr lang="en-US" sz="1800" dirty="0">
                <a:latin typeface="Arial" charset="0"/>
                <a:ea typeface="ＭＳ Ｐゴシック" charset="-128"/>
                <a:cs typeface="Helvetica" charset="0"/>
              </a:rPr>
              <a:t> – Virtually all states would permit a bondholder upon default to petition for mandamus that in essence requires a municipal official to levy taxes to pay an obligation. The problem is constitutional and statutory debt limits and time, cost and delay</a:t>
            </a:r>
            <a:r>
              <a:rPr lang="en-US" sz="1800" dirty="0">
                <a:latin typeface="Arial" charset="0"/>
                <a:ea typeface="ＭＳ Ｐゴシック" charset="-128"/>
                <a:cs typeface="ＭＳ Ｐゴシック" charset="-128"/>
              </a:rPr>
              <a:t>.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I for breakdown.)</a:t>
            </a:r>
          </a:p>
          <a:p>
            <a:pPr marL="1147763" lvl="2" indent="-223838" eaLnBrk="1" hangingPunct="1">
              <a:buFont typeface="Wingdings" pitchFamily="2" charset="2"/>
              <a:buChar char="§"/>
            </a:pPr>
            <a:r>
              <a:rPr lang="en-US" sz="1700" dirty="0">
                <a:latin typeface="Arial" charset="0"/>
                <a:ea typeface="ＭＳ Ｐゴシック" charset="-128"/>
                <a:cs typeface="Helvetica" charset="0"/>
              </a:rPr>
              <a:t>However, Article 6, Section 172A of Mississippi State Constitution enacted in 1995 (“Constitutional Amendment”) provides “Neither the Supreme Court nor any inferior court of this State shall have the power to instruct or order the State or any political subdivision thereof or an official of the State or political subdivision, to levy or increase taxes.”</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25</a:t>
            </a:fld>
            <a:endParaRPr lang="en-US" altLang="en-US" dirty="0"/>
          </a:p>
        </p:txBody>
      </p:sp>
      <p:sp>
        <p:nvSpPr>
          <p:cNvPr id="8" name="Title 3">
            <a:extLst>
              <a:ext uri="{FF2B5EF4-FFF2-40B4-BE49-F238E27FC236}">
                <a16:creationId xmlns:a16="http://schemas.microsoft.com/office/drawing/2014/main" id="{3AB26930-C0C8-CF45-9AF1-1047C5481538}"/>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1881276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7763" lvl="2" indent="0" eaLnBrk="1" hangingPunct="1">
              <a:buNone/>
            </a:pPr>
            <a:r>
              <a:rPr lang="en-US" sz="1700" dirty="0">
                <a:latin typeface="Arial" charset="0"/>
                <a:ea typeface="ＭＳ Ｐゴシック" charset="-128"/>
                <a:cs typeface="Helvetica" charset="0"/>
              </a:rPr>
              <a:t>This provision certainly appears to be an obstacle to General Obligation bondholders obtaining a writ of mandamus in Mississippi.</a:t>
            </a:r>
          </a:p>
          <a:p>
            <a:pPr marL="1147763" lvl="2" indent="0" eaLnBrk="1" hangingPunct="1">
              <a:buNone/>
            </a:pPr>
            <a:r>
              <a:rPr lang="en-US" sz="1700" dirty="0">
                <a:latin typeface="Arial" charset="0"/>
                <a:ea typeface="ＭＳ Ｐゴシック" charset="-128"/>
                <a:cs typeface="Helvetica" charset="0"/>
              </a:rPr>
              <a:t>Interestingly, disclosure in an Official Statement can read like this:</a:t>
            </a:r>
          </a:p>
          <a:p>
            <a:pPr marL="1147763" lvl="2" indent="0" eaLnBrk="1" hangingPunct="1">
              <a:buNone/>
            </a:pPr>
            <a:r>
              <a:rPr lang="en-US" sz="1700" dirty="0">
                <a:latin typeface="Arial" charset="0"/>
                <a:ea typeface="ＭＳ Ｐゴシック" charset="-128"/>
                <a:cs typeface="Helvetica" charset="0"/>
              </a:rPr>
              <a:t>“However, even though it appears that the Constitutional Amendment was not intended to affect bondholder remedies in event of default, the Constitutional Amendment potentially prevents bondholders from obtaining a writ of mandamus to compel the levying of taxes to pay principal and interest on the Bonds in a court in Mississippi. It is not certain the Amendment would affect the right of a Federal Court to direct the levy of a tax to satisfy a contractual obligation.”</a:t>
            </a:r>
          </a:p>
          <a:p>
            <a:pPr marL="1147763" lvl="2" indent="0" eaLnBrk="1" hangingPunct="1">
              <a:buNone/>
            </a:pPr>
            <a:r>
              <a:rPr lang="en-US" sz="1700" dirty="0">
                <a:latin typeface="Arial" charset="0"/>
                <a:ea typeface="ＭＳ Ｐゴシック" charset="-128"/>
                <a:cs typeface="Helvetica" charset="0"/>
              </a:rPr>
              <a:t>This should be clarified and the rights and remedies for payment upon default clearly disclosed.</a:t>
            </a:r>
          </a:p>
          <a:p>
            <a:pPr marL="920750" lvl="1" indent="-450850" eaLnBrk="1" hangingPunct="1">
              <a:buNone/>
            </a:pPr>
            <a:r>
              <a:rPr lang="en-US" sz="1800" dirty="0">
                <a:latin typeface="Arial" charset="0"/>
                <a:ea typeface="ＭＳ Ｐゴシック" charset="-128"/>
                <a:cs typeface="Helvetica" charset="0"/>
              </a:rPr>
              <a:t>2.	</a:t>
            </a:r>
            <a:r>
              <a:rPr lang="en-US" sz="1800" u="sng" dirty="0">
                <a:latin typeface="Arial" charset="0"/>
                <a:ea typeface="ＭＳ Ｐゴシック" charset="-128"/>
                <a:cs typeface="Helvetica" charset="0"/>
              </a:rPr>
              <a:t>Receiver</a:t>
            </a:r>
            <a:r>
              <a:rPr lang="en-US" sz="1800" dirty="0">
                <a:latin typeface="Arial" charset="0"/>
                <a:ea typeface="ＭＳ Ｐゴシック" charset="-128"/>
                <a:cs typeface="Helvetica" charset="0"/>
              </a:rPr>
              <a:t> – 46 states and Puerto Rico permit bondholders to petition a court to appoint a receiver upon default especially in the case of a default on the revenue bond for financing of a municipal enterprise</a:t>
            </a:r>
            <a:r>
              <a:rPr lang="en-US" sz="1800" dirty="0">
                <a:latin typeface="Arial" charset="0"/>
                <a:ea typeface="ＭＳ Ｐゴシック" charset="-128"/>
                <a:cs typeface="ＭＳ Ｐゴシック" charset="-128"/>
              </a:rPr>
              <a:t>.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I for breakdown.)</a:t>
            </a:r>
            <a:endParaRPr lang="en-US" altLang="en-US" sz="1800" dirty="0">
              <a:latin typeface="Arial" charset="0"/>
              <a:ea typeface="ＭＳ Ｐゴシック" charset="-128"/>
              <a:cs typeface="Helvetica"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26</a:t>
            </a:fld>
            <a:endParaRPr lang="en-US" altLang="en-US" dirty="0"/>
          </a:p>
        </p:txBody>
      </p:sp>
      <p:sp>
        <p:nvSpPr>
          <p:cNvPr id="8" name="Title 3">
            <a:extLst>
              <a:ext uri="{FF2B5EF4-FFF2-40B4-BE49-F238E27FC236}">
                <a16:creationId xmlns:a16="http://schemas.microsoft.com/office/drawing/2014/main" id="{3AB26930-C0C8-CF45-9AF1-1047C5481538}"/>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167944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50850" eaLnBrk="1" hangingPunct="1">
              <a:buNone/>
            </a:pPr>
            <a:r>
              <a:rPr lang="en-US" sz="1800" dirty="0">
                <a:latin typeface="Arial" pitchFamily="-105" charset="0"/>
              </a:rPr>
              <a:t>3.	</a:t>
            </a:r>
            <a:r>
              <a:rPr lang="en-US" sz="1800" u="sng" dirty="0">
                <a:latin typeface="Arial" charset="0"/>
                <a:ea typeface="ＭＳ Ｐゴシック" charset="-128"/>
                <a:cs typeface="Helvetica" charset="0"/>
              </a:rPr>
              <a:t>Accounting</a:t>
            </a:r>
            <a:r>
              <a:rPr lang="en-US" sz="1800" dirty="0">
                <a:latin typeface="Arial" charset="0"/>
                <a:ea typeface="ＭＳ Ｐゴシック" charset="-128"/>
                <a:cs typeface="Helvetica" charset="0"/>
              </a:rPr>
              <a:t> – At least 22 states and the District of Columbia and Puerto Rico allow for bondholders or representative to bring an action for an accounting to require the local government to account for how bond funds have been spent</a:t>
            </a:r>
            <a:r>
              <a:rPr lang="en-US" sz="1800" dirty="0">
                <a:latin typeface="Arial" charset="0"/>
                <a:ea typeface="ＭＳ Ｐゴシック" charset="-128"/>
                <a:cs typeface="ＭＳ Ｐゴシック" charset="-128"/>
              </a:rPr>
              <a:t>.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I for further breakdown.)</a:t>
            </a:r>
            <a:endParaRPr lang="en-US" sz="1800" dirty="0">
              <a:latin typeface="Arial" charset="0"/>
              <a:ea typeface="ＭＳ Ｐゴシック" charset="-128"/>
              <a:cs typeface="Helvetica" charset="0"/>
            </a:endParaRPr>
          </a:p>
          <a:p>
            <a:pPr marL="920750" lvl="1" indent="-450850" eaLnBrk="1" hangingPunct="1">
              <a:buNone/>
            </a:pPr>
            <a:r>
              <a:rPr lang="en-US" sz="1800" dirty="0">
                <a:latin typeface="Arial" charset="0"/>
                <a:ea typeface="ＭＳ Ｐゴシック" charset="-128"/>
                <a:cs typeface="Helvetica" charset="0"/>
              </a:rPr>
              <a:t>4.	</a:t>
            </a:r>
            <a:r>
              <a:rPr lang="en-US" sz="1800" u="sng" dirty="0">
                <a:latin typeface="Arial" charset="0"/>
                <a:ea typeface="ＭＳ Ｐゴシック" charset="-128"/>
                <a:cs typeface="Helvetica" charset="0"/>
              </a:rPr>
              <a:t>Foreclosure</a:t>
            </a:r>
            <a:r>
              <a:rPr lang="en-US" sz="1800" dirty="0">
                <a:latin typeface="Arial" charset="0"/>
                <a:ea typeface="ＭＳ Ｐゴシック" charset="-128"/>
                <a:cs typeface="Helvetica" charset="0"/>
              </a:rPr>
              <a:t> – At least 28 states permit some form of foreclosure on mortgaged or secured real property upon default on a financing of that facility or structure generally related to conduit financing</a:t>
            </a:r>
            <a:r>
              <a:rPr lang="en-US" sz="1800" dirty="0">
                <a:latin typeface="Arial" charset="0"/>
                <a:ea typeface="ＭＳ Ｐゴシック" charset="-128"/>
                <a:cs typeface="ＭＳ Ｐゴシック" charset="-128"/>
              </a:rPr>
              <a:t>.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I for further breakdown.)</a:t>
            </a:r>
          </a:p>
          <a:p>
            <a:pPr marL="920750" lvl="1" indent="-450850" eaLnBrk="1" hangingPunct="1">
              <a:buNone/>
            </a:pPr>
            <a:r>
              <a:rPr lang="en-US" altLang="en-US" sz="1800" dirty="0">
                <a:latin typeface="Arial" charset="0"/>
                <a:ea typeface="ＭＳ Ｐゴシック" charset="-128"/>
                <a:cs typeface="Helvetica" charset="0"/>
              </a:rPr>
              <a:t>5.	</a:t>
            </a:r>
            <a:r>
              <a:rPr lang="en-US" sz="1800" u="sng" dirty="0">
                <a:latin typeface="Arial" charset="0"/>
                <a:ea typeface="ＭＳ Ｐゴシック" charset="-128"/>
                <a:cs typeface="Helvetica" charset="0"/>
              </a:rPr>
              <a:t>Injunction</a:t>
            </a:r>
            <a:r>
              <a:rPr lang="en-US" sz="1800" dirty="0">
                <a:latin typeface="Arial" charset="0"/>
                <a:ea typeface="ＭＳ Ｐゴシック" charset="-128"/>
                <a:cs typeface="Helvetica" charset="0"/>
              </a:rPr>
              <a:t> – At least 15 states permit bondholders to obtain some form of injunctive relief upon default to protect and preserve their rights and remedies</a:t>
            </a:r>
            <a:r>
              <a:rPr lang="en-US" sz="1800" dirty="0">
                <a:latin typeface="Arial" charset="0"/>
                <a:ea typeface="ＭＳ Ｐゴシック" charset="-128"/>
                <a:cs typeface="ＭＳ Ｐゴシック" charset="-128"/>
              </a:rPr>
              <a:t>.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for further breakdown</a:t>
            </a:r>
            <a:r>
              <a:rPr lang="en-US" altLang="en-US" sz="1800" dirty="0">
                <a:latin typeface="Arial" charset="0"/>
                <a:ea typeface="ＭＳ Ｐゴシック" charset="-128"/>
                <a:cs typeface="Helvetica" charset="0"/>
              </a:rPr>
              <a:t>.)</a:t>
            </a:r>
          </a:p>
          <a:p>
            <a:pPr marL="920750" lvl="1" indent="-450850" eaLnBrk="1" hangingPunct="1">
              <a:buNone/>
            </a:pPr>
            <a:r>
              <a:rPr lang="en-US" altLang="en-US" sz="1800" dirty="0">
                <a:latin typeface="Arial" charset="0"/>
                <a:ea typeface="ＭＳ Ｐゴシック" charset="-128"/>
                <a:cs typeface="Helvetica" charset="0"/>
              </a:rPr>
              <a:t>6.	</a:t>
            </a:r>
            <a:r>
              <a:rPr lang="en-US" sz="1800" u="sng" dirty="0">
                <a:latin typeface="Arial" charset="0"/>
                <a:ea typeface="ＭＳ Ｐゴシック" charset="-128"/>
                <a:cs typeface="Helvetica" charset="0"/>
              </a:rPr>
              <a:t>Other relief</a:t>
            </a:r>
            <a:r>
              <a:rPr lang="en-US" altLang="en-US" sz="1800" dirty="0">
                <a:latin typeface="Arial" charset="0"/>
                <a:ea typeface="ＭＳ Ｐゴシック" charset="-128"/>
                <a:cs typeface="Helvetica" charset="0"/>
              </a:rPr>
              <a:t>.</a:t>
            </a:r>
          </a:p>
          <a:p>
            <a:pPr marL="920750" lvl="1" indent="-450850" eaLnBrk="1" hangingPunct="1">
              <a:buNone/>
            </a:pPr>
            <a:r>
              <a:rPr lang="en-US" altLang="en-US" sz="1800" dirty="0">
                <a:latin typeface="Arial" charset="0"/>
                <a:ea typeface="ＭＳ Ｐゴシック" charset="-128"/>
                <a:cs typeface="Helvetica" charset="0"/>
              </a:rPr>
              <a:t>7.	</a:t>
            </a:r>
            <a:r>
              <a:rPr lang="en-US" sz="1800" dirty="0">
                <a:latin typeface="Arial" charset="0"/>
                <a:ea typeface="ＭＳ Ｐゴシック" charset="-128"/>
                <a:cs typeface="ＭＳ Ｐゴシック" charset="-128"/>
              </a:rPr>
              <a:t>(For more detail </a:t>
            </a:r>
            <a:r>
              <a:rPr lang="en-US" sz="1800" i="1" dirty="0">
                <a:latin typeface="Arial" charset="0"/>
                <a:ea typeface="ＭＳ Ｐゴシック" charset="-128"/>
                <a:cs typeface="ＭＳ Ｐゴシック" charset="-128"/>
              </a:rPr>
              <a:t>see</a:t>
            </a:r>
            <a:r>
              <a:rPr lang="en-US" sz="1800" dirty="0">
                <a:latin typeface="Arial" charset="0"/>
                <a:ea typeface="ＭＳ Ｐゴシック" charset="-128"/>
                <a:cs typeface="ＭＳ Ｐゴシック" charset="-128"/>
              </a:rPr>
              <a:t> Appendix I taken from </a:t>
            </a:r>
            <a:r>
              <a:rPr lang="en-US" sz="1800" u="sng" dirty="0">
                <a:latin typeface="Arial" charset="0"/>
                <a:ea typeface="ＭＳ Ｐゴシック" charset="-128"/>
                <a:cs typeface="ＭＳ Ｐゴシック" charset="-128"/>
              </a:rPr>
              <a:t>Municipalities in Distress</a:t>
            </a:r>
            <a:r>
              <a:rPr lang="en-US" sz="1800" dirty="0">
                <a:latin typeface="Arial" charset="0"/>
                <a:ea typeface="ＭＳ Ｐゴシック" charset="-128"/>
                <a:cs typeface="ＭＳ Ｐゴシック" charset="-128"/>
              </a:rPr>
              <a:t>? 50 State Survey in the recently released Second Edition.)</a:t>
            </a:r>
            <a:endParaRPr lang="en-US" altLang="en-US" sz="1800" dirty="0">
              <a:latin typeface="Arial" charset="0"/>
              <a:ea typeface="ＭＳ Ｐゴシック" charset="-128"/>
              <a:cs typeface="Helvetica"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27</a:t>
            </a:fld>
            <a:endParaRPr lang="en-US" altLang="en-US" dirty="0"/>
          </a:p>
        </p:txBody>
      </p:sp>
      <p:sp>
        <p:nvSpPr>
          <p:cNvPr id="8" name="Title 3">
            <a:extLst>
              <a:ext uri="{FF2B5EF4-FFF2-40B4-BE49-F238E27FC236}">
                <a16:creationId xmlns:a16="http://schemas.microsoft.com/office/drawing/2014/main" id="{93831225-742C-6947-96B6-33DD0D4B3649}"/>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85776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1900" dirty="0">
                <a:latin typeface="Arial" charset="0"/>
                <a:ea typeface="ＭＳ Ｐゴシック" charset="-128"/>
              </a:rPr>
              <a:t>C.	</a:t>
            </a:r>
            <a:r>
              <a:rPr lang="en-US" sz="1900" u="sng" dirty="0">
                <a:latin typeface="Arial" charset="0"/>
                <a:ea typeface="ＭＳ Ｐゴシック" charset="-128"/>
                <a:cs typeface="Helvetica" charset="0"/>
              </a:rPr>
              <a:t>Have state courts enforced or are they required to enforce bondholders rights and remedies</a:t>
            </a:r>
            <a:r>
              <a:rPr lang="en-US" sz="1900" dirty="0">
                <a:latin typeface="Arial" charset="0"/>
                <a:ea typeface="ＭＳ Ｐゴシック" charset="-128"/>
                <a:cs typeface="Helvetica" charset="0"/>
              </a:rPr>
              <a:t>?</a:t>
            </a:r>
          </a:p>
          <a:p>
            <a:pPr marL="685800" lvl="1" indent="-228600" eaLnBrk="1" hangingPunct="1"/>
            <a:r>
              <a:rPr lang="en-US" sz="1650" dirty="0">
                <a:latin typeface="Arial" charset="0"/>
                <a:ea typeface="ＭＳ Ｐゴシック" charset="-128"/>
                <a:cs typeface="ＭＳ Ｐゴシック" charset="-128"/>
              </a:rPr>
              <a:t>To the degree state courts have chosen not to enforce certain traditional rights or remedies, this is important information for investors especially during times of financial distress. Likewise, favorable rights and remedies allowed by the state courts are important to know and may help enhance the issuer’s credibility in the market.</a:t>
            </a:r>
          </a:p>
          <a:p>
            <a:pPr marL="466725" indent="-457200" eaLnBrk="1" hangingPunct="1">
              <a:buNone/>
            </a:pPr>
            <a:r>
              <a:rPr lang="en-US" sz="1900" dirty="0">
                <a:latin typeface="Arial" charset="0"/>
                <a:ea typeface="ＭＳ Ｐゴシック" charset="-128"/>
              </a:rPr>
              <a:t>D.	</a:t>
            </a:r>
            <a:r>
              <a:rPr lang="en-US" sz="1900" u="sng" dirty="0">
                <a:latin typeface="Arial" charset="0"/>
                <a:ea typeface="ＭＳ Ｐゴシック" charset="-128"/>
              </a:rPr>
              <a:t>There should be clear disclosure to bondholders</a:t>
            </a:r>
            <a:r>
              <a:rPr lang="en-US" sz="1900" dirty="0">
                <a:latin typeface="Arial" charset="0"/>
                <a:ea typeface="ＭＳ Ｐゴシック" charset="-128"/>
              </a:rPr>
              <a:t>:</a:t>
            </a:r>
          </a:p>
          <a:p>
            <a:pPr marL="923925" lvl="1" indent="-457200" eaLnBrk="1" hangingPunct="1">
              <a:buNone/>
            </a:pPr>
            <a:r>
              <a:rPr lang="en-US" sz="1650" dirty="0">
                <a:latin typeface="Arial" charset="0"/>
                <a:ea typeface="ＭＳ Ｐゴシック" charset="-128"/>
              </a:rPr>
              <a:t>1.	What is source of payment (statutory lien, special revenues, constitutional or statutory, mandate, priority or set aside)?</a:t>
            </a:r>
          </a:p>
          <a:p>
            <a:pPr marL="923925" lvl="1" indent="-457200" eaLnBrk="1" hangingPunct="1">
              <a:buNone/>
            </a:pPr>
            <a:r>
              <a:rPr lang="en-US" sz="1650" dirty="0">
                <a:latin typeface="Arial" charset="0"/>
                <a:ea typeface="ＭＳ Ｐゴシック" charset="-128"/>
              </a:rPr>
              <a:t>2.	Can the municipal issuer file Chapter 9 and any conditions to filing?</a:t>
            </a:r>
          </a:p>
          <a:p>
            <a:pPr marL="923925" lvl="1" indent="-457200" eaLnBrk="1" hangingPunct="1">
              <a:buNone/>
            </a:pPr>
            <a:r>
              <a:rPr lang="en-US" sz="1650" dirty="0">
                <a:latin typeface="Arial" charset="0"/>
                <a:ea typeface="ＭＳ Ｐゴシック" charset="-128"/>
              </a:rPr>
              <a:t>3.	Are there any state oversight, financial assistance, new tax sources, technical assistance, and workout or resolution or mechanisms provided under state law?</a:t>
            </a:r>
          </a:p>
          <a:p>
            <a:pPr marL="923925" lvl="1" indent="-457200" eaLnBrk="1" hangingPunct="1">
              <a:buNone/>
            </a:pPr>
            <a:r>
              <a:rPr lang="en-US" sz="1650" dirty="0">
                <a:latin typeface="Arial" charset="0"/>
                <a:ea typeface="ＭＳ Ｐゴシック" charset="-128"/>
              </a:rPr>
              <a:t>4.	What are remedies available and are there any limitation remedies by constitutional or statutory provision or by case law decision?</a:t>
            </a:r>
            <a:endParaRPr lang="en-US" sz="1650" dirty="0">
              <a:latin typeface="Arial" pitchFamily="-105"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28</a:t>
            </a:fld>
            <a:endParaRPr lang="en-US" altLang="en-US" dirty="0"/>
          </a:p>
        </p:txBody>
      </p:sp>
      <p:sp>
        <p:nvSpPr>
          <p:cNvPr id="8" name="Title 3">
            <a:extLst>
              <a:ext uri="{FF2B5EF4-FFF2-40B4-BE49-F238E27FC236}">
                <a16:creationId xmlns:a16="http://schemas.microsoft.com/office/drawing/2014/main" id="{95F0812E-FA98-E646-8791-A6BCA111D082}"/>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II.	Have Recent Court Rulings and Chapter 9 Bankruptcy Filings Created a Cloud on the Perceived Effective Remedies on Default?</a:t>
            </a:r>
            <a:endParaRPr lang="en-US" sz="2800" dirty="0"/>
          </a:p>
        </p:txBody>
      </p:sp>
    </p:spTree>
    <p:extLst>
      <p:ext uri="{BB962C8B-B14F-4D97-AF65-F5344CB8AC3E}">
        <p14:creationId xmlns:p14="http://schemas.microsoft.com/office/powerpoint/2010/main" val="416269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457200" indent="-457200" eaLnBrk="1" hangingPunct="1">
              <a:buNone/>
            </a:pPr>
            <a:r>
              <a:rPr lang="en-US" altLang="en-US" sz="2000" dirty="0">
                <a:latin typeface="Arial" charset="0"/>
                <a:ea typeface="ＭＳ Ｐゴシック" charset="-128"/>
                <a:cs typeface="Helvetica" charset="0"/>
              </a:rPr>
              <a:t>A.	</a:t>
            </a:r>
            <a:r>
              <a:rPr lang="en-US" altLang="en-US" sz="2000" u="sng" dirty="0">
                <a:latin typeface="Arial" charset="0"/>
                <a:ea typeface="ＭＳ Ｐゴシック" charset="-128"/>
                <a:cs typeface="Helvetica" charset="0"/>
              </a:rPr>
              <a:t>Historically the use of Chapter 9 bankruptcy by a municipality has been rare and a last resort especially compared to corporate Chapter 11 filings</a:t>
            </a:r>
            <a:r>
              <a:rPr lang="en-US" altLang="en-US" sz="2000" dirty="0">
                <a:latin typeface="Arial" charset="0"/>
                <a:ea typeface="ＭＳ Ｐゴシック" charset="-128"/>
                <a:cs typeface="Helvetica" charset="0"/>
              </a:rPr>
              <a:t>:</a:t>
            </a:r>
          </a:p>
          <a:p>
            <a:pPr marL="690563" lvl="1" indent="-233363" eaLnBrk="1" hangingPunct="1"/>
            <a:r>
              <a:rPr lang="en-US" altLang="en-US" sz="1800" dirty="0">
                <a:latin typeface="Arial" charset="0"/>
                <a:ea typeface="ＭＳ Ｐゴシック" charset="-128"/>
                <a:cs typeface="Helvetica" charset="0"/>
              </a:rPr>
              <a:t>Since 1937 when Chapter 9 municipal debt adjustment was enacted almost 80 years ago there have been only 680 Chapter 9 filings namely by small municipal utilities and special tax districts and by some cities, towns, villages and counties but generally not of any significant size.</a:t>
            </a:r>
          </a:p>
          <a:p>
            <a:pPr marL="690563" lvl="1" indent="-233363" eaLnBrk="1" hangingPunct="1"/>
            <a:r>
              <a:rPr lang="en-US" altLang="en-US" sz="1800" dirty="0">
                <a:latin typeface="Arial" charset="0"/>
                <a:ea typeface="ＭＳ Ｐゴシック" charset="-128"/>
                <a:cs typeface="Helvetica" charset="0"/>
              </a:rPr>
              <a:t>Since 1954, virtually all of those municipalities that filed Chapter 9 were small or not major issuers of bond debt except for Bridgeport, CT in 1991, Orange County in 1994, Vallejo, CA in 2008, Jefferson County, AL in 2011, Stockton and San Bernardino, CA in 2012 and Detroit in 2013. Both Harrisburg, PA and Boise County, ID. cases were dismissed as was Bridgeport in 1991.</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29</a:t>
            </a:fld>
            <a:endParaRPr lang="en-US" altLang="en-US" dirty="0"/>
          </a:p>
        </p:txBody>
      </p:sp>
      <p:sp>
        <p:nvSpPr>
          <p:cNvPr id="7" name="Title 5">
            <a:extLst>
              <a:ext uri="{FF2B5EF4-FFF2-40B4-BE49-F238E27FC236}">
                <a16:creationId xmlns:a16="http://schemas.microsoft.com/office/drawing/2014/main" id="{3B452049-2404-9C44-A7B6-5C2F73AEB157}"/>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199381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p:txBody>
          <a:bodyPr/>
          <a:lstStyle/>
          <a:p>
            <a:pPr marL="457200" indent="-449263" eaLnBrk="1" hangingPunct="1">
              <a:lnSpc>
                <a:spcPts val="1580"/>
              </a:lnSpc>
              <a:buNone/>
              <a:tabLst>
                <a:tab pos="7883525" algn="r"/>
              </a:tabLst>
            </a:pPr>
            <a:r>
              <a:rPr lang="en-US" altLang="en-US" sz="1400" dirty="0">
                <a:latin typeface="Arial" charset="0"/>
                <a:ea typeface="ＭＳ Ｐゴシック" charset="-128"/>
              </a:rPr>
              <a:t>III.	Have Actions Taken by Jefferson County, Stockton, San Bernardino,</a:t>
            </a:r>
            <a:br>
              <a:rPr lang="en-US" altLang="en-US" sz="1400" dirty="0">
                <a:latin typeface="Arial" charset="0"/>
                <a:ea typeface="ＭＳ Ｐゴシック" charset="-128"/>
              </a:rPr>
            </a:br>
            <a:r>
              <a:rPr lang="en-US" altLang="en-US" sz="1400" dirty="0">
                <a:latin typeface="Arial" charset="0"/>
                <a:ea typeface="ＭＳ Ｐゴシック" charset="-128"/>
              </a:rPr>
              <a:t>Detroit and Puerto Rico Increased Chapter 9 Filings by Cities, Villages,</a:t>
            </a:r>
            <a:br>
              <a:rPr lang="en-US" altLang="en-US" sz="1400" dirty="0">
                <a:latin typeface="Arial" charset="0"/>
                <a:ea typeface="ＭＳ Ｐゴシック" charset="-128"/>
              </a:rPr>
            </a:br>
            <a:r>
              <a:rPr lang="en-US" altLang="en-US" sz="1400" dirty="0">
                <a:latin typeface="Arial" charset="0"/>
                <a:ea typeface="ＭＳ Ｐゴシック" charset="-128"/>
              </a:rPr>
              <a:t>Towns and Counties?	29</a:t>
            </a:r>
          </a:p>
          <a:p>
            <a:pPr marL="914400" lvl="1" indent="-449263" eaLnBrk="1" hangingPunct="1">
              <a:lnSpc>
                <a:spcPts val="1580"/>
              </a:lnSpc>
              <a:buNone/>
              <a:tabLst>
                <a:tab pos="7883525" algn="r"/>
              </a:tabLst>
            </a:pPr>
            <a:r>
              <a:rPr lang="en-US" altLang="en-US" sz="1400" dirty="0">
                <a:latin typeface="Arial" charset="0"/>
                <a:ea typeface="ＭＳ Ｐゴシック" charset="-128"/>
                <a:cs typeface="Helvetica" charset="0"/>
              </a:rPr>
              <a:t>A.	Historically the use of Chapter 9 bankruptcy by a municipality</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has been rare and a last resort especially compared to</a:t>
            </a:r>
            <a:br>
              <a:rPr lang="en-US" altLang="en-US" sz="1400" dirty="0">
                <a:latin typeface="Arial" charset="0"/>
                <a:ea typeface="ＭＳ Ｐゴシック" charset="-128"/>
                <a:cs typeface="Helvetica" charset="0"/>
              </a:rPr>
            </a:br>
            <a:r>
              <a:rPr lang="en-US" altLang="en-US" sz="1400" dirty="0">
                <a:latin typeface="Arial" charset="0"/>
                <a:ea typeface="ＭＳ Ｐゴシック" charset="-128"/>
                <a:cs typeface="Helvetica" charset="0"/>
              </a:rPr>
              <a:t>corporate Chapter 11 filings </a:t>
            </a:r>
            <a:r>
              <a:rPr lang="en-US" altLang="en-US" sz="1400" dirty="0">
                <a:latin typeface="Arial" charset="0"/>
                <a:ea typeface="ＭＳ Ｐゴシック" charset="-128"/>
              </a:rPr>
              <a:t>	29</a:t>
            </a:r>
          </a:p>
          <a:p>
            <a:pPr marL="914400" lvl="1" indent="-449263" eaLnBrk="1" hangingPunct="1">
              <a:lnSpc>
                <a:spcPts val="1580"/>
              </a:lnSpc>
              <a:buNone/>
              <a:tabLst>
                <a:tab pos="7883525" algn="r"/>
              </a:tabLst>
            </a:pPr>
            <a:r>
              <a:rPr lang="en-US" altLang="en-US" sz="1400" dirty="0">
                <a:latin typeface="Arial" charset="0"/>
                <a:ea typeface="ＭＳ Ｐゴシック" charset="-128"/>
                <a:cs typeface="Helvetica" charset="0"/>
              </a:rPr>
              <a:t>B.	</a:t>
            </a:r>
            <a:r>
              <a:rPr lang="en-US" sz="1400" dirty="0"/>
              <a:t>Current use of Chapter 9</a:t>
            </a:r>
            <a:r>
              <a:rPr lang="en-US" altLang="en-US" sz="1400" dirty="0">
                <a:latin typeface="Arial" charset="0"/>
                <a:ea typeface="ＭＳ Ｐゴシック" charset="-128"/>
              </a:rPr>
              <a:t>	31</a:t>
            </a:r>
          </a:p>
          <a:p>
            <a:pPr marL="914400" lvl="1" indent="-449263" eaLnBrk="1" hangingPunct="1">
              <a:lnSpc>
                <a:spcPts val="1580"/>
              </a:lnSpc>
              <a:buNone/>
              <a:tabLst>
                <a:tab pos="7883525" algn="r"/>
              </a:tabLst>
            </a:pPr>
            <a:r>
              <a:rPr lang="en-US" altLang="en-US" sz="1400" dirty="0">
                <a:latin typeface="Arial" charset="0"/>
                <a:ea typeface="ＭＳ Ｐゴシック" charset="-128"/>
              </a:rPr>
              <a:t>C.	No Chapter 9 for states	39</a:t>
            </a:r>
          </a:p>
          <a:p>
            <a:pPr marL="914400" lvl="1" indent="-449263" eaLnBrk="1" hangingPunct="1">
              <a:lnSpc>
                <a:spcPts val="1580"/>
              </a:lnSpc>
              <a:buNone/>
              <a:tabLst>
                <a:tab pos="7883525" algn="r"/>
              </a:tabLst>
            </a:pPr>
            <a:r>
              <a:rPr lang="en-US" altLang="en-US" sz="1400" dirty="0">
                <a:latin typeface="Arial" charset="0"/>
                <a:ea typeface="ＭＳ Ｐゴシック" charset="-128"/>
              </a:rPr>
              <a:t>D.	Who can be a Chapter 9 debtor?	39</a:t>
            </a:r>
          </a:p>
          <a:p>
            <a:pPr marL="914400" lvl="1" indent="-449263" eaLnBrk="1" hangingPunct="1">
              <a:lnSpc>
                <a:spcPts val="1580"/>
              </a:lnSpc>
              <a:buNone/>
              <a:tabLst>
                <a:tab pos="7883525" algn="r"/>
              </a:tabLst>
            </a:pPr>
            <a:r>
              <a:rPr lang="en-US" altLang="en-US" sz="1400" dirty="0">
                <a:latin typeface="Arial" pitchFamily="-105" charset="0"/>
                <a:ea typeface="ＭＳ Ｐゴシック" charset="-128"/>
              </a:rPr>
              <a:t>E.	No recent increase in state authorization for municipalities to file for</a:t>
            </a:r>
            <a:br>
              <a:rPr lang="en-US" altLang="en-US" sz="1400" dirty="0">
                <a:latin typeface="Arial" pitchFamily="-105" charset="0"/>
                <a:ea typeface="ＭＳ Ｐゴシック" charset="-128"/>
              </a:rPr>
            </a:br>
            <a:r>
              <a:rPr lang="en-US" altLang="en-US" sz="1400" dirty="0">
                <a:latin typeface="Arial" pitchFamily="-105" charset="0"/>
                <a:ea typeface="ＭＳ Ｐゴシック" charset="-128"/>
              </a:rPr>
              <a:t>Chapter 9 (limitation on ability to file in Nebraska, prior pending bills</a:t>
            </a:r>
            <a:br>
              <a:rPr lang="en-US" altLang="en-US" sz="1400" dirty="0">
                <a:latin typeface="Arial" pitchFamily="-105" charset="0"/>
                <a:ea typeface="ＭＳ Ｐゴシック" charset="-128"/>
              </a:rPr>
            </a:br>
            <a:r>
              <a:rPr lang="en-US" altLang="en-US" sz="1400" dirty="0">
                <a:latin typeface="Arial" pitchFamily="-105" charset="0"/>
                <a:ea typeface="ＭＳ Ｐゴシック" charset="-128"/>
              </a:rPr>
              <a:t>to authorize Chapter 9 filing in Indiana and Illinois not enacted)	41</a:t>
            </a:r>
            <a:endParaRPr lang="en-US" altLang="en-US" sz="1400" dirty="0">
              <a:latin typeface="Arial" charset="0"/>
              <a:ea typeface="ＭＳ Ｐゴシック" charset="-128"/>
            </a:endParaRPr>
          </a:p>
          <a:p>
            <a:pPr marL="457200" indent="-449263" eaLnBrk="1" hangingPunct="1">
              <a:lnSpc>
                <a:spcPts val="1580"/>
              </a:lnSpc>
              <a:buNone/>
              <a:tabLst>
                <a:tab pos="7883525" algn="r"/>
              </a:tabLst>
            </a:pPr>
            <a:r>
              <a:rPr lang="en-US" sz="1400" dirty="0"/>
              <a:t>IV.	Why Pay Local Government Debt? Just Dissolve or De-Annex to</a:t>
            </a:r>
            <a:br>
              <a:rPr lang="en-US" sz="1400" dirty="0"/>
            </a:br>
            <a:r>
              <a:rPr lang="en-US" sz="1400" dirty="0"/>
              <a:t>Avoid Debt Payments? Is This a Trend?</a:t>
            </a:r>
            <a:r>
              <a:rPr lang="en-US" altLang="en-US" sz="1400" dirty="0">
                <a:latin typeface="Arial" charset="0"/>
                <a:ea typeface="ＭＳ Ｐゴシック" charset="-128"/>
              </a:rPr>
              <a:t>	44</a:t>
            </a:r>
          </a:p>
          <a:p>
            <a:pPr marL="914400" lvl="1" indent="-449263" eaLnBrk="1" hangingPunct="1">
              <a:lnSpc>
                <a:spcPts val="1580"/>
              </a:lnSpc>
              <a:buNone/>
              <a:tabLst>
                <a:tab pos="7883525" algn="r"/>
              </a:tabLst>
            </a:pPr>
            <a:r>
              <a:rPr lang="en-US" sz="1400" dirty="0"/>
              <a:t>A.	The de-annexation of Stockbridge, Georgia to create Eagle’s Landing</a:t>
            </a:r>
            <a:r>
              <a:rPr lang="en-US" altLang="en-US" sz="1400" dirty="0">
                <a:latin typeface="Arial" charset="0"/>
                <a:ea typeface="ＭＳ Ｐゴシック" charset="-128"/>
              </a:rPr>
              <a:t>	44</a:t>
            </a:r>
          </a:p>
          <a:p>
            <a:pPr marL="457200" indent="-449263" eaLnBrk="1" hangingPunct="1">
              <a:lnSpc>
                <a:spcPts val="1580"/>
              </a:lnSpc>
              <a:buNone/>
              <a:tabLst>
                <a:tab pos="7883525" algn="r"/>
              </a:tabLst>
            </a:pPr>
            <a:r>
              <a:rPr lang="en-US" altLang="en-US" sz="1400" dirty="0">
                <a:latin typeface="Arial" charset="0"/>
                <a:ea typeface="ＭＳ Ｐゴシック" charset="-128"/>
              </a:rPr>
              <a:t>V.	Defaults, Bankruptcies, Demonstrated Unwillingness or Attempts to Avoid</a:t>
            </a:r>
            <a:br>
              <a:rPr lang="en-US" altLang="en-US" sz="1400" dirty="0">
                <a:latin typeface="Arial" charset="0"/>
                <a:ea typeface="ＭＳ Ｐゴシック" charset="-128"/>
              </a:rPr>
            </a:br>
            <a:r>
              <a:rPr lang="en-US" altLang="en-US" sz="1400" dirty="0">
                <a:latin typeface="Arial" charset="0"/>
                <a:ea typeface="ＭＳ Ｐゴシック" charset="-128"/>
              </a:rPr>
              <a:t>Payment Increase Risk Perception of State and Local Government Debt</a:t>
            </a:r>
            <a:br>
              <a:rPr lang="en-US" altLang="en-US" sz="1400" dirty="0">
                <a:latin typeface="Arial" charset="0"/>
                <a:ea typeface="ＭＳ Ｐゴシック" charset="-128"/>
              </a:rPr>
            </a:br>
            <a:r>
              <a:rPr lang="en-US" altLang="en-US" sz="1400" dirty="0">
                <a:latin typeface="Arial" charset="0"/>
                <a:ea typeface="ＭＳ Ｐゴシック" charset="-128"/>
              </a:rPr>
              <a:t>May Limit Access or Increase Cost of Borrowing	48</a:t>
            </a:r>
          </a:p>
          <a:p>
            <a:pPr marL="914400" lvl="1" indent="-449263" eaLnBrk="1" hangingPunct="1">
              <a:lnSpc>
                <a:spcPts val="1580"/>
              </a:lnSpc>
              <a:buNone/>
              <a:tabLst>
                <a:tab pos="7883525" algn="r"/>
              </a:tabLst>
            </a:pPr>
            <a:r>
              <a:rPr lang="en-US" altLang="en-US" sz="1400" dirty="0">
                <a:latin typeface="Arial" charset="0"/>
                <a:ea typeface="ＭＳ Ｐゴシック" charset="-128"/>
              </a:rPr>
              <a:t>A.	History of past default and Chapter 9 filings trends	48</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3</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115302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690563" lvl="1" indent="-233363" eaLnBrk="1" hangingPunct="1"/>
            <a:r>
              <a:rPr lang="en-US" altLang="en-US" sz="1800" dirty="0">
                <a:latin typeface="Arial" charset="0"/>
                <a:ea typeface="ＭＳ Ｐゴシック" charset="-128"/>
                <a:cs typeface="Helvetica" charset="0"/>
              </a:rPr>
              <a:t>Of the 311 Chapter 9 filings since 1980 and of the 336 filings since 1954, 181 (196 since 1954) have been municipal utilities and special districts and only 54 (64 since 1954) have been cities, counties, towns and villages. The remaining, 61 (since 1954 and 1980) have been hospitals or healthcare, 8 transportation and 7 school or educational facilities. Less than 70% of the Chapter 9 filings resulted in a confirmed plan of debt adjustment.</a:t>
            </a:r>
          </a:p>
          <a:p>
            <a:pPr marL="690563" lvl="1" indent="-233363" eaLnBrk="1" hangingPunct="1"/>
            <a:r>
              <a:rPr lang="en-US" altLang="en-US" sz="1800" dirty="0">
                <a:latin typeface="Arial" charset="0"/>
                <a:ea typeface="ＭＳ Ｐゴシック" charset="-128"/>
                <a:cs typeface="Helvetica" charset="0"/>
              </a:rPr>
              <a:t>Since 1980 Chapter 11 corporate filings have averaged at least 10,000 per year compared to about 8.5 Chapter 9 filings per year.</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30</a:t>
            </a:fld>
            <a:endParaRPr lang="en-US" altLang="en-US" dirty="0"/>
          </a:p>
        </p:txBody>
      </p:sp>
      <p:sp>
        <p:nvSpPr>
          <p:cNvPr id="13" name="Title 5">
            <a:extLst>
              <a:ext uri="{FF2B5EF4-FFF2-40B4-BE49-F238E27FC236}">
                <a16:creationId xmlns:a16="http://schemas.microsoft.com/office/drawing/2014/main" id="{E70FFD0B-F0AC-584C-9EF9-A1F63802BCCC}"/>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272432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457200" indent="-457200" eaLnBrk="1" hangingPunct="1">
              <a:buNone/>
            </a:pPr>
            <a:r>
              <a:rPr lang="en-US" altLang="en-US" sz="2000" dirty="0">
                <a:latin typeface="Arial" charset="0"/>
                <a:ea typeface="ＭＳ Ｐゴシック" charset="-128"/>
                <a:cs typeface="Helvetica" charset="0"/>
              </a:rPr>
              <a:t>B.	</a:t>
            </a:r>
            <a:r>
              <a:rPr lang="en-US" sz="2000" u="sng" dirty="0"/>
              <a:t>Current use of Chapter 9</a:t>
            </a:r>
            <a:r>
              <a:rPr lang="en-US" altLang="en-US" sz="2000" dirty="0">
                <a:latin typeface="Arial" charset="0"/>
                <a:ea typeface="ＭＳ Ｐゴシック" charset="-128"/>
                <a:cs typeface="Helvetica" charset="0"/>
              </a:rPr>
              <a:t>:</a:t>
            </a:r>
          </a:p>
          <a:p>
            <a:pPr marL="690563" lvl="1" indent="-233363" eaLnBrk="1" hangingPunct="1"/>
            <a:r>
              <a:rPr lang="en-US" sz="1350" dirty="0"/>
              <a:t>No Tsunami of Chapter 9 filings in 2012, 2013, 2014, 2015, 2016 and 2017</a:t>
            </a:r>
            <a:r>
              <a:rPr lang="en-US" altLang="en-US" sz="1350" dirty="0">
                <a:latin typeface="Arial" charset="0"/>
                <a:ea typeface="ＭＳ Ｐゴシック" charset="-128"/>
                <a:cs typeface="Helvetica" charset="0"/>
              </a:rPr>
              <a:t>.</a:t>
            </a:r>
          </a:p>
          <a:p>
            <a:pPr marL="690563" lvl="1" indent="-233363" eaLnBrk="1" hangingPunct="1"/>
            <a:r>
              <a:rPr lang="en-US" sz="1350" dirty="0"/>
              <a:t>Only 13 Chapter 9 filings in 2011, 12 in 2012, 8 in 2013, 10 in 2014, 3 in 2015, 6 in 2016, 6 in 2017 and 3 so far in 2018.</a:t>
            </a:r>
          </a:p>
          <a:p>
            <a:pPr marL="690563" lvl="1" indent="-233363" eaLnBrk="1" hangingPunct="1"/>
            <a:r>
              <a:rPr lang="en-US" sz="1350" dirty="0"/>
              <a:t>Only 4 cities, towns, counties or villages filed Chapter 9 (municipal bankruptcy) in 2011, namely Jefferson County, Central Falls, Boise County and Harrisburg, PA (Boise County and Harrisburg were dismissed), 3 in 2012, namely Stockton, San Bernardino and Mammoth Lakes (which was dismissed that year) and only 1 in July, 2013 – namely Detroit. Since the Detroit Chapter 9 was filed in 2013, and, so far in 2018 (almost five years), only one city, Hillview, KY in August 2015, filed for Chapter 9 and that was dismissed in April, 2016 without filing a plan of debt adjustment.</a:t>
            </a:r>
          </a:p>
          <a:p>
            <a:pPr marL="690563" lvl="1" indent="-233363" eaLnBrk="1" hangingPunct="1"/>
            <a:r>
              <a:rPr lang="en-US" sz="1350" dirty="0"/>
              <a:t>Total Chapter 9 filings since 1937 – 680.</a:t>
            </a:r>
          </a:p>
          <a:p>
            <a:pPr marL="690563" lvl="1" indent="-233363" eaLnBrk="1" hangingPunct="1"/>
            <a:r>
              <a:rPr lang="en-US" sz="1350" dirty="0"/>
              <a:t>States cannot file Chapter 9.</a:t>
            </a:r>
          </a:p>
          <a:p>
            <a:pPr marL="690563" lvl="1" indent="-233363" eaLnBrk="1" hangingPunct="1"/>
            <a:r>
              <a:rPr lang="en-US" sz="1350" dirty="0"/>
              <a:t>Co-Sovereign with Federal Government and 10</a:t>
            </a:r>
            <a:r>
              <a:rPr lang="en-US" sz="1350" baseline="30000" dirty="0"/>
              <a:t>th</a:t>
            </a:r>
            <a:r>
              <a:rPr lang="en-US" sz="1350" dirty="0"/>
              <a:t> Amendment Issues.</a:t>
            </a:r>
          </a:p>
          <a:p>
            <a:pPr marL="690563" lvl="1" indent="-233363" eaLnBrk="1" hangingPunct="1"/>
            <a:r>
              <a:rPr lang="en-US" sz="1350" dirty="0"/>
              <a:t>Still RARE and mainly small special tax districts, municipal utilities.</a:t>
            </a:r>
          </a:p>
          <a:p>
            <a:pPr marL="690563" lvl="1" indent="-233363" eaLnBrk="1" hangingPunct="1"/>
            <a:r>
              <a:rPr lang="en-US" sz="1350" dirty="0"/>
              <a:t>In the last 60 years, only 64 cities, towns, counties and villages have filed out of 336 Chapter 9 filings that have been made. Twenty-nine of the 64 (44%) were Chapter 9 cases dismissed before any plan of debt adjustment was confirmed with purportedly the city, town, village or county finding a better resolution or was not authorized to file under state laws</a:t>
            </a:r>
            <a:r>
              <a:rPr lang="en-US" altLang="en-US" sz="1350" dirty="0">
                <a:latin typeface="Arial" charset="0"/>
                <a:ea typeface="ＭＳ Ｐゴシック" charset="-128"/>
                <a:cs typeface="Helvetica" charset="0"/>
              </a:rPr>
              <a:t>.</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31</a:t>
            </a:fld>
            <a:endParaRPr lang="en-US" altLang="en-US" dirty="0"/>
          </a:p>
        </p:txBody>
      </p:sp>
      <p:sp>
        <p:nvSpPr>
          <p:cNvPr id="13" name="Title 5">
            <a:extLst>
              <a:ext uri="{FF2B5EF4-FFF2-40B4-BE49-F238E27FC236}">
                <a16:creationId xmlns:a16="http://schemas.microsoft.com/office/drawing/2014/main" id="{32925185-6DCC-9645-BB7C-CD0F259A232C}"/>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257672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0" indent="0">
              <a:buNone/>
              <a:defRPr/>
            </a:pPr>
            <a:r>
              <a:rPr lang="en-US" sz="2000" dirty="0">
                <a:latin typeface="Arial" charset="0"/>
                <a:ea typeface="Arial" charset="0"/>
                <a:cs typeface="Arial" charset="0"/>
              </a:rPr>
              <a:t>The largest cities, towns, villages and counties to have filed Chapter 9 bankruptcy in the last 60 years (including Detroit):</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32</a:t>
            </a:fld>
            <a:endParaRPr lang="en-US" altLang="en-US" dirty="0"/>
          </a:p>
        </p:txBody>
      </p:sp>
      <p:graphicFrame>
        <p:nvGraphicFramePr>
          <p:cNvPr id="6" name="Table 5"/>
          <p:cNvGraphicFramePr>
            <a:graphicFrameLocks noGrp="1"/>
          </p:cNvGraphicFramePr>
          <p:nvPr>
            <p:extLst/>
          </p:nvPr>
        </p:nvGraphicFramePr>
        <p:xfrm>
          <a:off x="518160" y="2468880"/>
          <a:ext cx="8158480" cy="3585765"/>
        </p:xfrm>
        <a:graphic>
          <a:graphicData uri="http://schemas.openxmlformats.org/drawingml/2006/table">
            <a:tbl>
              <a:tblPr firstRow="1" bandRow="1">
                <a:tableStyleId>{9D7B26C5-4107-4FEC-AEDC-1716B250A1EF}</a:tableStyleId>
              </a:tblPr>
              <a:tblGrid>
                <a:gridCol w="4156242">
                  <a:extLst>
                    <a:ext uri="{9D8B030D-6E8A-4147-A177-3AD203B41FA5}">
                      <a16:colId xmlns:a16="http://schemas.microsoft.com/office/drawing/2014/main" val="20000"/>
                    </a:ext>
                  </a:extLst>
                </a:gridCol>
                <a:gridCol w="1818004">
                  <a:extLst>
                    <a:ext uri="{9D8B030D-6E8A-4147-A177-3AD203B41FA5}">
                      <a16:colId xmlns:a16="http://schemas.microsoft.com/office/drawing/2014/main" val="20001"/>
                    </a:ext>
                  </a:extLst>
                </a:gridCol>
                <a:gridCol w="2184234">
                  <a:extLst>
                    <a:ext uri="{9D8B030D-6E8A-4147-A177-3AD203B41FA5}">
                      <a16:colId xmlns:a16="http://schemas.microsoft.com/office/drawing/2014/main" val="20002"/>
                    </a:ext>
                  </a:extLst>
                </a:gridCol>
              </a:tblGrid>
              <a:tr h="496266">
                <a:tc>
                  <a:txBody>
                    <a:bodyPr/>
                    <a:lstStyle/>
                    <a:p>
                      <a:endParaRPr lang="en-US" sz="1800" dirty="0">
                        <a:solidFill>
                          <a:srgbClr val="404040"/>
                        </a:solidFill>
                        <a:latin typeface="Arial"/>
                        <a:cs typeface="Arial"/>
                      </a:endParaRPr>
                    </a:p>
                  </a:txBody>
                  <a:tcPr/>
                </a:tc>
                <a:tc>
                  <a:txBody>
                    <a:bodyPr/>
                    <a:lstStyle/>
                    <a:p>
                      <a:pPr algn="ctr"/>
                      <a:r>
                        <a:rPr lang="en-US" sz="1400" dirty="0">
                          <a:solidFill>
                            <a:srgbClr val="404040"/>
                          </a:solidFill>
                          <a:latin typeface="Arial"/>
                          <a:cs typeface="Arial"/>
                        </a:rPr>
                        <a:t>Approximate</a:t>
                      </a:r>
                      <a:br>
                        <a:rPr lang="en-US" sz="1400" dirty="0">
                          <a:solidFill>
                            <a:srgbClr val="404040"/>
                          </a:solidFill>
                          <a:latin typeface="Arial"/>
                          <a:cs typeface="Arial"/>
                        </a:rPr>
                      </a:br>
                      <a:r>
                        <a:rPr lang="en-US" sz="1400" dirty="0">
                          <a:solidFill>
                            <a:srgbClr val="404040"/>
                          </a:solidFill>
                          <a:latin typeface="Arial"/>
                          <a:cs typeface="Arial"/>
                        </a:rPr>
                        <a:t>Population</a:t>
                      </a:r>
                    </a:p>
                  </a:txBody>
                  <a:tcPr/>
                </a:tc>
                <a:tc>
                  <a:txBody>
                    <a:bodyPr/>
                    <a:lstStyle/>
                    <a:p>
                      <a:pPr algn="ctr"/>
                      <a:r>
                        <a:rPr lang="en-US" sz="1400" dirty="0">
                          <a:solidFill>
                            <a:srgbClr val="404040"/>
                          </a:solidFill>
                          <a:latin typeface="Arial"/>
                          <a:cs typeface="Arial"/>
                        </a:rPr>
                        <a:t>Approximate</a:t>
                      </a:r>
                      <a:br>
                        <a:rPr lang="en-US" sz="1400" dirty="0">
                          <a:solidFill>
                            <a:srgbClr val="404040"/>
                          </a:solidFill>
                          <a:latin typeface="Arial"/>
                          <a:cs typeface="Arial"/>
                        </a:rPr>
                      </a:br>
                      <a:r>
                        <a:rPr lang="en-US" sz="1400" dirty="0">
                          <a:solidFill>
                            <a:srgbClr val="404040"/>
                          </a:solidFill>
                          <a:latin typeface="Arial"/>
                          <a:cs typeface="Arial"/>
                        </a:rPr>
                        <a:t>Debt in Millions</a:t>
                      </a:r>
                    </a:p>
                  </a:txBody>
                  <a:tcPr/>
                </a:tc>
                <a:extLst>
                  <a:ext uri="{0D108BD9-81ED-4DB2-BD59-A6C34878D82A}">
                    <a16:rowId xmlns:a16="http://schemas.microsoft.com/office/drawing/2014/main" val="10000"/>
                  </a:ext>
                </a:extLst>
              </a:tr>
              <a:tr h="476805">
                <a:tc>
                  <a:txBody>
                    <a:bodyPr/>
                    <a:lstStyle/>
                    <a:p>
                      <a:r>
                        <a:rPr lang="en-US" sz="1800" dirty="0">
                          <a:solidFill>
                            <a:srgbClr val="404040"/>
                          </a:solidFill>
                          <a:latin typeface="Arial"/>
                          <a:cs typeface="Arial"/>
                        </a:rPr>
                        <a:t>Orange County (filed 1994)</a:t>
                      </a:r>
                    </a:p>
                  </a:txBody>
                  <a:tcPr/>
                </a:tc>
                <a:tc>
                  <a:txBody>
                    <a:bodyPr/>
                    <a:lstStyle/>
                    <a:p>
                      <a:pPr algn="ctr"/>
                      <a:r>
                        <a:rPr lang="en-US" sz="1400" dirty="0">
                          <a:solidFill>
                            <a:srgbClr val="404040"/>
                          </a:solidFill>
                          <a:latin typeface="Arial"/>
                          <a:cs typeface="Arial"/>
                        </a:rPr>
                        <a:t>3,000,000</a:t>
                      </a:r>
                    </a:p>
                  </a:txBody>
                  <a:tcPr/>
                </a:tc>
                <a:tc>
                  <a:txBody>
                    <a:bodyPr/>
                    <a:lstStyle/>
                    <a:p>
                      <a:pPr algn="ctr"/>
                      <a:r>
                        <a:rPr lang="en-US" sz="1400" dirty="0">
                          <a:solidFill>
                            <a:srgbClr val="404040"/>
                          </a:solidFill>
                          <a:latin typeface="Arial"/>
                          <a:cs typeface="Arial"/>
                        </a:rPr>
                        <a:t>$1,974</a:t>
                      </a:r>
                    </a:p>
                  </a:txBody>
                  <a:tcPr/>
                </a:tc>
                <a:extLst>
                  <a:ext uri="{0D108BD9-81ED-4DB2-BD59-A6C34878D82A}">
                    <a16:rowId xmlns:a16="http://schemas.microsoft.com/office/drawing/2014/main" val="10001"/>
                  </a:ext>
                </a:extLst>
              </a:tr>
              <a:tr h="496266">
                <a:tc>
                  <a:txBody>
                    <a:bodyPr/>
                    <a:lstStyle/>
                    <a:p>
                      <a:r>
                        <a:rPr lang="en-US" sz="1800" dirty="0">
                          <a:solidFill>
                            <a:srgbClr val="404040"/>
                          </a:solidFill>
                          <a:latin typeface="Arial"/>
                          <a:cs typeface="Arial"/>
                        </a:rPr>
                        <a:t>Vallejo, California (filed 2008)</a:t>
                      </a:r>
                    </a:p>
                  </a:txBody>
                  <a:tcPr/>
                </a:tc>
                <a:tc>
                  <a:txBody>
                    <a:bodyPr/>
                    <a:lstStyle/>
                    <a:p>
                      <a:pPr algn="ctr"/>
                      <a:r>
                        <a:rPr lang="en-US" sz="1400" dirty="0">
                          <a:solidFill>
                            <a:srgbClr val="404040"/>
                          </a:solidFill>
                          <a:latin typeface="Arial"/>
                          <a:cs typeface="Arial"/>
                        </a:rPr>
                        <a:t>115,942</a:t>
                      </a:r>
                    </a:p>
                  </a:txBody>
                  <a:tcPr/>
                </a:tc>
                <a:tc>
                  <a:txBody>
                    <a:bodyPr/>
                    <a:lstStyle/>
                    <a:p>
                      <a:pPr algn="ctr"/>
                      <a:r>
                        <a:rPr lang="en-US" sz="1400" dirty="0">
                          <a:solidFill>
                            <a:srgbClr val="404040"/>
                          </a:solidFill>
                          <a:latin typeface="Arial"/>
                          <a:cs typeface="Arial"/>
                        </a:rPr>
                        <a:t>$175</a:t>
                      </a:r>
                      <a:br>
                        <a:rPr lang="en-US" sz="1400" dirty="0">
                          <a:solidFill>
                            <a:srgbClr val="404040"/>
                          </a:solidFill>
                          <a:latin typeface="Arial"/>
                          <a:cs typeface="Arial"/>
                        </a:rPr>
                      </a:br>
                      <a:r>
                        <a:rPr lang="en-US" sz="1400" dirty="0">
                          <a:solidFill>
                            <a:srgbClr val="404040"/>
                          </a:solidFill>
                          <a:latin typeface="Arial"/>
                          <a:cs typeface="Arial"/>
                        </a:rPr>
                        <a:t>(2008)</a:t>
                      </a:r>
                    </a:p>
                  </a:txBody>
                  <a:tcPr/>
                </a:tc>
                <a:extLst>
                  <a:ext uri="{0D108BD9-81ED-4DB2-BD59-A6C34878D82A}">
                    <a16:rowId xmlns:a16="http://schemas.microsoft.com/office/drawing/2014/main" val="10002"/>
                  </a:ext>
                </a:extLst>
              </a:tr>
              <a:tr h="496266">
                <a:tc>
                  <a:txBody>
                    <a:bodyPr/>
                    <a:lstStyle/>
                    <a:p>
                      <a:r>
                        <a:rPr lang="en-US" sz="1800" dirty="0">
                          <a:solidFill>
                            <a:srgbClr val="404040"/>
                          </a:solidFill>
                          <a:latin typeface="Arial"/>
                          <a:cs typeface="Arial"/>
                        </a:rPr>
                        <a:t>Jefferson County (filed 2011)</a:t>
                      </a:r>
                    </a:p>
                  </a:txBody>
                  <a:tcPr/>
                </a:tc>
                <a:tc>
                  <a:txBody>
                    <a:bodyPr/>
                    <a:lstStyle/>
                    <a:p>
                      <a:pPr algn="ctr"/>
                      <a:r>
                        <a:rPr lang="en-US" sz="1400" dirty="0">
                          <a:solidFill>
                            <a:srgbClr val="404040"/>
                          </a:solidFill>
                          <a:latin typeface="Arial"/>
                          <a:cs typeface="Arial"/>
                        </a:rPr>
                        <a:t>658,931</a:t>
                      </a:r>
                      <a:br>
                        <a:rPr lang="en-US" sz="1400" dirty="0">
                          <a:solidFill>
                            <a:srgbClr val="404040"/>
                          </a:solidFill>
                          <a:latin typeface="Arial"/>
                          <a:cs typeface="Arial"/>
                        </a:rPr>
                      </a:br>
                      <a:r>
                        <a:rPr lang="en-US" sz="1400" dirty="0">
                          <a:solidFill>
                            <a:srgbClr val="404040"/>
                          </a:solidFill>
                          <a:latin typeface="Arial"/>
                          <a:cs typeface="Arial"/>
                        </a:rPr>
                        <a:t>(2011)</a:t>
                      </a:r>
                    </a:p>
                  </a:txBody>
                  <a:tcPr/>
                </a:tc>
                <a:tc>
                  <a:txBody>
                    <a:bodyPr/>
                    <a:lstStyle/>
                    <a:p>
                      <a:pPr algn="ctr"/>
                      <a:r>
                        <a:rPr lang="en-US" sz="1400" dirty="0">
                          <a:solidFill>
                            <a:srgbClr val="404040"/>
                          </a:solidFill>
                          <a:latin typeface="Arial"/>
                          <a:cs typeface="Arial"/>
                        </a:rPr>
                        <a:t>$4,200</a:t>
                      </a:r>
                    </a:p>
                  </a:txBody>
                  <a:tcPr/>
                </a:tc>
                <a:extLst>
                  <a:ext uri="{0D108BD9-81ED-4DB2-BD59-A6C34878D82A}">
                    <a16:rowId xmlns:a16="http://schemas.microsoft.com/office/drawing/2014/main" val="10003"/>
                  </a:ext>
                </a:extLst>
              </a:tr>
              <a:tr h="496266">
                <a:tc>
                  <a:txBody>
                    <a:bodyPr/>
                    <a:lstStyle/>
                    <a:p>
                      <a:r>
                        <a:rPr lang="en-US" sz="1800" dirty="0">
                          <a:solidFill>
                            <a:srgbClr val="404040"/>
                          </a:solidFill>
                          <a:latin typeface="Arial"/>
                          <a:cs typeface="Arial"/>
                        </a:rPr>
                        <a:t>Stockton, California (filed 2012)</a:t>
                      </a:r>
                    </a:p>
                  </a:txBody>
                  <a:tcPr/>
                </a:tc>
                <a:tc>
                  <a:txBody>
                    <a:bodyPr/>
                    <a:lstStyle/>
                    <a:p>
                      <a:pPr algn="ctr"/>
                      <a:r>
                        <a:rPr lang="en-US" sz="1400" dirty="0">
                          <a:solidFill>
                            <a:srgbClr val="404040"/>
                          </a:solidFill>
                          <a:latin typeface="Arial"/>
                          <a:cs typeface="Arial"/>
                        </a:rPr>
                        <a:t>291,707</a:t>
                      </a:r>
                      <a:br>
                        <a:rPr lang="en-US" sz="1400" dirty="0">
                          <a:solidFill>
                            <a:srgbClr val="404040"/>
                          </a:solidFill>
                          <a:latin typeface="Arial"/>
                          <a:cs typeface="Arial"/>
                        </a:rPr>
                      </a:br>
                      <a:r>
                        <a:rPr lang="en-US" sz="1400" dirty="0">
                          <a:solidFill>
                            <a:srgbClr val="404040"/>
                          </a:solidFill>
                          <a:latin typeface="Arial"/>
                          <a:cs typeface="Arial"/>
                        </a:rPr>
                        <a:t>(2010)</a:t>
                      </a:r>
                    </a:p>
                  </a:txBody>
                  <a:tcPr/>
                </a:tc>
                <a:tc>
                  <a:txBody>
                    <a:bodyPr/>
                    <a:lstStyle/>
                    <a:p>
                      <a:pPr algn="ctr"/>
                      <a:r>
                        <a:rPr lang="en-US" sz="1400" dirty="0">
                          <a:solidFill>
                            <a:srgbClr val="404040"/>
                          </a:solidFill>
                          <a:latin typeface="Arial"/>
                          <a:cs typeface="Arial"/>
                        </a:rPr>
                        <a:t>$1,032</a:t>
                      </a:r>
                      <a:br>
                        <a:rPr lang="en-US" sz="1400" dirty="0">
                          <a:solidFill>
                            <a:srgbClr val="404040"/>
                          </a:solidFill>
                          <a:latin typeface="Arial"/>
                          <a:cs typeface="Arial"/>
                        </a:rPr>
                      </a:br>
                      <a:r>
                        <a:rPr lang="en-US" sz="1400" dirty="0">
                          <a:solidFill>
                            <a:srgbClr val="404040"/>
                          </a:solidFill>
                          <a:latin typeface="Arial"/>
                          <a:cs typeface="Arial"/>
                        </a:rPr>
                        <a:t>(2011)</a:t>
                      </a:r>
                    </a:p>
                  </a:txBody>
                  <a:tcPr/>
                </a:tc>
                <a:extLst>
                  <a:ext uri="{0D108BD9-81ED-4DB2-BD59-A6C34878D82A}">
                    <a16:rowId xmlns:a16="http://schemas.microsoft.com/office/drawing/2014/main" val="10004"/>
                  </a:ext>
                </a:extLst>
              </a:tr>
              <a:tr h="496266">
                <a:tc>
                  <a:txBody>
                    <a:bodyPr/>
                    <a:lstStyle/>
                    <a:p>
                      <a:r>
                        <a:rPr lang="en-US" sz="1800" dirty="0">
                          <a:solidFill>
                            <a:srgbClr val="404040"/>
                          </a:solidFill>
                          <a:latin typeface="Arial"/>
                          <a:cs typeface="Arial"/>
                        </a:rPr>
                        <a:t>San Bernardino (filed 2012)</a:t>
                      </a:r>
                    </a:p>
                  </a:txBody>
                  <a:tcPr/>
                </a:tc>
                <a:tc>
                  <a:txBody>
                    <a:bodyPr/>
                    <a:lstStyle/>
                    <a:p>
                      <a:pPr algn="ctr"/>
                      <a:r>
                        <a:rPr lang="en-US" sz="1400" dirty="0">
                          <a:solidFill>
                            <a:srgbClr val="404040"/>
                          </a:solidFill>
                          <a:latin typeface="Arial"/>
                          <a:cs typeface="Arial"/>
                        </a:rPr>
                        <a:t>213,012</a:t>
                      </a:r>
                      <a:br>
                        <a:rPr lang="en-US" sz="1400" dirty="0">
                          <a:solidFill>
                            <a:srgbClr val="404040"/>
                          </a:solidFill>
                          <a:latin typeface="Arial"/>
                          <a:cs typeface="Arial"/>
                        </a:rPr>
                      </a:br>
                      <a:r>
                        <a:rPr lang="en-US" sz="1400" dirty="0">
                          <a:solidFill>
                            <a:srgbClr val="404040"/>
                          </a:solidFill>
                          <a:latin typeface="Arial"/>
                          <a:cs typeface="Arial"/>
                        </a:rPr>
                        <a:t>(2011)</a:t>
                      </a:r>
                    </a:p>
                  </a:txBody>
                  <a:tcPr/>
                </a:tc>
                <a:tc>
                  <a:txBody>
                    <a:bodyPr/>
                    <a:lstStyle/>
                    <a:p>
                      <a:pPr algn="ctr"/>
                      <a:r>
                        <a:rPr lang="en-US" sz="1400" dirty="0">
                          <a:solidFill>
                            <a:srgbClr val="404040"/>
                          </a:solidFill>
                          <a:latin typeface="Arial"/>
                          <a:cs typeface="Arial"/>
                        </a:rPr>
                        <a:t>$492.3</a:t>
                      </a:r>
                      <a:br>
                        <a:rPr lang="en-US" sz="1400" dirty="0">
                          <a:solidFill>
                            <a:srgbClr val="404040"/>
                          </a:solidFill>
                          <a:latin typeface="Arial"/>
                          <a:cs typeface="Arial"/>
                        </a:rPr>
                      </a:br>
                      <a:r>
                        <a:rPr lang="en-US" sz="1400" dirty="0">
                          <a:solidFill>
                            <a:srgbClr val="404040"/>
                          </a:solidFill>
                          <a:latin typeface="Arial"/>
                          <a:cs typeface="Arial"/>
                        </a:rPr>
                        <a:t>(2011)</a:t>
                      </a:r>
                    </a:p>
                  </a:txBody>
                  <a:tcPr/>
                </a:tc>
                <a:extLst>
                  <a:ext uri="{0D108BD9-81ED-4DB2-BD59-A6C34878D82A}">
                    <a16:rowId xmlns:a16="http://schemas.microsoft.com/office/drawing/2014/main" val="10005"/>
                  </a:ext>
                </a:extLst>
              </a:tr>
              <a:tr h="496266">
                <a:tc>
                  <a:txBody>
                    <a:bodyPr/>
                    <a:lstStyle/>
                    <a:p>
                      <a:r>
                        <a:rPr lang="en-US" sz="1800" dirty="0">
                          <a:solidFill>
                            <a:srgbClr val="404040"/>
                          </a:solidFill>
                          <a:latin typeface="Arial"/>
                          <a:cs typeface="Arial"/>
                        </a:rPr>
                        <a:t>Detroit, Michigan (filed 2013)</a:t>
                      </a:r>
                    </a:p>
                  </a:txBody>
                  <a:tcPr/>
                </a:tc>
                <a:tc>
                  <a:txBody>
                    <a:bodyPr/>
                    <a:lstStyle/>
                    <a:p>
                      <a:pPr algn="ctr"/>
                      <a:r>
                        <a:rPr lang="en-US" sz="1400" dirty="0">
                          <a:solidFill>
                            <a:srgbClr val="404040"/>
                          </a:solidFill>
                          <a:latin typeface="Arial"/>
                          <a:cs typeface="Arial"/>
                        </a:rPr>
                        <a:t>701,475</a:t>
                      </a:r>
                      <a:br>
                        <a:rPr lang="en-US" sz="1400" dirty="0">
                          <a:solidFill>
                            <a:srgbClr val="404040"/>
                          </a:solidFill>
                          <a:latin typeface="Arial"/>
                          <a:cs typeface="Arial"/>
                        </a:rPr>
                      </a:br>
                      <a:r>
                        <a:rPr lang="en-US" sz="1400" dirty="0">
                          <a:solidFill>
                            <a:srgbClr val="404040"/>
                          </a:solidFill>
                          <a:latin typeface="Arial"/>
                          <a:cs typeface="Arial"/>
                        </a:rPr>
                        <a:t>(2012)</a:t>
                      </a:r>
                    </a:p>
                  </a:txBody>
                  <a:tcPr/>
                </a:tc>
                <a:tc>
                  <a:txBody>
                    <a:bodyPr/>
                    <a:lstStyle/>
                    <a:p>
                      <a:pPr algn="ctr"/>
                      <a:r>
                        <a:rPr lang="en-US" sz="1400" dirty="0">
                          <a:solidFill>
                            <a:srgbClr val="404040"/>
                          </a:solidFill>
                          <a:latin typeface="Arial"/>
                          <a:cs typeface="Arial"/>
                        </a:rPr>
                        <a:t>$18,500</a:t>
                      </a:r>
                      <a:br>
                        <a:rPr lang="en-US" sz="1400" dirty="0">
                          <a:solidFill>
                            <a:srgbClr val="404040"/>
                          </a:solidFill>
                          <a:latin typeface="Arial"/>
                          <a:cs typeface="Arial"/>
                        </a:rPr>
                      </a:br>
                      <a:r>
                        <a:rPr lang="en-US" sz="1400" dirty="0">
                          <a:solidFill>
                            <a:srgbClr val="404040"/>
                          </a:solidFill>
                          <a:latin typeface="Arial"/>
                          <a:cs typeface="Arial"/>
                        </a:rPr>
                        <a:t>(2013)</a:t>
                      </a:r>
                    </a:p>
                  </a:txBody>
                  <a:tcPr/>
                </a:tc>
                <a:extLst>
                  <a:ext uri="{0D108BD9-81ED-4DB2-BD59-A6C34878D82A}">
                    <a16:rowId xmlns:a16="http://schemas.microsoft.com/office/drawing/2014/main" val="10006"/>
                  </a:ext>
                </a:extLst>
              </a:tr>
            </a:tbl>
          </a:graphicData>
        </a:graphic>
      </p:graphicFrame>
      <p:sp>
        <p:nvSpPr>
          <p:cNvPr id="14" name="Title 5">
            <a:extLst>
              <a:ext uri="{FF2B5EF4-FFF2-40B4-BE49-F238E27FC236}">
                <a16:creationId xmlns:a16="http://schemas.microsoft.com/office/drawing/2014/main" id="{3E821035-5D27-EF46-9C6A-BABF2F4EA1EC}"/>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2297289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F545BF7-DC3E-A542-8AA5-288F89A9AF40}" type="slidenum">
              <a:rPr lang="en-US" altLang="en-US" smtClean="0"/>
              <a:pPr/>
              <a:t>33</a:t>
            </a:fld>
            <a:endParaRPr lang="en-US" altLang="en-US" dirty="0"/>
          </a:p>
        </p:txBody>
      </p:sp>
      <p:graphicFrame>
        <p:nvGraphicFramePr>
          <p:cNvPr id="8" name="Chart 7">
            <a:extLst>
              <a:ext uri="{FF2B5EF4-FFF2-40B4-BE49-F238E27FC236}">
                <a16:creationId xmlns:a16="http://schemas.microsoft.com/office/drawing/2014/main" id="{252825EF-BC26-C24C-9C5F-6C1B3194F944}"/>
              </a:ext>
            </a:extLst>
          </p:cNvPr>
          <p:cNvGraphicFramePr>
            <a:graphicFrameLocks noGrp="1"/>
          </p:cNvGraphicFramePr>
          <p:nvPr>
            <p:extLst>
              <p:ext uri="{D42A27DB-BD31-4B8C-83A1-F6EECF244321}">
                <p14:modId xmlns:p14="http://schemas.microsoft.com/office/powerpoint/2010/main" val="3854285162"/>
              </p:ext>
            </p:extLst>
          </p:nvPr>
        </p:nvGraphicFramePr>
        <p:xfrm>
          <a:off x="729470" y="1391764"/>
          <a:ext cx="7508756" cy="4724364"/>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5">
            <a:extLst>
              <a:ext uri="{FF2B5EF4-FFF2-40B4-BE49-F238E27FC236}">
                <a16:creationId xmlns:a16="http://schemas.microsoft.com/office/drawing/2014/main" id="{6426E484-FBB3-5C4D-9E7A-37A0A89FED45}"/>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
        <p:nvSpPr>
          <p:cNvPr id="5" name="Text 4">
            <a:extLst>
              <a:ext uri="{FF2B5EF4-FFF2-40B4-BE49-F238E27FC236}">
                <a16:creationId xmlns:a16="http://schemas.microsoft.com/office/drawing/2014/main" id="{6669B438-47B3-5D45-BFDD-EB7B71995B27}"/>
              </a:ext>
            </a:extLst>
          </p:cNvPr>
          <p:cNvSpPr txBox="1">
            <a:spLocks noChangeArrowheads="1"/>
          </p:cNvSpPr>
          <p:nvPr/>
        </p:nvSpPr>
        <p:spPr bwMode="auto">
          <a:xfrm>
            <a:off x="867367" y="1646637"/>
            <a:ext cx="7409265" cy="412201"/>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1" i="0" strike="noStrike" dirty="0">
                <a:solidFill>
                  <a:srgbClr val="000000"/>
                </a:solidFill>
                <a:latin typeface="Arial"/>
                <a:ea typeface="Arial"/>
                <a:cs typeface="Arial"/>
              </a:rPr>
              <a:t>FREQUENCY</a:t>
            </a:r>
            <a:r>
              <a:rPr lang="en-US" sz="1400" b="1" i="0" strike="noStrike" baseline="0" dirty="0">
                <a:solidFill>
                  <a:srgbClr val="000000"/>
                </a:solidFill>
                <a:latin typeface="Arial"/>
                <a:ea typeface="Arial"/>
                <a:cs typeface="Arial"/>
              </a:rPr>
              <a:t> OF MUNCIPAL BANKRUPTCIES </a:t>
            </a:r>
            <a:r>
              <a:rPr lang="en-US" sz="1400" b="1" i="0" strike="noStrike" dirty="0">
                <a:solidFill>
                  <a:srgbClr val="000000"/>
                </a:solidFill>
                <a:latin typeface="Arial"/>
                <a:ea typeface="Arial"/>
                <a:cs typeface="Arial"/>
              </a:rPr>
              <a:t>• 1937-2018</a:t>
            </a:r>
          </a:p>
          <a:p>
            <a:pPr algn="ctr" rtl="0">
              <a:defRPr sz="1000"/>
            </a:pPr>
            <a:r>
              <a:rPr lang="en-US" sz="1050" b="1" i="0" strike="noStrike" dirty="0">
                <a:solidFill>
                  <a:srgbClr val="000000"/>
                </a:solidFill>
                <a:latin typeface="Arial"/>
                <a:ea typeface="Arial"/>
                <a:cs typeface="Arial"/>
              </a:rPr>
              <a:t>(as of 5/15/2018)</a:t>
            </a:r>
          </a:p>
          <a:p>
            <a:pPr algn="l" rtl="0">
              <a:defRPr sz="1000"/>
            </a:pPr>
            <a:endParaRPr lang="en-US" sz="1400" b="1" i="0" strike="noStrike" dirty="0">
              <a:solidFill>
                <a:srgbClr val="000000"/>
              </a:solidFill>
              <a:latin typeface="Times"/>
              <a:ea typeface="Times"/>
              <a:cs typeface="Times"/>
            </a:endParaRPr>
          </a:p>
        </p:txBody>
      </p:sp>
    </p:spTree>
    <p:extLst>
      <p:ext uri="{BB962C8B-B14F-4D97-AF65-F5344CB8AC3E}">
        <p14:creationId xmlns:p14="http://schemas.microsoft.com/office/powerpoint/2010/main" val="91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3C0D9D1-D468-AF40-968F-ADCBD98887F7}" type="slidenum">
              <a:rPr lang="en-US" altLang="en-US" smtClean="0"/>
              <a:pPr/>
              <a:t>34</a:t>
            </a:fld>
            <a:endParaRPr lang="en-US" altLang="en-US" dirty="0"/>
          </a:p>
        </p:txBody>
      </p:sp>
      <p:graphicFrame>
        <p:nvGraphicFramePr>
          <p:cNvPr id="8" name="Chart 7">
            <a:extLst>
              <a:ext uri="{FF2B5EF4-FFF2-40B4-BE49-F238E27FC236}">
                <a16:creationId xmlns:a16="http://schemas.microsoft.com/office/drawing/2014/main" id="{04465A8D-4462-1549-BB8E-CBDEFAFB1EF8}"/>
              </a:ext>
            </a:extLst>
          </p:cNvPr>
          <p:cNvGraphicFramePr>
            <a:graphicFrameLocks noGrp="1"/>
          </p:cNvGraphicFramePr>
          <p:nvPr>
            <p:extLst>
              <p:ext uri="{D42A27DB-BD31-4B8C-83A1-F6EECF244321}">
                <p14:modId xmlns:p14="http://schemas.microsoft.com/office/powerpoint/2010/main" val="1512678423"/>
              </p:ext>
            </p:extLst>
          </p:nvPr>
        </p:nvGraphicFramePr>
        <p:xfrm>
          <a:off x="1010370" y="1299352"/>
          <a:ext cx="7616046" cy="48081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5">
            <a:extLst>
              <a:ext uri="{FF2B5EF4-FFF2-40B4-BE49-F238E27FC236}">
                <a16:creationId xmlns:a16="http://schemas.microsoft.com/office/drawing/2014/main" id="{63E059C0-E8D1-CC4E-A0FD-E7566339E362}"/>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1902643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C0D9D1-D468-AF40-968F-ADCBD98887F7}" type="slidenum">
              <a:rPr lang="en-US" altLang="en-US" smtClean="0"/>
              <a:pPr/>
              <a:t>35</a:t>
            </a:fld>
            <a:endParaRPr lang="en-US" altLang="en-US" dirty="0"/>
          </a:p>
        </p:txBody>
      </p:sp>
      <p:graphicFrame>
        <p:nvGraphicFramePr>
          <p:cNvPr id="8" name="Chart 7">
            <a:extLst>
              <a:ext uri="{FF2B5EF4-FFF2-40B4-BE49-F238E27FC236}">
                <a16:creationId xmlns:a16="http://schemas.microsoft.com/office/drawing/2014/main" id="{3351FD1B-6776-F543-82D0-BF5D27ADDA19}"/>
              </a:ext>
            </a:extLst>
          </p:cNvPr>
          <p:cNvGraphicFramePr>
            <a:graphicFrameLocks noGrp="1"/>
          </p:cNvGraphicFramePr>
          <p:nvPr>
            <p:extLst>
              <p:ext uri="{D42A27DB-BD31-4B8C-83A1-F6EECF244321}">
                <p14:modId xmlns:p14="http://schemas.microsoft.com/office/powerpoint/2010/main" val="1521850126"/>
              </p:ext>
            </p:extLst>
          </p:nvPr>
        </p:nvGraphicFramePr>
        <p:xfrm>
          <a:off x="1013699" y="1272204"/>
          <a:ext cx="7535078" cy="4930188"/>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5">
            <a:extLst>
              <a:ext uri="{FF2B5EF4-FFF2-40B4-BE49-F238E27FC236}">
                <a16:creationId xmlns:a16="http://schemas.microsoft.com/office/drawing/2014/main" id="{47F02A2D-65C2-1F41-BF21-11B0BE3D5B84}"/>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2645638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C0D9D1-D468-AF40-968F-ADCBD98887F7}" type="slidenum">
              <a:rPr lang="en-US" altLang="en-US" smtClean="0"/>
              <a:pPr/>
              <a:t>36</a:t>
            </a:fld>
            <a:endParaRPr lang="en-US" altLang="en-US" dirty="0"/>
          </a:p>
        </p:txBody>
      </p:sp>
      <p:sp>
        <p:nvSpPr>
          <p:cNvPr id="13" name="Title 5">
            <a:extLst>
              <a:ext uri="{FF2B5EF4-FFF2-40B4-BE49-F238E27FC236}">
                <a16:creationId xmlns:a16="http://schemas.microsoft.com/office/drawing/2014/main" id="{F2753CC4-162E-A449-83F2-0CC7CF17B67C}"/>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graphicFrame>
        <p:nvGraphicFramePr>
          <p:cNvPr id="5" name="Chart 4">
            <a:extLst>
              <a:ext uri="{FF2B5EF4-FFF2-40B4-BE49-F238E27FC236}">
                <a16:creationId xmlns:a16="http://schemas.microsoft.com/office/drawing/2014/main" id="{987A22A3-AE49-9F49-8676-0B891980845F}"/>
              </a:ext>
            </a:extLst>
          </p:cNvPr>
          <p:cNvGraphicFramePr>
            <a:graphicFrameLocks noGrp="1"/>
          </p:cNvGraphicFramePr>
          <p:nvPr>
            <p:extLst>
              <p:ext uri="{D42A27DB-BD31-4B8C-83A1-F6EECF244321}">
                <p14:modId xmlns:p14="http://schemas.microsoft.com/office/powerpoint/2010/main" val="3287357644"/>
              </p:ext>
            </p:extLst>
          </p:nvPr>
        </p:nvGraphicFramePr>
        <p:xfrm>
          <a:off x="643506" y="1210051"/>
          <a:ext cx="8353848" cy="492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F8220AC8-94D6-634A-B06B-3A3DE00931D3}"/>
              </a:ext>
            </a:extLst>
          </p:cNvPr>
          <p:cNvSpPr txBox="1"/>
          <p:nvPr/>
        </p:nvSpPr>
        <p:spPr>
          <a:xfrm>
            <a:off x="1855747" y="1626242"/>
            <a:ext cx="5502178" cy="5226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800" b="1" i="0" strike="noStrike" dirty="0">
                <a:solidFill>
                  <a:srgbClr val="000000"/>
                </a:solidFill>
                <a:latin typeface="Arial"/>
                <a:ea typeface="Arial"/>
                <a:cs typeface="Arial"/>
              </a:rPr>
              <a:t>CHAPTER 9 FILINGS BY TYPE • 1980-2018</a:t>
            </a:r>
          </a:p>
          <a:p>
            <a:pPr algn="ctr" rtl="0">
              <a:defRPr sz="1000"/>
            </a:pPr>
            <a:r>
              <a:rPr lang="en-US" sz="1200" b="1" i="0" strike="noStrike" dirty="0">
                <a:solidFill>
                  <a:srgbClr val="000000"/>
                </a:solidFill>
                <a:latin typeface="Arial"/>
                <a:ea typeface="Arial"/>
                <a:cs typeface="Arial"/>
              </a:rPr>
              <a:t>(as of 5/15/2018)</a:t>
            </a:r>
          </a:p>
        </p:txBody>
      </p:sp>
    </p:spTree>
    <p:extLst>
      <p:ext uri="{BB962C8B-B14F-4D97-AF65-F5344CB8AC3E}">
        <p14:creationId xmlns:p14="http://schemas.microsoft.com/office/powerpoint/2010/main" val="305743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C0D9D1-D468-AF40-968F-ADCBD98887F7}" type="slidenum">
              <a:rPr lang="en-US" altLang="en-US" smtClean="0"/>
              <a:pPr/>
              <a:t>37</a:t>
            </a:fld>
            <a:endParaRPr lang="en-US" altLang="en-US" dirty="0"/>
          </a:p>
        </p:txBody>
      </p:sp>
      <p:graphicFrame>
        <p:nvGraphicFramePr>
          <p:cNvPr id="10" name="Chart 9">
            <a:extLst>
              <a:ext uri="{FF2B5EF4-FFF2-40B4-BE49-F238E27FC236}">
                <a16:creationId xmlns:a16="http://schemas.microsoft.com/office/drawing/2014/main" id="{B78AFFBC-402C-D142-AFF1-21FA435B778B}"/>
              </a:ext>
            </a:extLst>
          </p:cNvPr>
          <p:cNvGraphicFramePr>
            <a:graphicFrameLocks noGrp="1"/>
          </p:cNvGraphicFramePr>
          <p:nvPr>
            <p:extLst>
              <p:ext uri="{D42A27DB-BD31-4B8C-83A1-F6EECF244321}">
                <p14:modId xmlns:p14="http://schemas.microsoft.com/office/powerpoint/2010/main" val="1889986059"/>
              </p:ext>
            </p:extLst>
          </p:nvPr>
        </p:nvGraphicFramePr>
        <p:xfrm>
          <a:off x="691733" y="1256830"/>
          <a:ext cx="7900170" cy="4747155"/>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5">
            <a:extLst>
              <a:ext uri="{FF2B5EF4-FFF2-40B4-BE49-F238E27FC236}">
                <a16:creationId xmlns:a16="http://schemas.microsoft.com/office/drawing/2014/main" id="{FF49A38D-1E5E-4E43-90DD-8371849E65C6}"/>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
        <p:nvSpPr>
          <p:cNvPr id="5" name="Text 1">
            <a:extLst>
              <a:ext uri="{FF2B5EF4-FFF2-40B4-BE49-F238E27FC236}">
                <a16:creationId xmlns:a16="http://schemas.microsoft.com/office/drawing/2014/main" id="{0C222EC5-5897-6A47-A0FF-BDDB81DF7CF7}"/>
              </a:ext>
            </a:extLst>
          </p:cNvPr>
          <p:cNvSpPr txBox="1">
            <a:spLocks noChangeArrowheads="1"/>
          </p:cNvSpPr>
          <p:nvPr/>
        </p:nvSpPr>
        <p:spPr bwMode="auto">
          <a:xfrm>
            <a:off x="5229043" y="2369411"/>
            <a:ext cx="3231802" cy="2119178"/>
          </a:xfrm>
          <a:prstGeom prst="rect">
            <a:avLst/>
          </a:prstGeom>
          <a:noFill/>
          <a:ln w="9525">
            <a:noFill/>
            <a:miter lim="800000"/>
            <a:headEnd/>
            <a:tailEnd/>
          </a:ln>
        </p:spPr>
        <p:txBody>
          <a:bodyPr wrap="square" lIns="27432" tIns="18288" rIns="27432"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tabLst>
                <a:tab pos="3079750" algn="r"/>
              </a:tabLst>
              <a:defRPr sz="1000"/>
            </a:pPr>
            <a:r>
              <a:rPr lang="en-US" sz="1300" b="0" i="0" strike="noStrike" dirty="0">
                <a:solidFill>
                  <a:srgbClr val="000000"/>
                </a:solidFill>
                <a:latin typeface="Arial"/>
                <a:ea typeface="Arial"/>
                <a:cs typeface="Arial"/>
              </a:rPr>
              <a:t>Total Filings:	</a:t>
            </a:r>
            <a:r>
              <a:rPr lang="en-US" sz="1300" b="1" i="0" strike="noStrike" dirty="0">
                <a:solidFill>
                  <a:srgbClr val="000000"/>
                </a:solidFill>
                <a:latin typeface="Arial"/>
                <a:ea typeface="Arial"/>
                <a:cs typeface="Arial"/>
              </a:rPr>
              <a:t>362</a:t>
            </a:r>
          </a:p>
          <a:p>
            <a:pPr algn="l" rtl="0">
              <a:tabLst>
                <a:tab pos="3079750" algn="r"/>
              </a:tabLst>
              <a:defRPr sz="1000"/>
            </a:pPr>
            <a:r>
              <a:rPr lang="en-US" sz="1300" b="0" i="0" strike="noStrike" dirty="0">
                <a:solidFill>
                  <a:srgbClr val="000000"/>
                </a:solidFill>
                <a:latin typeface="Arial"/>
                <a:ea typeface="Arial"/>
                <a:cs typeface="Arial"/>
              </a:rPr>
              <a:t>Aggregate Admitted Debts:	</a:t>
            </a:r>
            <a:r>
              <a:rPr lang="en-US" sz="1300" b="1" i="0" strike="noStrike" dirty="0">
                <a:solidFill>
                  <a:srgbClr val="000000"/>
                </a:solidFill>
                <a:latin typeface="Arial"/>
                <a:ea typeface="Arial"/>
                <a:cs typeface="Arial"/>
              </a:rPr>
              <a:t>$217,230,541</a:t>
            </a:r>
          </a:p>
          <a:p>
            <a:pPr algn="l" rtl="0">
              <a:tabLst>
                <a:tab pos="3079750" algn="r"/>
              </a:tabLst>
              <a:defRPr sz="1000"/>
            </a:pPr>
            <a:r>
              <a:rPr lang="en-US" sz="1300" b="0" i="0" strike="noStrike" dirty="0">
                <a:solidFill>
                  <a:srgbClr val="000000"/>
                </a:solidFill>
                <a:latin typeface="Arial"/>
                <a:ea typeface="Arial"/>
                <a:cs typeface="Arial"/>
              </a:rPr>
              <a:t>Average Debt Per Filing:	</a:t>
            </a:r>
            <a:r>
              <a:rPr lang="en-US" sz="1300" b="1" i="0" strike="noStrike" dirty="0">
                <a:solidFill>
                  <a:srgbClr val="000000"/>
                </a:solidFill>
                <a:latin typeface="Arial"/>
                <a:ea typeface="Arial"/>
                <a:cs typeface="Arial"/>
              </a:rPr>
              <a:t>$600,084</a:t>
            </a:r>
          </a:p>
          <a:p>
            <a:pPr algn="l" rtl="0">
              <a:tabLst>
                <a:tab pos="3079750" algn="r"/>
              </a:tabLst>
              <a:defRPr sz="1000"/>
            </a:pPr>
            <a:r>
              <a:rPr lang="en-US" sz="1300" b="0" i="0" strike="noStrike" dirty="0">
                <a:solidFill>
                  <a:srgbClr val="000000"/>
                </a:solidFill>
                <a:latin typeface="Arial"/>
                <a:ea typeface="Arial"/>
                <a:cs typeface="Arial"/>
              </a:rPr>
              <a:t>Average Percentage Recovery:	</a:t>
            </a:r>
            <a:r>
              <a:rPr lang="en-US" sz="1300" b="1" i="0" strike="noStrike" dirty="0">
                <a:solidFill>
                  <a:srgbClr val="000000"/>
                </a:solidFill>
                <a:latin typeface="Arial"/>
                <a:ea typeface="Arial"/>
                <a:cs typeface="Arial"/>
              </a:rPr>
              <a:t>64.7%</a:t>
            </a:r>
          </a:p>
          <a:p>
            <a:pPr algn="l" rtl="0">
              <a:defRPr sz="1000"/>
            </a:pPr>
            <a:endParaRPr lang="en-US" sz="1300" b="0" i="0" strike="noStrike" dirty="0">
              <a:solidFill>
                <a:srgbClr val="000000"/>
              </a:solidFill>
              <a:latin typeface="Times"/>
              <a:ea typeface="Times"/>
              <a:cs typeface="Times"/>
            </a:endParaRPr>
          </a:p>
          <a:p>
            <a:pPr algn="l" rtl="0">
              <a:defRPr sz="1000"/>
            </a:pPr>
            <a:endParaRPr lang="en-US" sz="1300" b="1" i="0" strike="noStrike" dirty="0">
              <a:solidFill>
                <a:srgbClr val="000000"/>
              </a:solidFill>
              <a:latin typeface="Times"/>
              <a:ea typeface="Times"/>
              <a:cs typeface="Times"/>
            </a:endParaRPr>
          </a:p>
          <a:p>
            <a:pPr algn="l" rtl="0">
              <a:defRPr sz="1000"/>
            </a:pPr>
            <a:endParaRPr lang="en-US" sz="1300" b="1" i="0" strike="noStrike" dirty="0">
              <a:solidFill>
                <a:srgbClr val="000000"/>
              </a:solidFill>
              <a:latin typeface="Times"/>
              <a:ea typeface="Times"/>
              <a:cs typeface="Times"/>
            </a:endParaRPr>
          </a:p>
        </p:txBody>
      </p:sp>
    </p:spTree>
    <p:extLst>
      <p:ext uri="{BB962C8B-B14F-4D97-AF65-F5344CB8AC3E}">
        <p14:creationId xmlns:p14="http://schemas.microsoft.com/office/powerpoint/2010/main" val="360291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C0D9D1-D468-AF40-968F-ADCBD98887F7}" type="slidenum">
              <a:rPr lang="en-US" altLang="en-US" smtClean="0"/>
              <a:pPr/>
              <a:t>38</a:t>
            </a:fld>
            <a:endParaRPr lang="en-US" altLang="en-US" dirty="0"/>
          </a:p>
        </p:txBody>
      </p:sp>
      <p:graphicFrame>
        <p:nvGraphicFramePr>
          <p:cNvPr id="10" name="Chart 9">
            <a:extLst>
              <a:ext uri="{FF2B5EF4-FFF2-40B4-BE49-F238E27FC236}">
                <a16:creationId xmlns:a16="http://schemas.microsoft.com/office/drawing/2014/main" id="{91822535-66F3-7B41-AE96-8F4994162F66}"/>
              </a:ext>
            </a:extLst>
          </p:cNvPr>
          <p:cNvGraphicFramePr>
            <a:graphicFrameLocks noGrp="1"/>
          </p:cNvGraphicFramePr>
          <p:nvPr>
            <p:extLst>
              <p:ext uri="{D42A27DB-BD31-4B8C-83A1-F6EECF244321}">
                <p14:modId xmlns:p14="http://schemas.microsoft.com/office/powerpoint/2010/main" val="1062279887"/>
              </p:ext>
            </p:extLst>
          </p:nvPr>
        </p:nvGraphicFramePr>
        <p:xfrm>
          <a:off x="579599" y="1256829"/>
          <a:ext cx="8012310" cy="4773035"/>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5">
            <a:extLst>
              <a:ext uri="{FF2B5EF4-FFF2-40B4-BE49-F238E27FC236}">
                <a16:creationId xmlns:a16="http://schemas.microsoft.com/office/drawing/2014/main" id="{EC89BEB3-FCE1-3B45-A9FC-3EB895C1D28B}"/>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
        <p:nvSpPr>
          <p:cNvPr id="5" name="Text 1">
            <a:extLst>
              <a:ext uri="{FF2B5EF4-FFF2-40B4-BE49-F238E27FC236}">
                <a16:creationId xmlns:a16="http://schemas.microsoft.com/office/drawing/2014/main" id="{2C5CD6BB-BFEC-974B-9E3B-C22832993C32}"/>
              </a:ext>
            </a:extLst>
          </p:cNvPr>
          <p:cNvSpPr txBox="1">
            <a:spLocks noChangeArrowheads="1"/>
          </p:cNvSpPr>
          <p:nvPr/>
        </p:nvSpPr>
        <p:spPr bwMode="auto">
          <a:xfrm>
            <a:off x="5127718" y="2265428"/>
            <a:ext cx="3399623" cy="247577"/>
          </a:xfrm>
          <a:prstGeom prst="rect">
            <a:avLst/>
          </a:prstGeom>
          <a:noFill/>
          <a:ln w="9525">
            <a:noFill/>
            <a:miter lim="800000"/>
            <a:headEnd/>
            <a:tailEnd/>
          </a:ln>
        </p:spPr>
        <p:txBody>
          <a:bodyPr wrap="square" lIns="27432" tIns="18288" rIns="27432"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300"/>
              </a:lnSpc>
              <a:tabLst>
                <a:tab pos="3251200" algn="r"/>
              </a:tabLst>
              <a:defRPr sz="1000"/>
            </a:pPr>
            <a:r>
              <a:rPr lang="en-US" sz="1300" b="0" i="0" strike="noStrike" dirty="0">
                <a:solidFill>
                  <a:srgbClr val="000000"/>
                </a:solidFill>
                <a:latin typeface="Arial"/>
                <a:ea typeface="Arial"/>
                <a:cs typeface="Arial"/>
              </a:rPr>
              <a:t>Total Filings:	</a:t>
            </a:r>
            <a:r>
              <a:rPr lang="en-US" sz="1200" b="1" i="0" strike="noStrike" dirty="0">
                <a:solidFill>
                  <a:srgbClr val="000000"/>
                </a:solidFill>
                <a:latin typeface="Arial"/>
                <a:ea typeface="Arial"/>
                <a:cs typeface="Arial"/>
              </a:rPr>
              <a:t>18</a:t>
            </a:r>
          </a:p>
        </p:txBody>
      </p:sp>
      <p:sp>
        <p:nvSpPr>
          <p:cNvPr id="6" name="Text 1">
            <a:extLst>
              <a:ext uri="{FF2B5EF4-FFF2-40B4-BE49-F238E27FC236}">
                <a16:creationId xmlns:a16="http://schemas.microsoft.com/office/drawing/2014/main" id="{CBB489DD-8A1B-844D-B4DC-44F5D3A00050}"/>
              </a:ext>
            </a:extLst>
          </p:cNvPr>
          <p:cNvSpPr txBox="1">
            <a:spLocks noChangeArrowheads="1"/>
          </p:cNvSpPr>
          <p:nvPr/>
        </p:nvSpPr>
        <p:spPr bwMode="auto">
          <a:xfrm>
            <a:off x="5127718" y="2445180"/>
            <a:ext cx="2107558" cy="258317"/>
          </a:xfrm>
          <a:prstGeom prst="rect">
            <a:avLst/>
          </a:prstGeom>
          <a:noFill/>
          <a:ln w="9525">
            <a:noFill/>
            <a:miter lim="800000"/>
            <a:headEnd/>
            <a:tailEnd/>
          </a:ln>
        </p:spPr>
        <p:txBody>
          <a:bodyPr wrap="square" lIns="27432" tIns="18288" rIns="27432"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300" b="0" i="0" strike="noStrike" dirty="0">
                <a:solidFill>
                  <a:srgbClr val="000000"/>
                </a:solidFill>
                <a:latin typeface="Arial"/>
                <a:ea typeface="Arial"/>
                <a:cs typeface="Arial"/>
              </a:rPr>
              <a:t>Aggregate Admitted Debts</a:t>
            </a:r>
            <a:endParaRPr lang="en-US" sz="1300" b="1" i="0" strike="noStrike" dirty="0">
              <a:solidFill>
                <a:srgbClr val="000000"/>
              </a:solidFill>
              <a:latin typeface="Arial"/>
              <a:ea typeface="Arial"/>
              <a:cs typeface="Arial"/>
            </a:endParaRPr>
          </a:p>
        </p:txBody>
      </p:sp>
      <p:sp>
        <p:nvSpPr>
          <p:cNvPr id="7" name="Text 1">
            <a:extLst>
              <a:ext uri="{FF2B5EF4-FFF2-40B4-BE49-F238E27FC236}">
                <a16:creationId xmlns:a16="http://schemas.microsoft.com/office/drawing/2014/main" id="{195CC96F-40E2-254D-BC13-14D6B3969C94}"/>
              </a:ext>
            </a:extLst>
          </p:cNvPr>
          <p:cNvSpPr txBox="1">
            <a:spLocks noChangeArrowheads="1"/>
          </p:cNvSpPr>
          <p:nvPr/>
        </p:nvSpPr>
        <p:spPr bwMode="auto">
          <a:xfrm>
            <a:off x="5127718" y="2668940"/>
            <a:ext cx="2014134" cy="214261"/>
          </a:xfrm>
          <a:prstGeom prst="rect">
            <a:avLst/>
          </a:prstGeom>
          <a:noFill/>
          <a:ln w="9525">
            <a:noFill/>
            <a:miter lim="800000"/>
            <a:headEnd/>
            <a:tailEnd/>
          </a:ln>
        </p:spPr>
        <p:txBody>
          <a:bodyPr wrap="square" lIns="27432" tIns="18288" rIns="27432"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300" b="0" i="0" strike="noStrike" dirty="0">
                <a:solidFill>
                  <a:srgbClr val="000000"/>
                </a:solidFill>
                <a:latin typeface="Arial"/>
                <a:ea typeface="Arial"/>
                <a:cs typeface="Arial"/>
              </a:rPr>
              <a:t>Average Debt Per Filing:</a:t>
            </a:r>
            <a:endParaRPr lang="en-US" sz="1300" b="1" i="0" strike="noStrike" dirty="0">
              <a:solidFill>
                <a:srgbClr val="000000"/>
              </a:solidFill>
              <a:latin typeface="Arial"/>
              <a:ea typeface="Arial"/>
              <a:cs typeface="Arial"/>
            </a:endParaRPr>
          </a:p>
        </p:txBody>
      </p:sp>
      <p:sp>
        <p:nvSpPr>
          <p:cNvPr id="8" name="Text 1">
            <a:extLst>
              <a:ext uri="{FF2B5EF4-FFF2-40B4-BE49-F238E27FC236}">
                <a16:creationId xmlns:a16="http://schemas.microsoft.com/office/drawing/2014/main" id="{6E3716B0-A938-2E4A-A0AB-98B3F8AF93C6}"/>
              </a:ext>
            </a:extLst>
          </p:cNvPr>
          <p:cNvSpPr txBox="1">
            <a:spLocks noChangeArrowheads="1"/>
          </p:cNvSpPr>
          <p:nvPr/>
        </p:nvSpPr>
        <p:spPr bwMode="auto">
          <a:xfrm>
            <a:off x="5127718" y="2874849"/>
            <a:ext cx="3399623" cy="254689"/>
          </a:xfrm>
          <a:prstGeom prst="rect">
            <a:avLst/>
          </a:prstGeom>
          <a:noFill/>
          <a:ln w="9525">
            <a:noFill/>
            <a:miter lim="800000"/>
            <a:headEnd/>
            <a:tailEnd/>
          </a:ln>
        </p:spPr>
        <p:txBody>
          <a:bodyPr wrap="square" lIns="27432" tIns="18288" rIns="27432"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tabLst>
                <a:tab pos="3251200" algn="r"/>
              </a:tabLst>
              <a:defRPr sz="1000"/>
            </a:pPr>
            <a:r>
              <a:rPr lang="en-US" sz="1300" b="0" i="0" strike="noStrike" dirty="0">
                <a:solidFill>
                  <a:srgbClr val="000000"/>
                </a:solidFill>
                <a:latin typeface="Arial"/>
                <a:ea typeface="Arial"/>
                <a:cs typeface="Arial"/>
              </a:rPr>
              <a:t>Average Percentage Recovery:	</a:t>
            </a:r>
            <a:r>
              <a:rPr lang="en-US" sz="1200" b="1" i="0" strike="noStrike" dirty="0">
                <a:solidFill>
                  <a:srgbClr val="000000"/>
                </a:solidFill>
                <a:latin typeface="Arial"/>
                <a:ea typeface="Arial"/>
                <a:cs typeface="Arial"/>
              </a:rPr>
              <a:t>73.9%</a:t>
            </a:r>
          </a:p>
        </p:txBody>
      </p:sp>
      <p:sp>
        <p:nvSpPr>
          <p:cNvPr id="9" name="TextBox 5">
            <a:extLst>
              <a:ext uri="{FF2B5EF4-FFF2-40B4-BE49-F238E27FC236}">
                <a16:creationId xmlns:a16="http://schemas.microsoft.com/office/drawing/2014/main" id="{EC124884-3ADC-F44A-97BC-4168C727956E}"/>
              </a:ext>
            </a:extLst>
          </p:cNvPr>
          <p:cNvSpPr txBox="1"/>
          <p:nvPr/>
        </p:nvSpPr>
        <p:spPr>
          <a:xfrm>
            <a:off x="7156034" y="2436827"/>
            <a:ext cx="1354882" cy="217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63C04760-FE19-0249-9D59-714AA6DBCEAB}" type="TxLink">
              <a:rPr lang="en-US" sz="1200" b="1" i="0" u="none" strike="noStrike">
                <a:solidFill>
                  <a:srgbClr val="000000"/>
                </a:solidFill>
                <a:latin typeface="Arial"/>
                <a:cs typeface="Arial"/>
              </a:rPr>
              <a:pPr algn="r"/>
              <a:t>$13,227,624</a:t>
            </a:fld>
            <a:endParaRPr lang="en-US" sz="1200" b="1" dirty="0">
              <a:latin typeface="Arial"/>
              <a:cs typeface="Arial"/>
            </a:endParaRPr>
          </a:p>
        </p:txBody>
      </p:sp>
      <p:sp>
        <p:nvSpPr>
          <p:cNvPr id="11" name="TextBox 6">
            <a:extLst>
              <a:ext uri="{FF2B5EF4-FFF2-40B4-BE49-F238E27FC236}">
                <a16:creationId xmlns:a16="http://schemas.microsoft.com/office/drawing/2014/main" id="{50A5A3B3-FF40-6C41-853F-4A6446C114EC}"/>
              </a:ext>
            </a:extLst>
          </p:cNvPr>
          <p:cNvSpPr txBox="1"/>
          <p:nvPr/>
        </p:nvSpPr>
        <p:spPr>
          <a:xfrm>
            <a:off x="7361149" y="2654669"/>
            <a:ext cx="1149767" cy="2201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US" sz="1200" b="1" i="0" strike="noStrike" dirty="0">
                <a:solidFill>
                  <a:srgbClr val="000000"/>
                </a:solidFill>
                <a:latin typeface="Arial"/>
                <a:ea typeface="Arial"/>
                <a:cs typeface="Arial"/>
              </a:rPr>
              <a:t>$734,868</a:t>
            </a:r>
          </a:p>
          <a:p>
            <a:pPr algn="r" rtl="0">
              <a:defRPr sz="1000"/>
            </a:pPr>
            <a:endParaRPr lang="en-US" sz="1200" b="1" i="0" strike="noStrike" dirty="0">
              <a:solidFill>
                <a:srgbClr val="000000"/>
              </a:solidFill>
              <a:latin typeface="Arial"/>
              <a:ea typeface="Arial"/>
              <a:cs typeface="Arial"/>
            </a:endParaRPr>
          </a:p>
        </p:txBody>
      </p:sp>
    </p:spTree>
    <p:extLst>
      <p:ext uri="{BB962C8B-B14F-4D97-AF65-F5344CB8AC3E}">
        <p14:creationId xmlns:p14="http://schemas.microsoft.com/office/powerpoint/2010/main" val="124282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C.	</a:t>
            </a:r>
            <a:r>
              <a:rPr lang="en-US" altLang="en-US" sz="2000" u="sng" dirty="0">
                <a:latin typeface="Arial" charset="0"/>
                <a:ea typeface="ＭＳ Ｐゴシック" charset="-128"/>
              </a:rPr>
              <a:t>No Chapter 9 for states</a:t>
            </a:r>
            <a:r>
              <a:rPr lang="en-US" altLang="en-US" sz="2000" dirty="0">
                <a:latin typeface="Arial" charset="0"/>
                <a:ea typeface="ＭＳ Ｐゴシック" charset="-128"/>
              </a:rPr>
              <a:t>: States can not file for Chapter 9 bankruptcy because they are co-sovereigns with the Federal Government under the U.S. Constitution (10</a:t>
            </a:r>
            <a:r>
              <a:rPr lang="en-US" altLang="en-US" sz="2000" baseline="30000" dirty="0">
                <a:latin typeface="Arial" charset="0"/>
                <a:ea typeface="ＭＳ Ｐゴシック" charset="-128"/>
              </a:rPr>
              <a:t>th</a:t>
            </a:r>
            <a:r>
              <a:rPr lang="en-US" altLang="en-US" sz="2000" dirty="0">
                <a:latin typeface="Arial" charset="0"/>
                <a:ea typeface="ＭＳ Ｐゴシック" charset="-128"/>
              </a:rPr>
              <a:t> Amendment). States have the right as sovereigns to permit their respective sub-sovereigns (municipalities) to file.</a:t>
            </a:r>
          </a:p>
          <a:p>
            <a:pPr marL="460375" indent="-460375" eaLnBrk="1" hangingPunct="1">
              <a:buNone/>
            </a:pPr>
            <a:r>
              <a:rPr lang="en-US" altLang="en-US" sz="2000" dirty="0">
                <a:latin typeface="Arial" charset="0"/>
                <a:ea typeface="ＭＳ Ｐゴシック" charset="-128"/>
              </a:rPr>
              <a:t>D.	</a:t>
            </a:r>
            <a:r>
              <a:rPr lang="en-US" altLang="en-US" sz="2000" u="sng" dirty="0">
                <a:latin typeface="Arial" charset="0"/>
                <a:ea typeface="ＭＳ Ｐゴシック" charset="-128"/>
              </a:rPr>
              <a:t>Who can be a Chapter 9 debtor?</a:t>
            </a:r>
            <a:r>
              <a:rPr lang="en-US" altLang="en-US" sz="2000" dirty="0">
                <a:latin typeface="Arial" charset="0"/>
                <a:ea typeface="ＭＳ Ｐゴシック" charset="-128"/>
              </a:rPr>
              <a:t>: </a:t>
            </a:r>
            <a:r>
              <a:rPr lang="en-US" sz="2000" dirty="0">
                <a:latin typeface="Arial" pitchFamily="-105" charset="0"/>
              </a:rPr>
              <a:t>Not every municipality can be a debtor in Chapter 9. Only municipalities in states that specifically authorize their municipalities to file can use Chapter 9. States as co-sovereigns of the federal government cannot use Chapter 9 or any federal bankruptcy forum. To be a debtor in a Chapter 9, an entity must be:</a:t>
            </a:r>
          </a:p>
          <a:p>
            <a:pPr marL="687388" lvl="1" indent="-227013">
              <a:buFont typeface=".AppleSystemUIFont"/>
              <a:buChar char="−"/>
            </a:pPr>
            <a:r>
              <a:rPr lang="en-US" sz="1800" dirty="0">
                <a:latin typeface="Arial" pitchFamily="-105" charset="0"/>
              </a:rPr>
              <a:t>A municipality.</a:t>
            </a:r>
            <a:endParaRPr lang="en-US" altLang="en-US" sz="1800" dirty="0">
              <a:latin typeface="Arial" charset="0"/>
              <a:ea typeface="ＭＳ Ｐゴシック" charset="-128"/>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39</a:t>
            </a:fld>
            <a:endParaRPr lang="en-US" altLang="en-US" dirty="0"/>
          </a:p>
        </p:txBody>
      </p:sp>
      <p:sp>
        <p:nvSpPr>
          <p:cNvPr id="7" name="Title 5">
            <a:extLst>
              <a:ext uri="{FF2B5EF4-FFF2-40B4-BE49-F238E27FC236}">
                <a16:creationId xmlns:a16="http://schemas.microsoft.com/office/drawing/2014/main" id="{21ADB0D1-60D7-124F-82FF-160CFD67131E}"/>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91936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p:txBody>
          <a:bodyPr/>
          <a:lstStyle/>
          <a:p>
            <a:pPr marL="914400" lvl="1" indent="-449263" eaLnBrk="1" hangingPunct="1">
              <a:lnSpc>
                <a:spcPts val="1580"/>
              </a:lnSpc>
              <a:buNone/>
              <a:tabLst>
                <a:tab pos="7883525" algn="r"/>
              </a:tabLst>
            </a:pPr>
            <a:r>
              <a:rPr lang="en-US" altLang="en-US" sz="1400" dirty="0">
                <a:latin typeface="Arial" charset="0"/>
                <a:ea typeface="ＭＳ Ｐゴシック" charset="-128"/>
                <a:cs typeface="Helvetica" charset="0"/>
              </a:rPr>
              <a:t>B.	</a:t>
            </a:r>
            <a:r>
              <a:rPr lang="en-US" altLang="en-US" sz="1400" dirty="0">
                <a:latin typeface="Arial" charset="0"/>
                <a:ea typeface="ＭＳ Ｐゴシック" charset="-128"/>
              </a:rPr>
              <a:t>Fiscal distress for government begets higher cost of borrowing and</a:t>
            </a:r>
            <a:br>
              <a:rPr lang="en-US" altLang="en-US" sz="1400" dirty="0">
                <a:latin typeface="Arial" charset="0"/>
                <a:ea typeface="ＭＳ Ｐゴシック" charset="-128"/>
              </a:rPr>
            </a:br>
            <a:r>
              <a:rPr lang="en-US" altLang="en-US" sz="1400" dirty="0">
                <a:latin typeface="Arial" charset="0"/>
                <a:ea typeface="ＭＳ Ｐゴシック" charset="-128"/>
              </a:rPr>
              <a:t>even loss of access to the market 	51</a:t>
            </a:r>
          </a:p>
          <a:p>
            <a:pPr marL="914400" lvl="1" indent="-449263" eaLnBrk="1" hangingPunct="1">
              <a:lnSpc>
                <a:spcPts val="1580"/>
              </a:lnSpc>
              <a:buNone/>
              <a:tabLst>
                <a:tab pos="7883525" algn="r"/>
              </a:tabLst>
            </a:pPr>
            <a:r>
              <a:rPr lang="en-US" altLang="en-US" sz="1400" dirty="0">
                <a:latin typeface="Arial" charset="0"/>
                <a:ea typeface="ＭＳ Ｐゴシック" charset="-128"/>
                <a:cs typeface="Helvetica" charset="0"/>
              </a:rPr>
              <a:t>C.	</a:t>
            </a:r>
            <a:r>
              <a:rPr lang="en-US" altLang="en-US" sz="1400" dirty="0">
                <a:latin typeface="Arial" charset="0"/>
                <a:ea typeface="ＭＳ Ｐゴシック" charset="-128"/>
              </a:rPr>
              <a:t>Historically the market has demanded increased interest rates for</a:t>
            </a:r>
            <a:br>
              <a:rPr lang="en-US" altLang="en-US" sz="1400" dirty="0">
                <a:latin typeface="Arial" charset="0"/>
                <a:ea typeface="ＭＳ Ｐゴシック" charset="-128"/>
              </a:rPr>
            </a:br>
            <a:r>
              <a:rPr lang="en-US" altLang="en-US" sz="1400" dirty="0">
                <a:latin typeface="Arial" charset="0"/>
                <a:ea typeface="ＭＳ Ｐゴシック" charset="-128"/>
              </a:rPr>
              <a:t>state or local governments that have defaulted assuming access to</a:t>
            </a:r>
            <a:br>
              <a:rPr lang="en-US" altLang="en-US" sz="1400" dirty="0">
                <a:latin typeface="Arial" charset="0"/>
                <a:ea typeface="ＭＳ Ｐゴシック" charset="-128"/>
              </a:rPr>
            </a:br>
            <a:r>
              <a:rPr lang="en-US" altLang="en-US" sz="1400" dirty="0">
                <a:latin typeface="Arial" charset="0"/>
                <a:ea typeface="ＭＳ Ｐゴシック" charset="-128"/>
              </a:rPr>
              <a:t>the market was possible 	54</a:t>
            </a:r>
          </a:p>
          <a:p>
            <a:pPr marL="914400" lvl="1" indent="-449263" eaLnBrk="1" hangingPunct="1">
              <a:lnSpc>
                <a:spcPts val="1580"/>
              </a:lnSpc>
              <a:buNone/>
              <a:tabLst>
                <a:tab pos="7883525" algn="r"/>
              </a:tabLst>
            </a:pPr>
            <a:r>
              <a:rPr lang="en-US" altLang="en-US" sz="1400" dirty="0">
                <a:latin typeface="Arial" charset="0"/>
                <a:ea typeface="ＭＳ Ｐゴシック" charset="-128"/>
                <a:cs typeface="Helvetica" charset="0"/>
              </a:rPr>
              <a:t>D.	</a:t>
            </a:r>
            <a:r>
              <a:rPr lang="en-US" altLang="en-US" sz="1400" dirty="0">
                <a:latin typeface="Arial" charset="0"/>
                <a:ea typeface="ＭＳ Ｐゴシック" charset="-128"/>
              </a:rPr>
              <a:t>Needed ability to fund improved infrastructure and essential</a:t>
            </a:r>
            <a:br>
              <a:rPr lang="en-US" altLang="en-US" sz="1400" dirty="0">
                <a:latin typeface="Arial" charset="0"/>
                <a:ea typeface="ＭＳ Ｐゴシック" charset="-128"/>
              </a:rPr>
            </a:br>
            <a:r>
              <a:rPr lang="en-US" altLang="en-US" sz="1400" dirty="0">
                <a:latin typeface="Arial" charset="0"/>
                <a:ea typeface="ＭＳ Ｐゴシック" charset="-128"/>
              </a:rPr>
              <a:t>governmental services may be major motivation for future payments</a:t>
            </a:r>
            <a:br>
              <a:rPr lang="en-US" altLang="en-US" sz="1400" dirty="0">
                <a:latin typeface="Arial" charset="0"/>
                <a:ea typeface="ＭＳ Ｐゴシック" charset="-128"/>
              </a:rPr>
            </a:br>
            <a:r>
              <a:rPr lang="en-US" altLang="en-US" sz="1400" dirty="0">
                <a:latin typeface="Arial" charset="0"/>
                <a:ea typeface="ＭＳ Ｐゴシック" charset="-128"/>
              </a:rPr>
              <a:t>by state and local governments	56</a:t>
            </a:r>
          </a:p>
          <a:p>
            <a:pPr marL="466725" lvl="1" indent="-457200" eaLnBrk="1" hangingPunct="1">
              <a:lnSpc>
                <a:spcPts val="1580"/>
              </a:lnSpc>
              <a:buNone/>
              <a:tabLst>
                <a:tab pos="7883525" algn="r"/>
              </a:tabLst>
            </a:pPr>
            <a:r>
              <a:rPr lang="en-US" altLang="en-US" sz="1400" dirty="0">
                <a:latin typeface="Arial" charset="0"/>
                <a:ea typeface="ＭＳ Ｐゴシック" charset="-128"/>
              </a:rPr>
              <a:t>VI.	Increasing Effort for State Oversight and Assistance to</a:t>
            </a:r>
            <a:br>
              <a:rPr lang="en-US" altLang="en-US" sz="1400" dirty="0">
                <a:latin typeface="Arial" charset="0"/>
                <a:ea typeface="ＭＳ Ｐゴシック" charset="-128"/>
              </a:rPr>
            </a:br>
            <a:r>
              <a:rPr lang="en-US" altLang="en-US" sz="1400" dirty="0">
                <a:latin typeface="Arial" charset="0"/>
                <a:ea typeface="ＭＳ Ｐゴシック" charset="-128"/>
              </a:rPr>
              <a:t>Local Governments in Financial Distress	58</a:t>
            </a:r>
          </a:p>
          <a:p>
            <a:pPr marL="914400" lvl="1" indent="-449263" eaLnBrk="1" hangingPunct="1">
              <a:lnSpc>
                <a:spcPts val="1580"/>
              </a:lnSpc>
              <a:buNone/>
              <a:tabLst>
                <a:tab pos="7883525" algn="r"/>
              </a:tabLst>
            </a:pPr>
            <a:r>
              <a:rPr lang="en-US" altLang="en-US" sz="1400" dirty="0">
                <a:latin typeface="Arial" charset="0"/>
                <a:ea typeface="ＭＳ Ｐゴシック" charset="-128"/>
              </a:rPr>
              <a:t>A.	</a:t>
            </a:r>
            <a:r>
              <a:rPr lang="en-US" sz="1400" dirty="0">
                <a:latin typeface="Arial" charset="0"/>
                <a:ea typeface="ＭＳ Ｐゴシック" charset="-128"/>
                <a:cs typeface="Helvetica" charset="0"/>
              </a:rPr>
              <a:t>Growing and increased use of s</a:t>
            </a:r>
            <a:r>
              <a:rPr lang="en-US" sz="1400" dirty="0">
                <a:latin typeface="Arial" charset="0"/>
                <a:ea typeface="Arial" charset="0"/>
                <a:cs typeface="Arial" charset="0"/>
              </a:rPr>
              <a:t>tate oversight, supervision and</a:t>
            </a:r>
            <a:br>
              <a:rPr lang="en-US" sz="1400" dirty="0">
                <a:latin typeface="Arial" charset="0"/>
                <a:ea typeface="Arial" charset="0"/>
                <a:cs typeface="Arial" charset="0"/>
              </a:rPr>
            </a:br>
            <a:r>
              <a:rPr lang="en-US" sz="1400" dirty="0">
                <a:latin typeface="Arial" charset="0"/>
                <a:ea typeface="Arial" charset="0"/>
                <a:cs typeface="Arial" charset="0"/>
              </a:rPr>
              <a:t>assistance for emergencies of local governments	58</a:t>
            </a:r>
          </a:p>
          <a:p>
            <a:pPr marL="914400" lvl="1" indent="-449263" eaLnBrk="1" hangingPunct="1">
              <a:lnSpc>
                <a:spcPts val="1580"/>
              </a:lnSpc>
              <a:buNone/>
              <a:tabLst>
                <a:tab pos="7883525" algn="r"/>
              </a:tabLst>
            </a:pPr>
            <a:r>
              <a:rPr lang="en-US" altLang="en-US" sz="1400" dirty="0">
                <a:latin typeface="Arial" charset="0"/>
                <a:ea typeface="ＭＳ Ｐゴシック" charset="-128"/>
              </a:rPr>
              <a:t>B.	</a:t>
            </a:r>
            <a:r>
              <a:rPr lang="en-US" sz="1400" dirty="0">
                <a:latin typeface="Arial" charset="0"/>
                <a:ea typeface="Arial" charset="0"/>
                <a:cs typeface="Arial" charset="0"/>
              </a:rPr>
              <a:t>States recognize the use of a municipal receiver	64</a:t>
            </a:r>
          </a:p>
          <a:p>
            <a:pPr marL="914400" lvl="1" indent="-449263" eaLnBrk="1" hangingPunct="1">
              <a:lnSpc>
                <a:spcPts val="1580"/>
              </a:lnSpc>
              <a:buNone/>
              <a:tabLst>
                <a:tab pos="7883525" algn="r"/>
              </a:tabLst>
            </a:pPr>
            <a:r>
              <a:rPr lang="en-US" altLang="en-US" sz="1400" dirty="0">
                <a:latin typeface="Arial" charset="0"/>
                <a:ea typeface="ＭＳ Ｐゴシック" charset="-128"/>
              </a:rPr>
              <a:t>C.	</a:t>
            </a:r>
            <a:r>
              <a:rPr lang="en-US" sz="1400" dirty="0">
                <a:latin typeface="Arial" charset="0"/>
                <a:ea typeface="Arial" charset="0"/>
                <a:cs typeface="Arial" charset="0"/>
              </a:rPr>
              <a:t>Financial control boards and active supervision examples	65</a:t>
            </a:r>
          </a:p>
          <a:p>
            <a:pPr marL="914400" lvl="1" indent="-449263" eaLnBrk="1" hangingPunct="1">
              <a:lnSpc>
                <a:spcPts val="1580"/>
              </a:lnSpc>
              <a:buNone/>
              <a:tabLst>
                <a:tab pos="7883525" algn="r"/>
              </a:tabLst>
            </a:pPr>
            <a:r>
              <a:rPr lang="en-US" altLang="en-US" sz="1400" dirty="0">
                <a:latin typeface="Arial" charset="0"/>
                <a:ea typeface="ＭＳ Ｐゴシック" charset="-128"/>
              </a:rPr>
              <a:t>D.	</a:t>
            </a:r>
            <a:r>
              <a:rPr lang="en-US" sz="1400" dirty="0">
                <a:latin typeface="Arial" charset="0"/>
                <a:ea typeface="ＭＳ Ｐゴシック" charset="-128"/>
                <a:cs typeface="Helvetica" charset="0"/>
              </a:rPr>
              <a:t>Development of a Municipal Protection Commission as a quasi judicial</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entity to determine what costs are sustainable and affordable and</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which are not, including labor costs and benefits and whether taxes</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should be raised or costs reduced	66</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4</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703918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7388" lvl="1" indent="-227013">
              <a:buFont typeface=".AppleSystemUIFont"/>
              <a:buChar char="−"/>
            </a:pPr>
            <a:r>
              <a:rPr lang="en-US" sz="1800" dirty="0">
                <a:latin typeface="Arial" pitchFamily="-105" charset="0"/>
              </a:rPr>
              <a:t>Specifically authorized under state law to be a Chapter 9 debtor. Twelve states have statutory provisions in which the state specifically authorizes filing (AL, AZ, AR, ID, MN, MO, MT, NE, OK, SC, TX, WA), another twelve states authorize a filing conditioned on a further act of the state, an elected official or state entity (CA, CT, FL, KY, LA, MI, NJ, NC, NY, OH, PA, RI). Three states (CO, OR and IL) grant limited authorization, two states prohibit filing (GA) but one of them (IA) has an exception to the prohibition. The remaining 21 are either unclear or do not have specific authorization.</a:t>
            </a:r>
          </a:p>
          <a:p>
            <a:pPr marL="687388" lvl="1" indent="-227013">
              <a:buFont typeface=".AppleSystemUIFont"/>
              <a:buChar char="−"/>
            </a:pPr>
            <a:r>
              <a:rPr lang="en-US" sz="1800" dirty="0">
                <a:latin typeface="Arial" pitchFamily="-105" charset="0"/>
              </a:rPr>
              <a:t>Insolvent (unable to pay its debt as they mature).</a:t>
            </a:r>
          </a:p>
          <a:p>
            <a:pPr marL="687388" lvl="1" indent="-227013">
              <a:buFont typeface=".AppleSystemUIFont"/>
              <a:buChar char="−"/>
            </a:pPr>
            <a:r>
              <a:rPr lang="en-US" sz="1800" dirty="0">
                <a:latin typeface="Arial" pitchFamily="-105" charset="0"/>
              </a:rPr>
              <a:t>Willing to effectuate a plan.</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40</a:t>
            </a:fld>
            <a:endParaRPr lang="en-US" altLang="en-US" dirty="0"/>
          </a:p>
        </p:txBody>
      </p:sp>
      <p:sp>
        <p:nvSpPr>
          <p:cNvPr id="7" name="Title 5">
            <a:extLst>
              <a:ext uri="{FF2B5EF4-FFF2-40B4-BE49-F238E27FC236}">
                <a16:creationId xmlns:a16="http://schemas.microsoft.com/office/drawing/2014/main" id="{BCABC001-255F-5949-997F-A6E0C4F346E1}"/>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142501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7388" lvl="1" indent="-227013">
              <a:buFont typeface=".AppleSystemUIFont"/>
              <a:buChar char="−"/>
            </a:pPr>
            <a:r>
              <a:rPr lang="en-US" sz="1800" dirty="0">
                <a:latin typeface="Arial" pitchFamily="-105" charset="0"/>
              </a:rPr>
              <a:t>Either has obtained the agreement of creditors holding majority amount of the claim of each class that the municipality intends to impair or has attempted to negotiate in good faith, but was unable to do so or it was impractical to negotiate with creditors or a creditor is attempting to obtain a preference.</a:t>
            </a:r>
          </a:p>
          <a:p>
            <a:pPr marL="466725" indent="-457200">
              <a:buNone/>
            </a:pPr>
            <a:r>
              <a:rPr lang="en-US" altLang="en-US" sz="2000" dirty="0">
                <a:latin typeface="Arial" pitchFamily="-105" charset="0"/>
                <a:ea typeface="ＭＳ Ｐゴシック" charset="-128"/>
              </a:rPr>
              <a:t>E.	</a:t>
            </a:r>
            <a:r>
              <a:rPr lang="en-US" altLang="en-US" sz="2000" u="sng" dirty="0">
                <a:latin typeface="Arial" pitchFamily="-105" charset="0"/>
                <a:ea typeface="ＭＳ Ｐゴシック" charset="-128"/>
              </a:rPr>
              <a:t>No recent increase in state authorization for municipalities to file for Chapter 9 (limitation on ability to file in Nebraska, prior pending bills to authorize Chapter 9 filing in Indiana and Illinois not enacted)</a:t>
            </a:r>
            <a:r>
              <a:rPr lang="en-US" altLang="en-US" sz="2000" dirty="0">
                <a:latin typeface="Arial" pitchFamily="-105" charset="0"/>
                <a:ea typeface="ＭＳ Ｐゴシック" charset="-128"/>
              </a:rPr>
              <a:t>.</a:t>
            </a:r>
            <a:endParaRPr lang="en-US" altLang="en-US" sz="2000" dirty="0">
              <a:latin typeface="Arial" charset="0"/>
              <a:ea typeface="ＭＳ Ｐゴシック" charset="-128"/>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41</a:t>
            </a:fld>
            <a:endParaRPr lang="en-US" altLang="en-US" dirty="0"/>
          </a:p>
        </p:txBody>
      </p:sp>
      <p:sp>
        <p:nvSpPr>
          <p:cNvPr id="7" name="Title 5">
            <a:extLst>
              <a:ext uri="{FF2B5EF4-FFF2-40B4-BE49-F238E27FC236}">
                <a16:creationId xmlns:a16="http://schemas.microsoft.com/office/drawing/2014/main" id="{BCABC001-255F-5949-997F-A6E0C4F346E1}"/>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3006309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73138" lvl="2">
              <a:buFont typeface="Wingdings" pitchFamily="-105" charset="2"/>
              <a:buChar char="§"/>
            </a:pPr>
            <a:endParaRPr lang="en-US" dirty="0">
              <a:latin typeface="Arial" pitchFamily="-105" charset="0"/>
            </a:endParaRPr>
          </a:p>
          <a:p>
            <a:endParaRPr lang="en-US" dirty="0"/>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42</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7" y="1717606"/>
            <a:ext cx="6865620" cy="4227004"/>
          </a:xfrm>
          <a:prstGeom prst="rect">
            <a:avLst/>
          </a:prstGeom>
        </p:spPr>
      </p:pic>
      <p:sp>
        <p:nvSpPr>
          <p:cNvPr id="9" name="Title 5">
            <a:extLst>
              <a:ext uri="{FF2B5EF4-FFF2-40B4-BE49-F238E27FC236}">
                <a16:creationId xmlns:a16="http://schemas.microsoft.com/office/drawing/2014/main" id="{C6C683CA-4AA5-7747-B012-CE6601D133CF}"/>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1350578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73138" lvl="2">
              <a:buFont typeface="Wingdings" pitchFamily="-105" charset="2"/>
              <a:buChar char="§"/>
            </a:pPr>
            <a:endParaRPr lang="en-US" dirty="0">
              <a:latin typeface="Arial" pitchFamily="-105" charset="0"/>
            </a:endParaRPr>
          </a:p>
          <a:p>
            <a:endParaRPr lang="en-US" dirty="0"/>
          </a:p>
        </p:txBody>
      </p:sp>
      <p:sp>
        <p:nvSpPr>
          <p:cNvPr id="5" name="Text Box 7"/>
          <p:cNvSpPr txBox="1">
            <a:spLocks noChangeArrowheads="1"/>
          </p:cNvSpPr>
          <p:nvPr/>
        </p:nvSpPr>
        <p:spPr bwMode="auto">
          <a:xfrm>
            <a:off x="462116" y="1576084"/>
            <a:ext cx="8305800" cy="284162"/>
          </a:xfrm>
          <a:prstGeom prst="rect">
            <a:avLst/>
          </a:prstGeom>
          <a:noFill/>
          <a:ln w="9525">
            <a:noFill/>
            <a:miter lim="800000"/>
            <a:headEnd/>
            <a:tailEnd/>
          </a:ln>
        </p:spPr>
        <p:txBody>
          <a:bodyPr>
            <a:prstTxWarp prst="textNoShape">
              <a:avLst/>
            </a:prstTxWarp>
            <a:spAutoFit/>
          </a:bodyPr>
          <a:lstStyle/>
          <a:p>
            <a:pPr>
              <a:lnSpc>
                <a:spcPts val="1500"/>
              </a:lnSpc>
              <a:spcBef>
                <a:spcPct val="50000"/>
              </a:spcBef>
            </a:pPr>
            <a:r>
              <a:rPr kumimoji="1" lang="en-US" sz="1200" dirty="0">
                <a:solidFill>
                  <a:srgbClr val="000000"/>
                </a:solidFill>
                <a:latin typeface="Arial" pitchFamily="-105" charset="0"/>
                <a:ea typeface="Arial Narrow" pitchFamily="-105" charset="0"/>
                <a:cs typeface="Arial Narrow" pitchFamily="-105" charset="0"/>
              </a:rPr>
              <a:t>The following are statutory provisions in which states have authorized Chapter 9 filings for certain governmental entities.</a:t>
            </a:r>
          </a:p>
        </p:txBody>
      </p:sp>
      <p:sp>
        <p:nvSpPr>
          <p:cNvPr id="8" name="Title 6"/>
          <p:cNvSpPr txBox="1">
            <a:spLocks/>
          </p:cNvSpPr>
          <p:nvPr/>
        </p:nvSpPr>
        <p:spPr bwMode="auto">
          <a:xfrm>
            <a:off x="635000" y="255285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C3873"/>
                </a:solidFill>
                <a:latin typeface="Arial"/>
                <a:ea typeface="ＭＳ Ｐゴシック" pitchFamily="-105" charset="-128"/>
                <a:cs typeface="Helvetica"/>
              </a:defRPr>
            </a:lvl1pPr>
            <a:lvl2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600" b="1">
                <a:solidFill>
                  <a:srgbClr val="0C3873"/>
                </a:solidFill>
                <a:latin typeface="Arial" pitchFamily="-106" charset="0"/>
                <a:ea typeface="ＭＳ Ｐゴシック" pitchFamily="-105" charset="-128"/>
                <a:cs typeface="ＭＳ Ｐゴシック" pitchFamily="-105" charset="-128"/>
              </a:defRPr>
            </a:lvl5pPr>
            <a:lvl6pPr marL="4572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endParaRPr lang="en-US" dirty="0">
              <a:latin typeface="Arial" pitchFamily="-105" charset="0"/>
            </a:endParaRPr>
          </a:p>
        </p:txBody>
      </p:sp>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43</a:t>
            </a:fld>
            <a:endParaRPr lang="en-US" dirty="0">
              <a:latin typeface="Arial" pitchFamily="-105" charset="0"/>
              <a:ea typeface="Helvetica" pitchFamily="-105" charset="0"/>
              <a:cs typeface="Helvetica" pitchFamily="-105" charset="0"/>
            </a:endParaRPr>
          </a:p>
        </p:txBody>
      </p:sp>
      <p:sp>
        <p:nvSpPr>
          <p:cNvPr id="10" name="Text Box 7"/>
          <p:cNvSpPr txBox="1">
            <a:spLocks noChangeArrowheads="1"/>
          </p:cNvSpPr>
          <p:nvPr/>
        </p:nvSpPr>
        <p:spPr bwMode="auto">
          <a:xfrm>
            <a:off x="4495800" y="1875693"/>
            <a:ext cx="4114800" cy="244475"/>
          </a:xfrm>
          <a:prstGeom prst="rect">
            <a:avLst/>
          </a:prstGeom>
          <a:noFill/>
          <a:ln w="9525">
            <a:noFill/>
            <a:miter lim="800000"/>
            <a:headEnd/>
            <a:tailEnd/>
          </a:ln>
        </p:spPr>
        <p:txBody>
          <a:bodyPr>
            <a:prstTxWarp prst="textNoShape">
              <a:avLst/>
            </a:prstTxWarp>
            <a:spAutoFit/>
          </a:bodyPr>
          <a:lstStyle/>
          <a:p>
            <a:pPr>
              <a:lnSpc>
                <a:spcPct val="98000"/>
              </a:lnSpc>
            </a:pPr>
            <a:r>
              <a:rPr lang="en-US" sz="1000" u="sng" dirty="0">
                <a:solidFill>
                  <a:srgbClr val="4D4F53"/>
                </a:solidFill>
                <a:latin typeface="Arial" pitchFamily="-105" charset="0"/>
              </a:rPr>
              <a:t>12 States that </a:t>
            </a:r>
            <a:r>
              <a:rPr lang="en-US" sz="1000" i="1" u="sng" dirty="0">
                <a:solidFill>
                  <a:srgbClr val="4D4F53"/>
                </a:solidFill>
                <a:latin typeface="Arial" pitchFamily="-105" charset="0"/>
              </a:rPr>
              <a:t>conditionally</a:t>
            </a:r>
            <a:r>
              <a:rPr lang="en-US" sz="1000" u="sng" dirty="0">
                <a:solidFill>
                  <a:srgbClr val="4D4F53"/>
                </a:solidFill>
                <a:latin typeface="Arial" pitchFamily="-105" charset="0"/>
              </a:rPr>
              <a:t> authorize municipal bankruptcies</a:t>
            </a:r>
            <a:r>
              <a:rPr lang="en-US" sz="1000" dirty="0">
                <a:solidFill>
                  <a:srgbClr val="4D4F53"/>
                </a:solidFill>
                <a:latin typeface="Arial" pitchFamily="-105" charset="0"/>
              </a:rPr>
              <a:t>:</a:t>
            </a:r>
          </a:p>
        </p:txBody>
      </p:sp>
      <p:sp>
        <p:nvSpPr>
          <p:cNvPr id="11" name="Text Box 7"/>
          <p:cNvSpPr txBox="1">
            <a:spLocks noChangeArrowheads="1"/>
          </p:cNvSpPr>
          <p:nvPr/>
        </p:nvSpPr>
        <p:spPr bwMode="auto">
          <a:xfrm>
            <a:off x="462116" y="1576084"/>
            <a:ext cx="8305800" cy="284162"/>
          </a:xfrm>
          <a:prstGeom prst="rect">
            <a:avLst/>
          </a:prstGeom>
          <a:noFill/>
          <a:ln w="9525">
            <a:noFill/>
            <a:miter lim="800000"/>
            <a:headEnd/>
            <a:tailEnd/>
          </a:ln>
        </p:spPr>
        <p:txBody>
          <a:bodyPr>
            <a:prstTxWarp prst="textNoShape">
              <a:avLst/>
            </a:prstTxWarp>
            <a:spAutoFit/>
          </a:bodyPr>
          <a:lstStyle/>
          <a:p>
            <a:pPr>
              <a:lnSpc>
                <a:spcPts val="1500"/>
              </a:lnSpc>
              <a:spcBef>
                <a:spcPct val="50000"/>
              </a:spcBef>
            </a:pPr>
            <a:r>
              <a:rPr kumimoji="1" lang="en-US" sz="1200" dirty="0">
                <a:solidFill>
                  <a:srgbClr val="000000"/>
                </a:solidFill>
                <a:latin typeface="Arial" pitchFamily="-105" charset="0"/>
                <a:ea typeface="Arial Narrow" pitchFamily="-105" charset="0"/>
                <a:cs typeface="Arial Narrow" pitchFamily="-105" charset="0"/>
              </a:rPr>
              <a:t>The following are statutory provisions in which states have authorized Chapter 9 filings for certain governmental entities.</a:t>
            </a:r>
          </a:p>
        </p:txBody>
      </p:sp>
      <p:sp>
        <p:nvSpPr>
          <p:cNvPr id="12" name="Text Box 7"/>
          <p:cNvSpPr txBox="1">
            <a:spLocks noChangeArrowheads="1"/>
          </p:cNvSpPr>
          <p:nvPr/>
        </p:nvSpPr>
        <p:spPr bwMode="auto">
          <a:xfrm>
            <a:off x="457200" y="1875693"/>
            <a:ext cx="3810000" cy="246063"/>
          </a:xfrm>
          <a:prstGeom prst="rect">
            <a:avLst/>
          </a:prstGeom>
          <a:noFill/>
          <a:ln w="9525">
            <a:noFill/>
            <a:miter lim="800000"/>
            <a:headEnd/>
            <a:tailEnd/>
          </a:ln>
        </p:spPr>
        <p:txBody>
          <a:bodyPr>
            <a:prstTxWarp prst="textNoShape">
              <a:avLst/>
            </a:prstTxWarp>
            <a:spAutoFit/>
          </a:bodyPr>
          <a:lstStyle/>
          <a:p>
            <a:pPr>
              <a:spcBef>
                <a:spcPct val="50000"/>
              </a:spcBef>
            </a:pPr>
            <a:r>
              <a:rPr kumimoji="1" lang="en-US" sz="1000" u="sng" dirty="0">
                <a:solidFill>
                  <a:srgbClr val="4D4F53"/>
                </a:solidFill>
                <a:latin typeface="Arial" pitchFamily="-105" charset="0"/>
                <a:ea typeface="Arial Narrow" pitchFamily="-105" charset="0"/>
                <a:cs typeface="Arial Narrow" pitchFamily="-105" charset="0"/>
              </a:rPr>
              <a:t>12 States that specifically authorize municipal bankruptcies</a:t>
            </a:r>
            <a:r>
              <a:rPr kumimoji="1" lang="en-US" sz="1000" dirty="0">
                <a:solidFill>
                  <a:srgbClr val="4D4F53"/>
                </a:solidFill>
                <a:latin typeface="Arial" pitchFamily="-105" charset="0"/>
                <a:ea typeface="Arial Narrow" pitchFamily="-105" charset="0"/>
                <a:cs typeface="Arial Narrow" pitchFamily="-105" charset="0"/>
              </a:rPr>
              <a:t>:</a:t>
            </a:r>
            <a:endParaRPr kumimoji="1" lang="en-US" sz="1000" u="sng" dirty="0">
              <a:solidFill>
                <a:srgbClr val="4D4F53"/>
              </a:solidFill>
              <a:latin typeface="Arial" pitchFamily="-105" charset="0"/>
              <a:ea typeface="Arial Narrow" pitchFamily="-105" charset="0"/>
              <a:cs typeface="Arial Narrow" pitchFamily="-105" charset="0"/>
            </a:endParaRPr>
          </a:p>
        </p:txBody>
      </p:sp>
      <p:sp>
        <p:nvSpPr>
          <p:cNvPr id="13" name="Rectangle 3"/>
          <p:cNvSpPr>
            <a:spLocks noChangeArrowheads="1"/>
          </p:cNvSpPr>
          <p:nvPr/>
        </p:nvSpPr>
        <p:spPr bwMode="auto">
          <a:xfrm>
            <a:off x="457200" y="2104293"/>
            <a:ext cx="3810000" cy="3005138"/>
          </a:xfrm>
          <a:prstGeom prst="rect">
            <a:avLst/>
          </a:prstGeom>
          <a:noFill/>
          <a:ln w="9525">
            <a:noFill/>
            <a:miter lim="800000"/>
            <a:headEnd/>
            <a:tailEnd/>
          </a:ln>
        </p:spPr>
        <p:txBody>
          <a:bodyPr>
            <a:prstTxWarp prst="textNoShape">
              <a:avLst/>
            </a:prstTxWarp>
          </a:bodyPr>
          <a:lstStyle/>
          <a:p>
            <a:pPr marL="342900" indent="-342900">
              <a:lnSpc>
                <a:spcPct val="98000"/>
              </a:lnSpc>
            </a:pPr>
            <a:r>
              <a:rPr lang="en-US" sz="1000" dirty="0">
                <a:solidFill>
                  <a:srgbClr val="000000"/>
                </a:solidFill>
                <a:latin typeface="Arial" pitchFamily="-105" charset="0"/>
              </a:rPr>
              <a:t>Ala. Code 1975 § 11-81-3 (For Bonds Not Warrants)</a:t>
            </a:r>
          </a:p>
          <a:p>
            <a:pPr marL="342900" indent="-342900">
              <a:lnSpc>
                <a:spcPct val="98000"/>
              </a:lnSpc>
            </a:pPr>
            <a:r>
              <a:rPr lang="en-US" sz="1000" dirty="0">
                <a:solidFill>
                  <a:srgbClr val="000000"/>
                </a:solidFill>
                <a:latin typeface="Arial" pitchFamily="-105" charset="0"/>
              </a:rPr>
              <a:t>Ariz. Rev. Stat. Ann. § 35-603</a:t>
            </a:r>
          </a:p>
          <a:p>
            <a:pPr marL="342900" indent="-342900">
              <a:lnSpc>
                <a:spcPct val="98000"/>
              </a:lnSpc>
            </a:pPr>
            <a:r>
              <a:rPr lang="en-US" sz="1000" dirty="0">
                <a:solidFill>
                  <a:srgbClr val="000000"/>
                </a:solidFill>
                <a:latin typeface="Arial" pitchFamily="-105" charset="0"/>
              </a:rPr>
              <a:t>Ark. Code Ann. § 14-74-103</a:t>
            </a:r>
          </a:p>
          <a:p>
            <a:pPr marL="342900" indent="-342900">
              <a:lnSpc>
                <a:spcPct val="98000"/>
              </a:lnSpc>
            </a:pPr>
            <a:r>
              <a:rPr lang="en-US" sz="1000" dirty="0">
                <a:solidFill>
                  <a:srgbClr val="000000"/>
                </a:solidFill>
                <a:latin typeface="Arial" pitchFamily="-105" charset="0"/>
              </a:rPr>
              <a:t>Idaho Code Ann. § 67-3903</a:t>
            </a:r>
          </a:p>
          <a:p>
            <a:pPr marL="342900" indent="-342900">
              <a:lnSpc>
                <a:spcPct val="98000"/>
              </a:lnSpc>
            </a:pPr>
            <a:r>
              <a:rPr lang="en-US" sz="1000" dirty="0">
                <a:solidFill>
                  <a:srgbClr val="000000"/>
                </a:solidFill>
                <a:latin typeface="Arial" pitchFamily="-105" charset="0"/>
              </a:rPr>
              <a:t>Minn. Stat. Ann. § 471.831</a:t>
            </a:r>
          </a:p>
          <a:p>
            <a:pPr marL="342900" indent="-342900">
              <a:lnSpc>
                <a:spcPct val="98000"/>
              </a:lnSpc>
            </a:pPr>
            <a:r>
              <a:rPr lang="en-US" sz="1000" dirty="0">
                <a:solidFill>
                  <a:srgbClr val="000000"/>
                </a:solidFill>
                <a:latin typeface="Arial" pitchFamily="-105" charset="0"/>
              </a:rPr>
              <a:t>Mo. Ann. Stat. § 427.100</a:t>
            </a:r>
          </a:p>
          <a:p>
            <a:pPr marL="342900" indent="-342900">
              <a:lnSpc>
                <a:spcPct val="98000"/>
              </a:lnSpc>
            </a:pPr>
            <a:r>
              <a:rPr lang="en-US" sz="1000" dirty="0">
                <a:solidFill>
                  <a:srgbClr val="000000"/>
                </a:solidFill>
                <a:latin typeface="Arial" pitchFamily="-105" charset="0"/>
              </a:rPr>
              <a:t>Mont. Code Ann. § 7-7-132</a:t>
            </a:r>
          </a:p>
          <a:p>
            <a:pPr marL="342900" indent="-342900">
              <a:lnSpc>
                <a:spcPct val="98000"/>
              </a:lnSpc>
            </a:pPr>
            <a:r>
              <a:rPr lang="en-US" sz="1000" dirty="0">
                <a:solidFill>
                  <a:srgbClr val="000000"/>
                </a:solidFill>
                <a:latin typeface="Arial" pitchFamily="-105" charset="0"/>
              </a:rPr>
              <a:t>Neb. Rev. St. § 13-402</a:t>
            </a:r>
          </a:p>
          <a:p>
            <a:pPr marL="342900" indent="-342900">
              <a:lnSpc>
                <a:spcPct val="98000"/>
              </a:lnSpc>
            </a:pPr>
            <a:r>
              <a:rPr lang="en-US" sz="1000" dirty="0">
                <a:solidFill>
                  <a:srgbClr val="000000"/>
                </a:solidFill>
                <a:latin typeface="Arial" pitchFamily="-105" charset="0"/>
              </a:rPr>
              <a:t>Okla. Stat. Ann. tit. 62 §§ 281, 283</a:t>
            </a:r>
          </a:p>
          <a:p>
            <a:pPr marL="342900" indent="-342900">
              <a:lnSpc>
                <a:spcPct val="98000"/>
              </a:lnSpc>
            </a:pPr>
            <a:r>
              <a:rPr lang="en-US" sz="1000" dirty="0">
                <a:solidFill>
                  <a:srgbClr val="000000"/>
                </a:solidFill>
                <a:latin typeface="Arial" pitchFamily="-105" charset="0"/>
              </a:rPr>
              <a:t>S.C. Code Ann. § 6-1-10</a:t>
            </a:r>
          </a:p>
          <a:p>
            <a:pPr marL="342900" indent="-342900">
              <a:lnSpc>
                <a:spcPct val="98000"/>
              </a:lnSpc>
            </a:pPr>
            <a:r>
              <a:rPr lang="en-US" sz="1000" dirty="0">
                <a:solidFill>
                  <a:srgbClr val="000000"/>
                </a:solidFill>
                <a:latin typeface="Arial" pitchFamily="-105" charset="0"/>
              </a:rPr>
              <a:t>Tex. Loc. Gov’t Code § 140.001</a:t>
            </a:r>
          </a:p>
          <a:p>
            <a:pPr marL="342900" indent="-342900">
              <a:lnSpc>
                <a:spcPct val="98000"/>
              </a:lnSpc>
            </a:pPr>
            <a:r>
              <a:rPr lang="en-US" sz="1000" dirty="0">
                <a:solidFill>
                  <a:srgbClr val="000000"/>
                </a:solidFill>
                <a:latin typeface="Arial" pitchFamily="-105" charset="0"/>
              </a:rPr>
              <a:t>Wash. Rev. Code § 39.64.040</a:t>
            </a:r>
          </a:p>
        </p:txBody>
      </p:sp>
      <p:sp>
        <p:nvSpPr>
          <p:cNvPr id="14" name="Rectangle 4"/>
          <p:cNvSpPr>
            <a:spLocks noChangeArrowheads="1"/>
          </p:cNvSpPr>
          <p:nvPr/>
        </p:nvSpPr>
        <p:spPr bwMode="auto">
          <a:xfrm>
            <a:off x="4495800" y="2104293"/>
            <a:ext cx="4114800" cy="4090988"/>
          </a:xfrm>
          <a:prstGeom prst="rect">
            <a:avLst/>
          </a:prstGeom>
          <a:noFill/>
          <a:ln w="9525">
            <a:noFill/>
            <a:miter lim="800000"/>
            <a:headEnd/>
            <a:tailEnd/>
          </a:ln>
        </p:spPr>
        <p:txBody>
          <a:bodyPr>
            <a:prstTxWarp prst="textNoShape">
              <a:avLst/>
            </a:prstTxWarp>
          </a:bodyPr>
          <a:lstStyle/>
          <a:p>
            <a:pPr>
              <a:lnSpc>
                <a:spcPct val="98000"/>
              </a:lnSpc>
              <a:defRPr/>
            </a:pPr>
            <a:r>
              <a:rPr lang="en-US" sz="1000" dirty="0">
                <a:latin typeface="Arial"/>
                <a:ea typeface="Arial" charset="0"/>
                <a:cs typeface="Arial"/>
              </a:rPr>
              <a:t>Cal. Gov’t Code § 53760</a:t>
            </a:r>
          </a:p>
          <a:p>
            <a:pPr>
              <a:lnSpc>
                <a:spcPct val="98000"/>
              </a:lnSpc>
              <a:defRPr/>
            </a:pPr>
            <a:r>
              <a:rPr lang="en-US" sz="1000" dirty="0">
                <a:latin typeface="Arial"/>
                <a:ea typeface="Arial" charset="0"/>
                <a:cs typeface="Arial"/>
              </a:rPr>
              <a:t>Conn. Gen. Stat. Ann. § 7-566 </a:t>
            </a:r>
          </a:p>
          <a:p>
            <a:pPr>
              <a:lnSpc>
                <a:spcPct val="98000"/>
              </a:lnSpc>
              <a:defRPr/>
            </a:pPr>
            <a:r>
              <a:rPr lang="en-US" sz="1000" dirty="0">
                <a:latin typeface="Arial"/>
                <a:ea typeface="Arial" charset="0"/>
                <a:cs typeface="Arial"/>
              </a:rPr>
              <a:t>Fla. Stat. Ann. § 218.01 and §218.503</a:t>
            </a:r>
          </a:p>
          <a:p>
            <a:pPr>
              <a:lnSpc>
                <a:spcPct val="98000"/>
              </a:lnSpc>
              <a:defRPr/>
            </a:pPr>
            <a:r>
              <a:rPr lang="en-US" sz="1000" dirty="0">
                <a:latin typeface="Arial"/>
                <a:ea typeface="Arial" charset="0"/>
                <a:cs typeface="Arial"/>
              </a:rPr>
              <a:t>Ky. Rev. Stat Ann. § 66.400</a:t>
            </a:r>
          </a:p>
          <a:p>
            <a:pPr>
              <a:lnSpc>
                <a:spcPct val="98000"/>
              </a:lnSpc>
              <a:defRPr/>
            </a:pPr>
            <a:r>
              <a:rPr lang="en-US" sz="1000" dirty="0">
                <a:latin typeface="Arial"/>
                <a:ea typeface="Arial" charset="0"/>
                <a:cs typeface="Arial"/>
              </a:rPr>
              <a:t>La. Rev. Stat. Ann. § 39-619 </a:t>
            </a:r>
          </a:p>
          <a:p>
            <a:pPr>
              <a:lnSpc>
                <a:spcPct val="98000"/>
              </a:lnSpc>
              <a:defRPr/>
            </a:pPr>
            <a:r>
              <a:rPr lang="en-US" sz="1000" dirty="0">
                <a:latin typeface="Arial"/>
                <a:ea typeface="Arial" charset="0"/>
                <a:cs typeface="Arial"/>
              </a:rPr>
              <a:t>Mich. Comp. Laws § 141.1222</a:t>
            </a:r>
          </a:p>
          <a:p>
            <a:pPr>
              <a:lnSpc>
                <a:spcPct val="98000"/>
              </a:lnSpc>
              <a:defRPr/>
            </a:pPr>
            <a:r>
              <a:rPr lang="en-US" sz="1000" dirty="0">
                <a:latin typeface="Arial"/>
                <a:ea typeface="Arial" charset="0"/>
                <a:cs typeface="Arial"/>
              </a:rPr>
              <a:t>N.J. Stat. Ann. § 52:27-40</a:t>
            </a:r>
          </a:p>
          <a:p>
            <a:pPr>
              <a:lnSpc>
                <a:spcPct val="98000"/>
              </a:lnSpc>
              <a:defRPr/>
            </a:pPr>
            <a:r>
              <a:rPr lang="en-US" sz="1000" dirty="0">
                <a:latin typeface="Arial"/>
                <a:ea typeface="Arial" charset="0"/>
                <a:cs typeface="Arial"/>
              </a:rPr>
              <a:t>N.C. Gen. Stat. Ann. § 23-48</a:t>
            </a:r>
          </a:p>
          <a:p>
            <a:pPr>
              <a:lnSpc>
                <a:spcPct val="98000"/>
              </a:lnSpc>
              <a:defRPr/>
            </a:pPr>
            <a:r>
              <a:rPr lang="en-US" sz="1000" dirty="0">
                <a:latin typeface="Arial"/>
                <a:ea typeface="Arial" charset="0"/>
                <a:cs typeface="Arial"/>
              </a:rPr>
              <a:t>N.Y. Local Finance Law § 85.80</a:t>
            </a:r>
          </a:p>
          <a:p>
            <a:pPr>
              <a:lnSpc>
                <a:spcPct val="98000"/>
              </a:lnSpc>
              <a:defRPr/>
            </a:pPr>
            <a:r>
              <a:rPr lang="en-US" sz="1000" dirty="0">
                <a:latin typeface="Arial"/>
                <a:ea typeface="Arial" charset="0"/>
                <a:cs typeface="Arial"/>
              </a:rPr>
              <a:t>Ohio Rev. Code Ann. § 133.36</a:t>
            </a:r>
          </a:p>
          <a:p>
            <a:pPr>
              <a:lnSpc>
                <a:spcPct val="98000"/>
              </a:lnSpc>
              <a:defRPr/>
            </a:pPr>
            <a:r>
              <a:rPr lang="en-US" sz="1000" dirty="0">
                <a:latin typeface="Arial"/>
                <a:ea typeface="Arial" charset="0"/>
                <a:cs typeface="Arial"/>
              </a:rPr>
              <a:t>53 Pa. Cons. Stat. Ann. § 11701.261</a:t>
            </a:r>
          </a:p>
          <a:p>
            <a:pPr>
              <a:lnSpc>
                <a:spcPct val="98000"/>
              </a:lnSpc>
              <a:defRPr/>
            </a:pPr>
            <a:r>
              <a:rPr lang="en-US" sz="1000" dirty="0">
                <a:latin typeface="Arial"/>
                <a:ea typeface="Arial" charset="0"/>
                <a:cs typeface="Arial"/>
              </a:rPr>
              <a:t>R.I. Gen. Laws §45-9-7</a:t>
            </a:r>
          </a:p>
          <a:p>
            <a:pPr marL="0" lvl="1">
              <a:spcBef>
                <a:spcPct val="20000"/>
              </a:spcBef>
              <a:buClr>
                <a:schemeClr val="tx1"/>
              </a:buClr>
              <a:defRPr/>
            </a:pPr>
            <a:r>
              <a:rPr lang="en-US" sz="800" u="sng" dirty="0">
                <a:latin typeface="Arial"/>
                <a:ea typeface="Arial" charset="0"/>
                <a:cs typeface="Arial"/>
              </a:rPr>
              <a:t>3 States with limited authorization</a:t>
            </a:r>
          </a:p>
          <a:p>
            <a:pPr marL="52388" lvl="1" indent="-52388">
              <a:buFont typeface="Wingdings" pitchFamily="-105" charset="2"/>
              <a:buChar char="§"/>
              <a:defRPr/>
            </a:pPr>
            <a:r>
              <a:rPr lang="en-US" sz="800" dirty="0">
                <a:latin typeface="Arial"/>
                <a:ea typeface="Arial" charset="0"/>
                <a:cs typeface="Arial"/>
              </a:rPr>
              <a:t>Colorado has enacted legislation specifically authorizing its beleaguered special taxing districts to file a petition under Chapter 9. Section 32-1-1403 of the Colorado revised statutes states that “any insolvent taxing district is hereby authorized to file a petition authorized by federal bankruptcy law and to take any and all action necessary or proper to carry out the plan filed with said petition…” (CRS § 37-32-102 (Drainage &amp; Irrigation District))</a:t>
            </a:r>
          </a:p>
          <a:p>
            <a:pPr marL="52388" lvl="1" indent="-52388">
              <a:buFont typeface="Wingdings" pitchFamily="-105" charset="2"/>
              <a:buChar char="§"/>
              <a:defRPr/>
            </a:pPr>
            <a:r>
              <a:rPr lang="en-US" sz="800" dirty="0">
                <a:latin typeface="Arial"/>
                <a:ea typeface="Arial" charset="0"/>
                <a:cs typeface="Arial"/>
              </a:rPr>
              <a:t>Oregon permits Irrigation and Drainage Districts to file (Or. Rev. Stat. § 548.705)</a:t>
            </a:r>
          </a:p>
          <a:p>
            <a:pPr marL="52388" lvl="1" indent="-52388">
              <a:buFont typeface="Wingdings" pitchFamily="-105" charset="2"/>
              <a:buChar char="§"/>
              <a:defRPr/>
            </a:pPr>
            <a:r>
              <a:rPr lang="en-US" sz="800" dirty="0">
                <a:latin typeface="Arial"/>
                <a:ea typeface="Arial" charset="0"/>
                <a:cs typeface="Arial"/>
              </a:rPr>
              <a:t>Illinois – specific authorization solely for the Illinois Power Agency (20 Ill Comp. Stat. Ann. 3855/1-20(b)(15)). The Local Government Financing and Supervision Act permits that commission to recommend that the Legislature authorize a filing but it is not specific authorization (20 Ill. Comp. Stat. Ann. 320/9(b)(4))</a:t>
            </a:r>
          </a:p>
          <a:p>
            <a:pPr marL="0" lvl="1">
              <a:spcBef>
                <a:spcPct val="20000"/>
              </a:spcBef>
              <a:buClr>
                <a:schemeClr val="tx1"/>
              </a:buClr>
              <a:defRPr/>
            </a:pPr>
            <a:r>
              <a:rPr lang="en-US" sz="800" u="sng" dirty="0">
                <a:latin typeface="Arial"/>
                <a:ea typeface="Arial" charset="0"/>
                <a:cs typeface="Arial"/>
              </a:rPr>
              <a:t>2 States prohibit filing but one has an Exception</a:t>
            </a:r>
          </a:p>
          <a:p>
            <a:pPr marL="52388" lvl="1" indent="-52388">
              <a:buFont typeface="Wingdings" pitchFamily="-105" charset="2"/>
              <a:buChar char="§"/>
              <a:defRPr/>
            </a:pPr>
            <a:r>
              <a:rPr lang="en-US" sz="800" dirty="0">
                <a:latin typeface="Arial"/>
                <a:ea typeface="Arial" charset="0"/>
                <a:cs typeface="Arial"/>
              </a:rPr>
              <a:t>Iowa generally prohibits filing Chapter 9 (Ia. Code Ann. § 76.16) but allows filing for insolvency caused by debt involuntarily incurred not covered by insurance proceeds (Ia. Code Ann. § 76.16A)</a:t>
            </a:r>
          </a:p>
          <a:p>
            <a:pPr marL="52388" lvl="1" indent="-52388">
              <a:buFont typeface="Wingdings" pitchFamily="-105" charset="2"/>
              <a:buChar char="§"/>
              <a:defRPr/>
            </a:pPr>
            <a:r>
              <a:rPr lang="en-US" sz="800" dirty="0">
                <a:latin typeface="Arial"/>
                <a:ea typeface="Arial" charset="0"/>
                <a:cs typeface="Arial"/>
              </a:rPr>
              <a:t>Georgia prohibits the filing of Chapter 9 Bankruptcy (Ga. Code Ann. § 36-80-5)</a:t>
            </a:r>
          </a:p>
        </p:txBody>
      </p:sp>
      <p:sp>
        <p:nvSpPr>
          <p:cNvPr id="15" name="TextBox 9"/>
          <p:cNvSpPr txBox="1">
            <a:spLocks noChangeArrowheads="1"/>
          </p:cNvSpPr>
          <p:nvPr/>
        </p:nvSpPr>
        <p:spPr bwMode="auto">
          <a:xfrm>
            <a:off x="457200" y="5313363"/>
            <a:ext cx="3810000" cy="554037"/>
          </a:xfrm>
          <a:prstGeom prst="rect">
            <a:avLst/>
          </a:prstGeom>
          <a:noFill/>
          <a:ln w="9525">
            <a:noFill/>
            <a:miter lim="800000"/>
            <a:headEnd/>
            <a:tailEnd/>
          </a:ln>
        </p:spPr>
        <p:txBody>
          <a:bodyPr>
            <a:prstTxWarp prst="textNoShape">
              <a:avLst/>
            </a:prstTxWarp>
            <a:spAutoFit/>
          </a:bodyPr>
          <a:lstStyle/>
          <a:p>
            <a:pPr marL="0" lvl="1">
              <a:spcBef>
                <a:spcPct val="20000"/>
              </a:spcBef>
              <a:buClr>
                <a:schemeClr val="tx1"/>
              </a:buClr>
            </a:pPr>
            <a:r>
              <a:rPr lang="en-US" sz="1000" dirty="0">
                <a:solidFill>
                  <a:srgbClr val="000000"/>
                </a:solidFill>
                <a:latin typeface="Arial" pitchFamily="-105" charset="0"/>
                <a:ea typeface="Arial Narrow" pitchFamily="-105" charset="0"/>
                <a:cs typeface="Arial Narrow" pitchFamily="-105" charset="0"/>
              </a:rPr>
              <a:t>The 21 Remaining States are either unclear or do not have specific authorization. AK, DE, HI, IN, KS, ME, MD, MA, MS, NE, NH, NM, ND, SD, TN, UT, VA, VT, WV, WI, WY.</a:t>
            </a:r>
          </a:p>
        </p:txBody>
      </p:sp>
      <p:sp>
        <p:nvSpPr>
          <p:cNvPr id="17" name="Title 5">
            <a:extLst>
              <a:ext uri="{FF2B5EF4-FFF2-40B4-BE49-F238E27FC236}">
                <a16:creationId xmlns:a16="http://schemas.microsoft.com/office/drawing/2014/main" id="{34D49A37-2309-524A-8101-470AB55514F0}"/>
              </a:ext>
            </a:extLst>
          </p:cNvPr>
          <p:cNvSpPr>
            <a:spLocks noGrp="1"/>
          </p:cNvSpPr>
          <p:nvPr>
            <p:ph type="title"/>
          </p:nvPr>
        </p:nvSpPr>
        <p:spPr>
          <a:xfrm>
            <a:off x="457200" y="274638"/>
            <a:ext cx="8229600" cy="1143000"/>
          </a:xfrm>
        </p:spPr>
        <p:txBody>
          <a:bodyPr/>
          <a:lstStyle/>
          <a:p>
            <a:pPr marL="466725" indent="-466725"/>
            <a:r>
              <a:rPr lang="en-US" altLang="en-US" sz="2100" dirty="0">
                <a:latin typeface="Arial" charset="0"/>
                <a:ea typeface="ＭＳ Ｐゴシック" charset="-128"/>
              </a:rPr>
              <a:t>III.	Have Actions Taken by Jefferson County, Stockton, San Bernardino, Detroit and Puerto Rico Increased Chapter 9 Filings by Cities, Villages, Towns and Counties?</a:t>
            </a:r>
            <a:endParaRPr lang="en-US" sz="2100" dirty="0"/>
          </a:p>
        </p:txBody>
      </p:sp>
    </p:spTree>
    <p:extLst>
      <p:ext uri="{BB962C8B-B14F-4D97-AF65-F5344CB8AC3E}">
        <p14:creationId xmlns:p14="http://schemas.microsoft.com/office/powerpoint/2010/main" val="213280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B2C4-4A78-A24B-8EAE-101746EE0EEA}"/>
              </a:ext>
            </a:extLst>
          </p:cNvPr>
          <p:cNvSpPr>
            <a:spLocks noGrp="1"/>
          </p:cNvSpPr>
          <p:nvPr>
            <p:ph type="title"/>
          </p:nvPr>
        </p:nvSpPr>
        <p:spPr/>
        <p:txBody>
          <a:bodyPr/>
          <a:lstStyle/>
          <a:p>
            <a:pPr marL="628650" indent="-628650"/>
            <a:r>
              <a:rPr lang="en-US" sz="2600" dirty="0"/>
              <a:t>IV.	Why Pay Local Government Debt? Just Dissolve or De-Annex to Avoid Debt Payments? Is This a Trend?</a:t>
            </a:r>
          </a:p>
        </p:txBody>
      </p:sp>
      <p:sp>
        <p:nvSpPr>
          <p:cNvPr id="3" name="Content Placeholder 2">
            <a:extLst>
              <a:ext uri="{FF2B5EF4-FFF2-40B4-BE49-F238E27FC236}">
                <a16:creationId xmlns:a16="http://schemas.microsoft.com/office/drawing/2014/main" id="{99DC3C80-2BDA-8942-B387-656953618A04}"/>
              </a:ext>
            </a:extLst>
          </p:cNvPr>
          <p:cNvSpPr>
            <a:spLocks noGrp="1"/>
          </p:cNvSpPr>
          <p:nvPr>
            <p:ph idx="1"/>
          </p:nvPr>
        </p:nvSpPr>
        <p:spPr/>
        <p:txBody>
          <a:bodyPr/>
          <a:lstStyle/>
          <a:p>
            <a:pPr marL="466725" indent="-466725">
              <a:buNone/>
            </a:pPr>
            <a:r>
              <a:rPr lang="en-US" sz="2000" dirty="0"/>
              <a:t>A.	</a:t>
            </a:r>
            <a:r>
              <a:rPr lang="en-US" sz="2000" u="sng" dirty="0"/>
              <a:t>The de-annexation of Stockbridge, Georgia to create Eagle’s Landing</a:t>
            </a:r>
            <a:r>
              <a:rPr lang="en-US" sz="2000" dirty="0"/>
              <a:t>:</a:t>
            </a:r>
          </a:p>
          <a:p>
            <a:pPr marL="923925" lvl="1" indent="-457200">
              <a:buNone/>
            </a:pPr>
            <a:r>
              <a:rPr lang="en-US" sz="1800" dirty="0"/>
              <a:t>1.	</a:t>
            </a:r>
            <a:r>
              <a:rPr lang="en-US" sz="1800" u="sng" dirty="0"/>
              <a:t>Georgia legislature and governor enact de-annexation law</a:t>
            </a:r>
            <a:r>
              <a:rPr lang="en-US" sz="1800" dirty="0"/>
              <a:t>. On May 8, 2018, Governor Nathan Deal signed two Bills (SB 262 and SB 263). SB 262 de-annexed about 51% of the City of Stockbridge’s assessable residential and commercial property value to pave the way for the new City of Eagle’s Landing.</a:t>
            </a:r>
          </a:p>
          <a:p>
            <a:pPr marL="923925" lvl="1" indent="-457200">
              <a:buNone/>
            </a:pPr>
            <a:r>
              <a:rPr lang="en-US" sz="1800" dirty="0"/>
              <a:t>2.	</a:t>
            </a:r>
            <a:r>
              <a:rPr lang="en-US" sz="1800" u="sng" dirty="0"/>
              <a:t>Current public debt of Stockbridge</a:t>
            </a:r>
            <a:r>
              <a:rPr lang="en-US" sz="1800" dirty="0"/>
              <a:t>. The de-annexation legislation failed to apportion or deal with how debt would be paid after removing 51% of the assessable property. The City has about $13.02 million of privately placed urban redevelopment agency lease-revenue bonds and $1.5 million water and sewer notes issued through the Georgia Environmental Authority. Both mature in 2031.</a:t>
            </a:r>
          </a:p>
        </p:txBody>
      </p:sp>
      <p:sp>
        <p:nvSpPr>
          <p:cNvPr id="4" name="Slide Number Placeholder 3">
            <a:extLst>
              <a:ext uri="{FF2B5EF4-FFF2-40B4-BE49-F238E27FC236}">
                <a16:creationId xmlns:a16="http://schemas.microsoft.com/office/drawing/2014/main" id="{B46D339C-6876-3143-B561-0F8E84FD5C84}"/>
              </a:ext>
            </a:extLst>
          </p:cNvPr>
          <p:cNvSpPr>
            <a:spLocks noGrp="1"/>
          </p:cNvSpPr>
          <p:nvPr>
            <p:ph type="sldNum" sz="quarter" idx="10"/>
          </p:nvPr>
        </p:nvSpPr>
        <p:spPr/>
        <p:txBody>
          <a:bodyPr/>
          <a:lstStyle/>
          <a:p>
            <a:fld id="{93C0D9D1-D468-AF40-968F-ADCBD98887F7}" type="slidenum">
              <a:rPr lang="en-US" altLang="en-US" smtClean="0"/>
              <a:pPr/>
              <a:t>44</a:t>
            </a:fld>
            <a:endParaRPr lang="en-US" altLang="en-US" dirty="0"/>
          </a:p>
        </p:txBody>
      </p:sp>
    </p:spTree>
    <p:extLst>
      <p:ext uri="{BB962C8B-B14F-4D97-AF65-F5344CB8AC3E}">
        <p14:creationId xmlns:p14="http://schemas.microsoft.com/office/powerpoint/2010/main" val="1830124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B2C4-4A78-A24B-8EAE-101746EE0EEA}"/>
              </a:ext>
            </a:extLst>
          </p:cNvPr>
          <p:cNvSpPr>
            <a:spLocks noGrp="1"/>
          </p:cNvSpPr>
          <p:nvPr>
            <p:ph type="title"/>
          </p:nvPr>
        </p:nvSpPr>
        <p:spPr/>
        <p:txBody>
          <a:bodyPr/>
          <a:lstStyle/>
          <a:p>
            <a:pPr marL="628650" indent="-628650"/>
            <a:r>
              <a:rPr lang="en-US" sz="2600" dirty="0"/>
              <a:t>IV.	Why Pay Local Government Debt? Just Dissolve or De-Annex to Avoid Debt Payments? Is This a Trend?</a:t>
            </a:r>
          </a:p>
        </p:txBody>
      </p:sp>
      <p:sp>
        <p:nvSpPr>
          <p:cNvPr id="3" name="Content Placeholder 2">
            <a:extLst>
              <a:ext uri="{FF2B5EF4-FFF2-40B4-BE49-F238E27FC236}">
                <a16:creationId xmlns:a16="http://schemas.microsoft.com/office/drawing/2014/main" id="{99DC3C80-2BDA-8942-B387-656953618A04}"/>
              </a:ext>
            </a:extLst>
          </p:cNvPr>
          <p:cNvSpPr>
            <a:spLocks noGrp="1"/>
          </p:cNvSpPr>
          <p:nvPr>
            <p:ph idx="1"/>
          </p:nvPr>
        </p:nvSpPr>
        <p:spPr/>
        <p:txBody>
          <a:bodyPr/>
          <a:lstStyle/>
          <a:p>
            <a:pPr marL="923925" lvl="1" indent="-457200">
              <a:buNone/>
            </a:pPr>
            <a:r>
              <a:rPr lang="en-US" sz="1800" dirty="0"/>
              <a:t>3.	</a:t>
            </a:r>
            <a:r>
              <a:rPr lang="en-US" sz="1800" u="sng" dirty="0"/>
              <a:t>Pledge of </a:t>
            </a:r>
            <a:r>
              <a:rPr lang="en-US" sz="1800" i="1" u="sng" dirty="0"/>
              <a:t>ad valorem</a:t>
            </a:r>
            <a:r>
              <a:rPr lang="en-US" sz="1800" u="sng" dirty="0"/>
              <a:t> pledge</a:t>
            </a:r>
            <a:r>
              <a:rPr lang="en-US" sz="1800" dirty="0"/>
              <a:t>. The urban development bonds have a pledge of </a:t>
            </a:r>
            <a:r>
              <a:rPr lang="en-US" sz="1800" i="1" dirty="0"/>
              <a:t>ad valorem</a:t>
            </a:r>
            <a:r>
              <a:rPr lang="en-US" sz="1800" dirty="0"/>
              <a:t> tax revenues to pay the bonds if otherwise available revenues were insufficient to cover the debt service required payment. The pledge covers then-current taxable property and additions by annexation. There is no language or provision for reducing the taxable property so pledged.</a:t>
            </a:r>
          </a:p>
          <a:p>
            <a:pPr marL="923925" lvl="1" indent="-457200">
              <a:buNone/>
            </a:pPr>
            <a:r>
              <a:rPr lang="en-US" sz="1800" dirty="0"/>
              <a:t>4.	</a:t>
            </a:r>
            <a:r>
              <a:rPr lang="en-US" sz="1800" u="sng" dirty="0"/>
              <a:t>Unequal allocation of taxable property in de-annexation</a:t>
            </a:r>
            <a:r>
              <a:rPr lang="en-US" sz="1800" dirty="0"/>
              <a:t>. As noted by Moody’s in its May 14, 2018 report, the de-annexation would divide up 431 census blocks with $50,000-$90,000 median family income (“MFI”). Eagle’s Landing the de-annexed land would have 69 out of 70 census blocks of $74,000 or more of MFI, while the remaining taxable property in the City of Stockbridge has 85% of the 253 census blocks with MFI below $56,000. Moody’s has noted the proposed de-annexation is a blow to municipalities in the state due to the perceived new risk of de-annexation without appropriation of debt between the remaining taxable property and the existing taxable property.</a:t>
            </a:r>
          </a:p>
        </p:txBody>
      </p:sp>
      <p:sp>
        <p:nvSpPr>
          <p:cNvPr id="4" name="Slide Number Placeholder 3">
            <a:extLst>
              <a:ext uri="{FF2B5EF4-FFF2-40B4-BE49-F238E27FC236}">
                <a16:creationId xmlns:a16="http://schemas.microsoft.com/office/drawing/2014/main" id="{B46D339C-6876-3143-B561-0F8E84FD5C84}"/>
              </a:ext>
            </a:extLst>
          </p:cNvPr>
          <p:cNvSpPr>
            <a:spLocks noGrp="1"/>
          </p:cNvSpPr>
          <p:nvPr>
            <p:ph type="sldNum" sz="quarter" idx="10"/>
          </p:nvPr>
        </p:nvSpPr>
        <p:spPr/>
        <p:txBody>
          <a:bodyPr/>
          <a:lstStyle/>
          <a:p>
            <a:fld id="{93C0D9D1-D468-AF40-968F-ADCBD98887F7}" type="slidenum">
              <a:rPr lang="en-US" altLang="en-US" smtClean="0"/>
              <a:pPr/>
              <a:t>45</a:t>
            </a:fld>
            <a:endParaRPr lang="en-US" altLang="en-US" dirty="0"/>
          </a:p>
        </p:txBody>
      </p:sp>
    </p:spTree>
    <p:extLst>
      <p:ext uri="{BB962C8B-B14F-4D97-AF65-F5344CB8AC3E}">
        <p14:creationId xmlns:p14="http://schemas.microsoft.com/office/powerpoint/2010/main" val="223339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B2C4-4A78-A24B-8EAE-101746EE0EEA}"/>
              </a:ext>
            </a:extLst>
          </p:cNvPr>
          <p:cNvSpPr>
            <a:spLocks noGrp="1"/>
          </p:cNvSpPr>
          <p:nvPr>
            <p:ph type="title"/>
          </p:nvPr>
        </p:nvSpPr>
        <p:spPr/>
        <p:txBody>
          <a:bodyPr/>
          <a:lstStyle/>
          <a:p>
            <a:pPr marL="628650" indent="-628650"/>
            <a:r>
              <a:rPr lang="en-US" sz="2600" dirty="0"/>
              <a:t>IV.	Why Pay Local Government Debt? Just Dissolve or De-Annex to Avoid Debt Payments? Is This a Trend?</a:t>
            </a:r>
          </a:p>
        </p:txBody>
      </p:sp>
      <p:sp>
        <p:nvSpPr>
          <p:cNvPr id="3" name="Content Placeholder 2">
            <a:extLst>
              <a:ext uri="{FF2B5EF4-FFF2-40B4-BE49-F238E27FC236}">
                <a16:creationId xmlns:a16="http://schemas.microsoft.com/office/drawing/2014/main" id="{99DC3C80-2BDA-8942-B387-656953618A04}"/>
              </a:ext>
            </a:extLst>
          </p:cNvPr>
          <p:cNvSpPr>
            <a:spLocks noGrp="1"/>
          </p:cNvSpPr>
          <p:nvPr>
            <p:ph idx="1"/>
          </p:nvPr>
        </p:nvSpPr>
        <p:spPr/>
        <p:txBody>
          <a:bodyPr/>
          <a:lstStyle/>
          <a:p>
            <a:pPr marL="923925" lvl="1" indent="-457200">
              <a:buNone/>
            </a:pPr>
            <a:r>
              <a:rPr lang="en-US" sz="1800" dirty="0"/>
              <a:t>5.	</a:t>
            </a:r>
            <a:r>
              <a:rPr lang="en-US" sz="1800" u="sng" dirty="0"/>
              <a:t>The de-annexation legislation is credit negative</a:t>
            </a:r>
            <a:r>
              <a:rPr lang="en-US" sz="1800" dirty="0"/>
              <a:t>. Moody’s in its May 14, 2018 Issuer Comments stated: “The de-annexation which requires voter approval in November referendum would create a new city from a substantial portion of Stockbridge’s tax base starting January 2019. The legislative package is credit negative for Stockbridge because de-annexation would reduce the City’s tax base and the bill includes no provision to reapportion currently outstanding debt. The bills are also credit negative for local governments in Georgia generally because they establish precedent that states can act to divide local tax bases, potentially lowering credit quality of one city for the benefit of another.”</a:t>
            </a:r>
          </a:p>
        </p:txBody>
      </p:sp>
      <p:sp>
        <p:nvSpPr>
          <p:cNvPr id="4" name="Slide Number Placeholder 3">
            <a:extLst>
              <a:ext uri="{FF2B5EF4-FFF2-40B4-BE49-F238E27FC236}">
                <a16:creationId xmlns:a16="http://schemas.microsoft.com/office/drawing/2014/main" id="{B46D339C-6876-3143-B561-0F8E84FD5C84}"/>
              </a:ext>
            </a:extLst>
          </p:cNvPr>
          <p:cNvSpPr>
            <a:spLocks noGrp="1"/>
          </p:cNvSpPr>
          <p:nvPr>
            <p:ph type="sldNum" sz="quarter" idx="10"/>
          </p:nvPr>
        </p:nvSpPr>
        <p:spPr/>
        <p:txBody>
          <a:bodyPr/>
          <a:lstStyle/>
          <a:p>
            <a:fld id="{93C0D9D1-D468-AF40-968F-ADCBD98887F7}" type="slidenum">
              <a:rPr lang="en-US" altLang="en-US" smtClean="0"/>
              <a:pPr/>
              <a:t>46</a:t>
            </a:fld>
            <a:endParaRPr lang="en-US" altLang="en-US" dirty="0"/>
          </a:p>
        </p:txBody>
      </p:sp>
    </p:spTree>
    <p:extLst>
      <p:ext uri="{BB962C8B-B14F-4D97-AF65-F5344CB8AC3E}">
        <p14:creationId xmlns:p14="http://schemas.microsoft.com/office/powerpoint/2010/main" val="201047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B2C4-4A78-A24B-8EAE-101746EE0EEA}"/>
              </a:ext>
            </a:extLst>
          </p:cNvPr>
          <p:cNvSpPr>
            <a:spLocks noGrp="1"/>
          </p:cNvSpPr>
          <p:nvPr>
            <p:ph type="title"/>
          </p:nvPr>
        </p:nvSpPr>
        <p:spPr/>
        <p:txBody>
          <a:bodyPr/>
          <a:lstStyle/>
          <a:p>
            <a:pPr marL="628650" indent="-628650"/>
            <a:r>
              <a:rPr lang="en-US" sz="2600" dirty="0"/>
              <a:t>IV.	Why Pay Local Government Debt? Just Dissolve or De-Annex to Avoid Debt Payments? Is This a Trend?</a:t>
            </a:r>
          </a:p>
        </p:txBody>
      </p:sp>
      <p:sp>
        <p:nvSpPr>
          <p:cNvPr id="3" name="Content Placeholder 2">
            <a:extLst>
              <a:ext uri="{FF2B5EF4-FFF2-40B4-BE49-F238E27FC236}">
                <a16:creationId xmlns:a16="http://schemas.microsoft.com/office/drawing/2014/main" id="{99DC3C80-2BDA-8942-B387-656953618A04}"/>
              </a:ext>
            </a:extLst>
          </p:cNvPr>
          <p:cNvSpPr>
            <a:spLocks noGrp="1"/>
          </p:cNvSpPr>
          <p:nvPr>
            <p:ph idx="1"/>
          </p:nvPr>
        </p:nvSpPr>
        <p:spPr/>
        <p:txBody>
          <a:bodyPr/>
          <a:lstStyle/>
          <a:p>
            <a:pPr marL="923925" lvl="1" indent="-457200">
              <a:buNone/>
            </a:pPr>
            <a:r>
              <a:rPr lang="en-US" sz="1700" dirty="0"/>
              <a:t>6.	</a:t>
            </a:r>
            <a:r>
              <a:rPr lang="en-US" sz="1700" u="sng" dirty="0"/>
              <a:t>No disclosure of this risk</a:t>
            </a:r>
            <a:r>
              <a:rPr lang="en-US" sz="1700" dirty="0"/>
              <a:t>. The relevant document do not disclose or authorize the de-annexation risk noted above and is counter to legal precedents in Georgia and other states that there must be a fair and reasonable apportionment of debt to assure the benefit of the bargain to bondholders.</a:t>
            </a:r>
          </a:p>
          <a:p>
            <a:pPr marL="923925" lvl="1" indent="-457200">
              <a:buNone/>
            </a:pPr>
            <a:r>
              <a:rPr lang="en-US" sz="1700" dirty="0"/>
              <a:t>7.	</a:t>
            </a:r>
            <a:r>
              <a:rPr lang="en-US" sz="1700" u="sng" dirty="0"/>
              <a:t>Authorizing dissolution or de-annexation with apportioning or otherwise providing for the public debt is contrary to established precedent to protect the benefits of the bargain</a:t>
            </a:r>
            <a:r>
              <a:rPr lang="en-US" sz="1700" dirty="0"/>
              <a:t>. In the late 1870s, the City of Mobile attempted to create a new Port of Mobile to avoid debts of the old City of Mobile. The U.S. Supreme Court ruled the debt of the old municipality must be fairly apportioned against the new city, and if it is not so fairly apportioned in the legislation, then the court should either apportion the debt for payment or have the new municipal corporation liable for the debt of the old. </a:t>
            </a:r>
            <a:r>
              <a:rPr lang="en-US" sz="1700" i="1" dirty="0"/>
              <a:t>See</a:t>
            </a:r>
            <a:r>
              <a:rPr lang="en-US" sz="1700" dirty="0"/>
              <a:t> </a:t>
            </a:r>
            <a:r>
              <a:rPr lang="en-US" sz="1700" i="1" dirty="0"/>
              <a:t>Port of Mobile v. </a:t>
            </a:r>
            <a:r>
              <a:rPr lang="en-US" sz="1700" dirty="0"/>
              <a:t>Watson, 116 U.S. 289 (1886); Bond</a:t>
            </a:r>
            <a:r>
              <a:rPr lang="en-US" sz="1700" i="1" dirty="0"/>
              <a:t> v. Pattillo</a:t>
            </a:r>
            <a:r>
              <a:rPr lang="en-US" sz="1700" dirty="0"/>
              <a:t>, 174 Ga. 571 (1932); </a:t>
            </a:r>
            <a:r>
              <a:rPr lang="en-US" sz="1700" i="1" dirty="0"/>
              <a:t>Commissioners of Laramie County vs. Commissioners of Abory County</a:t>
            </a:r>
            <a:r>
              <a:rPr lang="en-US" sz="1700" dirty="0"/>
              <a:t>, 92 U.S. 307 (1875); </a:t>
            </a:r>
            <a:r>
              <a:rPr lang="en-US" sz="1700" i="1" dirty="0"/>
              <a:t>Broughton v. Pensacola</a:t>
            </a:r>
            <a:r>
              <a:rPr lang="en-US" sz="1700" dirty="0"/>
              <a:t>, 93 U.S. 266 (1976).</a:t>
            </a:r>
          </a:p>
        </p:txBody>
      </p:sp>
      <p:sp>
        <p:nvSpPr>
          <p:cNvPr id="4" name="Slide Number Placeholder 3">
            <a:extLst>
              <a:ext uri="{FF2B5EF4-FFF2-40B4-BE49-F238E27FC236}">
                <a16:creationId xmlns:a16="http://schemas.microsoft.com/office/drawing/2014/main" id="{B46D339C-6876-3143-B561-0F8E84FD5C84}"/>
              </a:ext>
            </a:extLst>
          </p:cNvPr>
          <p:cNvSpPr>
            <a:spLocks noGrp="1"/>
          </p:cNvSpPr>
          <p:nvPr>
            <p:ph type="sldNum" sz="quarter" idx="10"/>
          </p:nvPr>
        </p:nvSpPr>
        <p:spPr/>
        <p:txBody>
          <a:bodyPr/>
          <a:lstStyle/>
          <a:p>
            <a:fld id="{93C0D9D1-D468-AF40-968F-ADCBD98887F7}" type="slidenum">
              <a:rPr lang="en-US" altLang="en-US" smtClean="0"/>
              <a:pPr/>
              <a:t>47</a:t>
            </a:fld>
            <a:endParaRPr lang="en-US" altLang="en-US" dirty="0"/>
          </a:p>
        </p:txBody>
      </p:sp>
    </p:spTree>
    <p:extLst>
      <p:ext uri="{BB962C8B-B14F-4D97-AF65-F5344CB8AC3E}">
        <p14:creationId xmlns:p14="http://schemas.microsoft.com/office/powerpoint/2010/main" val="2739061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marL="514350" indent="-457200" eaLnBrk="1" hangingPunct="1">
              <a:buNone/>
            </a:pPr>
            <a:r>
              <a:rPr lang="en-US" altLang="en-US" sz="2000" dirty="0">
                <a:latin typeface="Arial" charset="0"/>
                <a:ea typeface="ＭＳ Ｐゴシック" charset="-128"/>
              </a:rPr>
              <a:t>A.	</a:t>
            </a:r>
            <a:r>
              <a:rPr lang="en-US" altLang="en-US" sz="2000" u="sng" dirty="0">
                <a:latin typeface="Arial" charset="0"/>
                <a:ea typeface="ＭＳ Ｐゴシック" charset="-128"/>
              </a:rPr>
              <a:t>History of past default and Chapter 9 filings trends</a:t>
            </a:r>
            <a:r>
              <a:rPr lang="en-US" altLang="en-US" sz="2000" dirty="0">
                <a:latin typeface="Arial" charset="0"/>
                <a:ea typeface="ＭＳ Ｐゴシック" charset="-128"/>
              </a:rPr>
              <a:t>:</a:t>
            </a:r>
          </a:p>
          <a:p>
            <a:pPr marL="685800" lvl="1" indent="-223838" eaLnBrk="1" hangingPunct="1"/>
            <a:r>
              <a:rPr lang="en-US" altLang="en-US" sz="1750" dirty="0">
                <a:latin typeface="Arial" charset="0"/>
                <a:ea typeface="ＭＳ Ｐゴシック" charset="-128"/>
              </a:rPr>
              <a:t>Historically, while political risk of non-payment was a possibility, it was a rare occurrence, if not in reality a non-existent concern, with a few exceptions (</a:t>
            </a:r>
            <a:r>
              <a:rPr lang="en-US" altLang="en-US" sz="1750" i="1" dirty="0">
                <a:latin typeface="Arial" charset="0"/>
                <a:ea typeface="ＭＳ Ｐゴシック" charset="-128"/>
              </a:rPr>
              <a:t>i.e.,</a:t>
            </a:r>
            <a:r>
              <a:rPr lang="en-US" altLang="en-US" sz="1750" dirty="0">
                <a:latin typeface="Arial" charset="0"/>
                <a:ea typeface="ＭＳ Ｐゴシック" charset="-128"/>
              </a:rPr>
              <a:t> 8 states and one territory repudiated their debt between 1841 to 1843 with 7 of the 9 resuming payment by 1849, repudiation of Civil War related debt by 8 states in the late 1860’s, railroad bond and real estate defaults of the 1870s to 1890s and Washington Public Power Supply System, 1983).</a:t>
            </a:r>
          </a:p>
          <a:p>
            <a:pPr marL="685800" lvl="1" indent="-223838" eaLnBrk="1" hangingPunct="1"/>
            <a:r>
              <a:rPr lang="en-US" altLang="en-US" sz="1750" dirty="0">
                <a:latin typeface="Arial" charset="0"/>
                <a:ea typeface="ＭＳ Ｐゴシック" charset="-128"/>
              </a:rPr>
              <a:t>There are current situations that may test the long-term viability of the historical premise. Namely, it is hoped that Detroit, Stockton, San Bernardino, Jefferson County and Puerto Rico are rare aberrations rather than indicative of a growing trend.</a:t>
            </a:r>
          </a:p>
          <a:p>
            <a:pPr marL="685800" lvl="1" indent="-223838" eaLnBrk="1" hangingPunct="1"/>
            <a:r>
              <a:rPr lang="en-US" altLang="en-US" sz="1750" dirty="0">
                <a:latin typeface="Arial" charset="0"/>
                <a:ea typeface="ＭＳ Ｐゴシック" charset="-128"/>
              </a:rPr>
              <a:t>As noted above, since 1937 Chapter 9 filings have been rare. There have only been 680 Chapter 9 filings or about 8.5 Chapter 9 filings per year. Generally, the debtors have been small municipalities, utilities, special tax districts and health care, educational or transportation facilities.</a:t>
            </a: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C2DBF39B-6E9C-0D40-BC7C-E18AE1CCA613}" type="slidenum">
              <a:rPr lang="en-US" altLang="en-US" sz="1000">
                <a:solidFill>
                  <a:srgbClr val="FFFFFF"/>
                </a:solidFill>
                <a:latin typeface="Arial" charset="0"/>
              </a:rPr>
              <a:pPr eaLnBrk="1" hangingPunct="1"/>
              <a:t>48</a:t>
            </a:fld>
            <a:endParaRPr lang="en-US" altLang="en-US" sz="1000" dirty="0">
              <a:solidFill>
                <a:srgbClr val="FFFFFF"/>
              </a:solidFill>
              <a:latin typeface="Arial" charset="0"/>
            </a:endParaRPr>
          </a:p>
        </p:txBody>
      </p:sp>
      <p:sp>
        <p:nvSpPr>
          <p:cNvPr id="7" name="Title 2">
            <a:extLst>
              <a:ext uri="{FF2B5EF4-FFF2-40B4-BE49-F238E27FC236}">
                <a16:creationId xmlns:a16="http://schemas.microsoft.com/office/drawing/2014/main" id="{1BAACF0C-8BE3-E347-A46E-68C28D29AE01}"/>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1323194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685800" lvl="1" indent="-219075" eaLnBrk="1" hangingPunct="1"/>
            <a:r>
              <a:rPr lang="en-US" altLang="en-US" sz="1800" b="1" dirty="0">
                <a:latin typeface="Arial" charset="0"/>
                <a:ea typeface="ＭＳ Ｐゴシック" charset="-128"/>
                <a:cs typeface="Helvetica" charset="0"/>
              </a:rPr>
              <a:t>Defaults 2012-2017</a:t>
            </a:r>
            <a:r>
              <a:rPr lang="en-US" altLang="en-US" sz="1800" dirty="0">
                <a:latin typeface="Arial" charset="0"/>
                <a:ea typeface="ＭＳ Ｐゴシック" charset="-128"/>
                <a:cs typeface="Helvetica" charset="0"/>
              </a:rPr>
              <a:t>: Recently, monetary defaults on state and local government public debt ranged from 108 issuers for $1.95 billion in default in 2012 to 68 issuers for $8.57 billion in default in 2013 to 58 issuers for $9.02 billion in default in 2014 to 60 issuers for $3.93 billion in default in 2015 to 67 issuers for $27.51 billion in default in 2016 to 43 issuers in default in 2017, the lowest since 2009. (Municipal Market Analytics).</a:t>
            </a:r>
          </a:p>
          <a:p>
            <a:pPr marL="917575" lvl="2" indent="-231775" eaLnBrk="1" hangingPunct="1"/>
            <a:r>
              <a:rPr lang="en-US" altLang="en-US" sz="1600" dirty="0">
                <a:latin typeface="Arial" charset="0"/>
                <a:ea typeface="ＭＳ Ｐゴシック" charset="-128"/>
                <a:cs typeface="Helvetica" charset="0"/>
              </a:rPr>
              <a:t>While there was a decline in the number of issuers in default by almost 50%, there was however the rise in dollar value of defaults in 2013, 2014 and 2016. This was due to Detroit’s filing for bankruptcy and defaulting and a large energy company bankruptcy (2013 and 2014) and Puerto Rico defaults (2016). For example, $5.4 billion of the $9.02 billion in default in 2014 were the Detroit water and sewer bonds that ultimately were unimpaired in the plan of debt adjustment. In addition, TXU, a subsidiary of Energy Future Holdings Company, declared bankruptcy in April 2014, which filing caused the default on $1.16 billion of industrial development bonds. The Puerto Rico COFINA defaults of $18.18 billion took place in 2016.</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49</a:t>
            </a:fld>
            <a:endParaRPr lang="en-US" altLang="en-US" dirty="0"/>
          </a:p>
        </p:txBody>
      </p:sp>
      <p:sp>
        <p:nvSpPr>
          <p:cNvPr id="8" name="Title 2">
            <a:extLst>
              <a:ext uri="{FF2B5EF4-FFF2-40B4-BE49-F238E27FC236}">
                <a16:creationId xmlns:a16="http://schemas.microsoft.com/office/drawing/2014/main" id="{4C1A0A43-A3D0-EB4F-BDDF-973A2B514AB8}"/>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71349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p:txBody>
          <a:bodyPr/>
          <a:lstStyle/>
          <a:p>
            <a:pPr marL="914400" lvl="1" indent="-449263" eaLnBrk="1" hangingPunct="1">
              <a:lnSpc>
                <a:spcPts val="1580"/>
              </a:lnSpc>
              <a:buNone/>
              <a:tabLst>
                <a:tab pos="7883525" algn="r"/>
              </a:tabLst>
            </a:pPr>
            <a:r>
              <a:rPr lang="en-US" sz="1400" dirty="0">
                <a:latin typeface="Arial" charset="0"/>
                <a:ea typeface="ＭＳ Ｐゴシック" charset="-128"/>
              </a:rPr>
              <a:t>E.	</a:t>
            </a:r>
            <a:r>
              <a:rPr lang="en-US" sz="1400" dirty="0">
                <a:latin typeface="Arial" charset="0"/>
                <a:ea typeface="ＭＳ Ｐゴシック" charset="-128"/>
                <a:cs typeface="Helvetica" charset="0"/>
              </a:rPr>
              <a:t>The structure for oversight and emergency financing	66</a:t>
            </a:r>
          </a:p>
          <a:p>
            <a:pPr marL="914400" lvl="1" indent="-449263" eaLnBrk="1" hangingPunct="1">
              <a:lnSpc>
                <a:spcPts val="1580"/>
              </a:lnSpc>
              <a:buNone/>
              <a:tabLst>
                <a:tab pos="7883525" algn="r"/>
              </a:tabLst>
            </a:pPr>
            <a:r>
              <a:rPr lang="en-US" sz="1400" dirty="0">
                <a:latin typeface="Arial" charset="0"/>
                <a:ea typeface="ＭＳ Ｐゴシック" charset="-128"/>
              </a:rPr>
              <a:t>F.	</a:t>
            </a:r>
            <a:r>
              <a:rPr lang="en-US" sz="1400" dirty="0">
                <a:latin typeface="Arial" charset="0"/>
                <a:ea typeface="ＭＳ Ｐゴシック" charset="-128"/>
                <a:cs typeface="Helvetica" charset="0"/>
              </a:rPr>
              <a:t>Applicable state assistance, refinancing and restructuring</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mechanism should be disclosed	69</a:t>
            </a:r>
          </a:p>
          <a:p>
            <a:pPr marL="466725" lvl="1" indent="-466725" eaLnBrk="1" hangingPunct="1">
              <a:lnSpc>
                <a:spcPts val="1580"/>
              </a:lnSpc>
              <a:buNone/>
              <a:tabLst>
                <a:tab pos="7883525" algn="r"/>
              </a:tabLst>
            </a:pPr>
            <a:r>
              <a:rPr lang="en-US" altLang="en-US" sz="1400" dirty="0">
                <a:latin typeface="Arial" charset="0"/>
                <a:ea typeface="ＭＳ Ｐゴシック" charset="-128"/>
              </a:rPr>
              <a:t>VII.	The Need to Resolve Financial Distress and Unfunded Pension Obligations</a:t>
            </a:r>
            <a:br>
              <a:rPr lang="en-US" altLang="en-US" sz="1400" dirty="0">
                <a:latin typeface="Arial" charset="0"/>
                <a:ea typeface="ＭＳ Ｐゴシック" charset="-128"/>
              </a:rPr>
            </a:br>
            <a:r>
              <a:rPr lang="en-US" altLang="en-US" sz="1400" dirty="0">
                <a:latin typeface="Arial" charset="0"/>
                <a:ea typeface="ＭＳ Ｐゴシック" charset="-128"/>
              </a:rPr>
              <a:t>with Economic Development and Stimulus from Needed Infrastructure Improvements	70</a:t>
            </a:r>
          </a:p>
          <a:p>
            <a:pPr marL="914400" lvl="1" indent="-449263" eaLnBrk="1" hangingPunct="1">
              <a:lnSpc>
                <a:spcPts val="1580"/>
              </a:lnSpc>
              <a:buNone/>
              <a:tabLst>
                <a:tab pos="7883525" algn="r"/>
              </a:tabLst>
            </a:pPr>
            <a:r>
              <a:rPr lang="en-US" sz="1400" dirty="0">
                <a:latin typeface="Arial" charset="0"/>
                <a:ea typeface="ＭＳ Ｐゴシック" charset="-128"/>
              </a:rPr>
              <a:t>A.	We cannot avoid economic cycles but history of financial</a:t>
            </a:r>
            <a:br>
              <a:rPr lang="en-US" sz="1400" dirty="0">
                <a:latin typeface="Arial" charset="0"/>
                <a:ea typeface="ＭＳ Ｐゴシック" charset="-128"/>
              </a:rPr>
            </a:br>
            <a:r>
              <a:rPr lang="en-US" sz="1400" dirty="0">
                <a:latin typeface="Arial" charset="0"/>
                <a:ea typeface="ＭＳ Ｐゴシック" charset="-128"/>
              </a:rPr>
              <a:t>stability points the way	70</a:t>
            </a:r>
          </a:p>
          <a:p>
            <a:pPr marL="914400" lvl="1" indent="-449263" eaLnBrk="1" hangingPunct="1">
              <a:lnSpc>
                <a:spcPts val="1580"/>
              </a:lnSpc>
              <a:buNone/>
              <a:tabLst>
                <a:tab pos="7883525" algn="r"/>
              </a:tabLst>
            </a:pPr>
            <a:r>
              <a:rPr lang="en-US" sz="1400" dirty="0">
                <a:latin typeface="Arial" charset="0"/>
                <a:ea typeface="ＭＳ Ｐゴシック" charset="-128"/>
              </a:rPr>
              <a:t>B.	Need to address the systemic problems of the past that caused financial distress	71</a:t>
            </a:r>
          </a:p>
          <a:p>
            <a:pPr marL="914400" lvl="1" indent="-449263" eaLnBrk="1" hangingPunct="1">
              <a:lnSpc>
                <a:spcPts val="1580"/>
              </a:lnSpc>
              <a:buNone/>
              <a:tabLst>
                <a:tab pos="7883525" algn="r"/>
              </a:tabLst>
            </a:pPr>
            <a:r>
              <a:rPr lang="en-US" sz="1400" dirty="0">
                <a:latin typeface="Arial" charset="0"/>
                <a:ea typeface="ＭＳ Ｐゴシック" charset="-128"/>
              </a:rPr>
              <a:t>C.	Balanced budgets require services and infrastructure at the level desired	71</a:t>
            </a:r>
          </a:p>
          <a:p>
            <a:pPr marL="914400" lvl="1" indent="-449263" eaLnBrk="1" hangingPunct="1">
              <a:lnSpc>
                <a:spcPts val="1580"/>
              </a:lnSpc>
              <a:buNone/>
              <a:tabLst>
                <a:tab pos="7883525" algn="r"/>
              </a:tabLst>
            </a:pPr>
            <a:r>
              <a:rPr lang="en-US" sz="1400" dirty="0">
                <a:latin typeface="Arial" charset="0"/>
                <a:ea typeface="ＭＳ Ｐゴシック" charset="-128"/>
              </a:rPr>
              <a:t>D.	The state legislatures have assisted in balancing the budget</a:t>
            </a:r>
            <a:br>
              <a:rPr lang="en-US" sz="1400" dirty="0">
                <a:latin typeface="Arial" charset="0"/>
                <a:ea typeface="ＭＳ Ｐゴシック" charset="-128"/>
              </a:rPr>
            </a:br>
            <a:r>
              <a:rPr lang="en-US" sz="1400" dirty="0">
                <a:latin typeface="Arial" charset="0"/>
                <a:ea typeface="ＭＳ Ｐゴシック" charset="-128"/>
              </a:rPr>
              <a:t>with needed legislation	72</a:t>
            </a:r>
          </a:p>
          <a:p>
            <a:pPr marL="914400" lvl="1" indent="-449263" eaLnBrk="1" hangingPunct="1">
              <a:lnSpc>
                <a:spcPts val="1580"/>
              </a:lnSpc>
              <a:buNone/>
              <a:tabLst>
                <a:tab pos="7883525" algn="r"/>
              </a:tabLst>
            </a:pPr>
            <a:r>
              <a:rPr lang="en-US" sz="1400" dirty="0">
                <a:latin typeface="Arial" charset="0"/>
                <a:ea typeface="ＭＳ Ｐゴシック" charset="-128"/>
              </a:rPr>
              <a:t>E.	</a:t>
            </a:r>
            <a:r>
              <a:rPr lang="en-US" altLang="en-US" sz="1400" dirty="0">
                <a:latin typeface="Arial" charset="0"/>
                <a:ea typeface="ＭＳ Ｐゴシック" charset="-128"/>
              </a:rPr>
              <a:t>The need to reinvest in state and local governments	73</a:t>
            </a:r>
          </a:p>
          <a:p>
            <a:pPr marL="914400" lvl="1" indent="-449263" eaLnBrk="1" hangingPunct="1">
              <a:lnSpc>
                <a:spcPts val="1580"/>
              </a:lnSpc>
              <a:buNone/>
              <a:tabLst>
                <a:tab pos="7883525" algn="r"/>
              </a:tabLst>
            </a:pPr>
            <a:r>
              <a:rPr lang="en-US" sz="1400" dirty="0">
                <a:latin typeface="Arial" charset="0"/>
                <a:ea typeface="ＭＳ Ｐゴシック" charset="-128"/>
              </a:rPr>
              <a:t>F.	</a:t>
            </a:r>
            <a:r>
              <a:rPr lang="en-US" sz="1400" dirty="0">
                <a:latin typeface="Arial" pitchFamily="-105" charset="0"/>
              </a:rPr>
              <a:t>State and local government pension fund’s status	76</a:t>
            </a:r>
          </a:p>
          <a:p>
            <a:pPr marL="914400" lvl="1" indent="-449263" eaLnBrk="1" hangingPunct="1">
              <a:lnSpc>
                <a:spcPts val="1580"/>
              </a:lnSpc>
              <a:buNone/>
              <a:tabLst>
                <a:tab pos="7883525" algn="r"/>
              </a:tabLst>
            </a:pPr>
            <a:r>
              <a:rPr lang="en-US" sz="1400" dirty="0">
                <a:latin typeface="Arial" charset="0"/>
                <a:ea typeface="ＭＳ Ｐゴシック" charset="-128"/>
              </a:rPr>
              <a:t>G.	</a:t>
            </a:r>
            <a:r>
              <a:rPr lang="en-US" sz="1400" dirty="0">
                <a:latin typeface="Arial" pitchFamily="-105" charset="0"/>
              </a:rPr>
              <a:t>Many state and local governments have no current pension</a:t>
            </a:r>
            <a:br>
              <a:rPr lang="en-US" sz="1400" dirty="0">
                <a:latin typeface="Arial" pitchFamily="-105" charset="0"/>
              </a:rPr>
            </a:br>
            <a:r>
              <a:rPr lang="en-US" sz="1400" dirty="0">
                <a:latin typeface="Arial" pitchFamily="-105" charset="0"/>
              </a:rPr>
              <a:t>fund problem or have resolved it	76</a:t>
            </a:r>
          </a:p>
          <a:p>
            <a:pPr marL="914400" lvl="1" indent="-449263" eaLnBrk="1" hangingPunct="1">
              <a:lnSpc>
                <a:spcPts val="1580"/>
              </a:lnSpc>
              <a:buNone/>
              <a:tabLst>
                <a:tab pos="7883525" algn="r"/>
              </a:tabLst>
            </a:pPr>
            <a:r>
              <a:rPr lang="en-US" sz="1400" dirty="0">
                <a:latin typeface="Arial" charset="0"/>
                <a:ea typeface="ＭＳ Ｐゴシック" charset="-128"/>
              </a:rPr>
              <a:t>H.	</a:t>
            </a:r>
            <a:r>
              <a:rPr lang="en-US" sz="1400" dirty="0">
                <a:latin typeface="Arial" pitchFamily="-105" charset="0"/>
              </a:rPr>
              <a:t>The aging population and possible future economic downturn are reasons</a:t>
            </a:r>
            <a:br>
              <a:rPr lang="en-US" sz="1400" dirty="0">
                <a:latin typeface="Arial" pitchFamily="-105" charset="0"/>
              </a:rPr>
            </a:br>
            <a:r>
              <a:rPr lang="en-US" sz="1400" dirty="0">
                <a:latin typeface="Arial" pitchFamily="-105" charset="0"/>
              </a:rPr>
              <a:t>to be vigilant no matter the current conditions of the pension fund	77</a:t>
            </a:r>
          </a:p>
          <a:p>
            <a:pPr marL="914400" lvl="1" indent="-449263" eaLnBrk="1" hangingPunct="1">
              <a:lnSpc>
                <a:spcPts val="1580"/>
              </a:lnSpc>
              <a:buNone/>
              <a:tabLst>
                <a:tab pos="7883525" algn="r"/>
              </a:tabLst>
            </a:pPr>
            <a:r>
              <a:rPr lang="en-US" sz="1400" dirty="0">
                <a:latin typeface="Arial" charset="0"/>
                <a:ea typeface="ＭＳ Ｐゴシック" charset="-128"/>
              </a:rPr>
              <a:t>I.	</a:t>
            </a:r>
            <a:r>
              <a:rPr lang="en-US" sz="1400" dirty="0">
                <a:latin typeface="Arial" pitchFamily="-105" charset="0"/>
              </a:rPr>
              <a:t>Recent pension reform and litigation	78</a:t>
            </a:r>
            <a:endParaRPr lang="en-US" altLang="en-US" sz="1400" dirty="0">
              <a:latin typeface="Arial" charset="0"/>
              <a:ea typeface="ＭＳ Ｐゴシック" charset="-128"/>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5</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1312508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1400" b="1" dirty="0">
                <a:latin typeface="Arial" charset="0"/>
              </a:rPr>
              <a:t>Recorded Defaults, by Type of Local Government Unit </a:t>
            </a:r>
          </a:p>
          <a:p>
            <a:pPr marL="0" indent="0" algn="ctr">
              <a:buNone/>
            </a:pPr>
            <a:r>
              <a:rPr lang="cs-CZ" sz="1400" b="1" dirty="0">
                <a:latin typeface="Arial" charset="0"/>
              </a:rPr>
              <a:t>1839-1969</a:t>
            </a:r>
          </a:p>
          <a:p>
            <a:pPr marL="0" indent="0">
              <a:buNone/>
            </a:pPr>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endParaRPr lang="cs-CZ" sz="1000" b="1" dirty="0">
              <a:latin typeface="Arial" charset="0"/>
            </a:endParaRPr>
          </a:p>
          <a:p>
            <a:pPr marL="0" indent="0">
              <a:buNone/>
            </a:pPr>
            <a:endParaRPr lang="cs-CZ" sz="1000" b="1" dirty="0">
              <a:latin typeface="Arial" charset="0"/>
            </a:endParaRPr>
          </a:p>
          <a:p>
            <a:pPr marL="0" indent="0">
              <a:buNone/>
            </a:pPr>
            <a:endParaRPr lang="cs-CZ" sz="1000" b="1" dirty="0">
              <a:latin typeface="Arial" charset="0"/>
            </a:endParaRPr>
          </a:p>
          <a:p>
            <a:pPr marL="344488" indent="-344488">
              <a:buNone/>
            </a:pPr>
            <a:r>
              <a:rPr lang="cs-CZ" sz="800" b="1" dirty="0">
                <a:latin typeface="Arial" charset="0"/>
              </a:rPr>
              <a:t>a</a:t>
            </a:r>
            <a:r>
              <a:rPr lang="cs-CZ" sz="800" dirty="0">
                <a:latin typeface="Arial" charset="0"/>
              </a:rPr>
              <a:t>	The number of local government units has changed rapidly. For example, in 1932 there were 127,108 school districts, 8,580 other districts, and 175,369 state and local government units.</a:t>
            </a:r>
          </a:p>
          <a:p>
            <a:pPr marL="344488" indent="-344488">
              <a:buNone/>
            </a:pPr>
            <a:r>
              <a:rPr lang="cs-CZ" sz="800" b="1" dirty="0">
                <a:latin typeface="Arial" charset="0"/>
              </a:rPr>
              <a:t>b</a:t>
            </a:r>
            <a:r>
              <a:rPr lang="cs-CZ" sz="800" dirty="0">
                <a:latin typeface="Arial" charset="0"/>
              </a:rPr>
              <a:t>	The percent of annual default in total defaults by type divided by number of governments divided by 130 (years).</a:t>
            </a:r>
          </a:p>
          <a:p>
            <a:pPr marL="344488" indent="-344488">
              <a:buNone/>
            </a:pPr>
            <a:endParaRPr lang="cs-CZ" sz="800" dirty="0">
              <a:latin typeface="Arial" charset="0"/>
            </a:endParaRPr>
          </a:p>
          <a:p>
            <a:pPr marL="9525" indent="-9525">
              <a:buNone/>
            </a:pPr>
            <a:r>
              <a:rPr lang="cs-CZ" sz="800" dirty="0">
                <a:latin typeface="Arial" charset="0"/>
              </a:rPr>
              <a:t>Sources:	Default information in </a:t>
            </a:r>
            <a:r>
              <a:rPr lang="cs-CZ" sz="800" i="1" dirty="0">
                <a:latin typeface="Arial" charset="0"/>
              </a:rPr>
              <a:t>The Daily Bond Buyer, The Commercial and Financial Chronicle</a:t>
            </a:r>
            <a:r>
              <a:rPr lang="cs-CZ" sz="800" dirty="0">
                <a:latin typeface="Arial" charset="0"/>
              </a:rPr>
              <a:t> and </a:t>
            </a:r>
            <a:r>
              <a:rPr lang="cs-CZ" sz="800" i="1" dirty="0">
                <a:latin typeface="Arial" charset="0"/>
              </a:rPr>
              <a:t>The Investment Bankers’ Associations Bulletin:</a:t>
            </a:r>
            <a:r>
              <a:rPr lang="cs-CZ" sz="800" dirty="0">
                <a:latin typeface="Arial" charset="0"/>
              </a:rPr>
              <a:t> default lists from Federal Deposit Insurance Corporation, Life Insurance Commission, and U.S. Courts; and Albert M. Hillhouse, </a:t>
            </a:r>
            <a:r>
              <a:rPr lang="cs-CZ" sz="800" i="1" dirty="0">
                <a:latin typeface="Arial" charset="0"/>
              </a:rPr>
              <a:t>Defaulted Municipal Bonds</a:t>
            </a:r>
            <a:r>
              <a:rPr lang="cs-CZ" sz="800" dirty="0">
                <a:latin typeface="Arial" charset="0"/>
              </a:rPr>
              <a:t> (Chicago: Municipal Financial Officers Association, 1935). Number of local government units from: U.S. Department of Commerce, Bureau of Census, Census of Governments, 1967, Vol. 1 “Governmental Organization</a:t>
            </a:r>
            <a:r>
              <a:rPr lang="en-US" sz="800" dirty="0">
                <a:latin typeface="Arial" charset="0"/>
              </a:rPr>
              <a:t>”</a:t>
            </a:r>
            <a:r>
              <a:rPr lang="cs-CZ" sz="800" dirty="0">
                <a:latin typeface="Arial" charset="0"/>
              </a:rPr>
              <a:t> (Gov’t Printing Office, 1969) and ACIR Report Bankruptcy, Defaults and Other Local Government Financial Emergencies U.S. Government 1973.</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50</a:t>
            </a:fld>
            <a:endParaRPr lang="en-US" altLang="en-US" dirty="0"/>
          </a:p>
        </p:txBody>
      </p:sp>
      <p:pic>
        <p:nvPicPr>
          <p:cNvPr id="6" name="Picture 5"/>
          <p:cNvPicPr>
            <a:picLocks noChangeAspect="1"/>
          </p:cNvPicPr>
          <p:nvPr/>
        </p:nvPicPr>
        <p:blipFill>
          <a:blip r:embed="rId3"/>
          <a:stretch>
            <a:fillRect/>
          </a:stretch>
        </p:blipFill>
        <p:spPr>
          <a:xfrm>
            <a:off x="558800" y="4164330"/>
            <a:ext cx="1117600" cy="12700"/>
          </a:xfrm>
          <a:prstGeom prst="rect">
            <a:avLst/>
          </a:prstGeom>
        </p:spPr>
      </p:pic>
      <p:graphicFrame>
        <p:nvGraphicFramePr>
          <p:cNvPr id="12" name="Object 2"/>
          <p:cNvGraphicFramePr>
            <a:graphicFrameLocks noChangeAspect="1"/>
          </p:cNvGraphicFramePr>
          <p:nvPr>
            <p:extLst/>
          </p:nvPr>
        </p:nvGraphicFramePr>
        <p:xfrm>
          <a:off x="558800" y="2272293"/>
          <a:ext cx="8293100" cy="1658621"/>
        </p:xfrm>
        <a:graphic>
          <a:graphicData uri="http://schemas.openxmlformats.org/presentationml/2006/ole">
            <mc:AlternateContent xmlns:mc="http://schemas.openxmlformats.org/markup-compatibility/2006">
              <mc:Choice xmlns:v="urn:schemas-microsoft-com:vml" Requires="v">
                <p:oleObj spid="_x0000_s4171" name="Document" r:id="rId4" imgW="8293100" imgH="1714500" progId="Word.Document.12">
                  <p:embed/>
                </p:oleObj>
              </mc:Choice>
              <mc:Fallback>
                <p:oleObj name="Document" r:id="rId4" imgW="8293100" imgH="1714500" progId="Word.Document.12">
                  <p:embed/>
                  <p:pic>
                    <p:nvPicPr>
                      <p:cNvPr id="12" name="Object 2"/>
                      <p:cNvPicPr>
                        <a:picLocks noChangeAspect="1" noChangeArrowheads="1"/>
                      </p:cNvPicPr>
                      <p:nvPr/>
                    </p:nvPicPr>
                    <p:blipFill>
                      <a:blip r:embed="rId5"/>
                      <a:srcRect/>
                      <a:stretch>
                        <a:fillRect/>
                      </a:stretch>
                    </p:blipFill>
                    <p:spPr bwMode="auto">
                      <a:xfrm>
                        <a:off x="558800" y="2272293"/>
                        <a:ext cx="8293100" cy="1658621"/>
                      </a:xfrm>
                      <a:prstGeom prst="rect">
                        <a:avLst/>
                      </a:prstGeom>
                      <a:noFill/>
                      <a:ln>
                        <a:noFill/>
                      </a:ln>
                    </p:spPr>
                  </p:pic>
                </p:oleObj>
              </mc:Fallback>
            </mc:AlternateContent>
          </a:graphicData>
        </a:graphic>
      </p:graphicFrame>
      <p:sp>
        <p:nvSpPr>
          <p:cNvPr id="10" name="Title 2">
            <a:extLst>
              <a:ext uri="{FF2B5EF4-FFF2-40B4-BE49-F238E27FC236}">
                <a16:creationId xmlns:a16="http://schemas.microsoft.com/office/drawing/2014/main" id="{9E433A79-8EE0-EA42-B6C4-DD864F498617}"/>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451464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457200" indent="-457200" eaLnBrk="1" hangingPunct="1">
              <a:buNone/>
            </a:pPr>
            <a:r>
              <a:rPr lang="en-US" altLang="en-US" sz="2000" dirty="0">
                <a:latin typeface="Arial" charset="0"/>
                <a:ea typeface="ＭＳ Ｐゴシック" charset="-128"/>
                <a:cs typeface="Helvetica" charset="0"/>
              </a:rPr>
              <a:t>B.	</a:t>
            </a:r>
            <a:r>
              <a:rPr lang="en-US" altLang="en-US" sz="2000" u="sng" dirty="0">
                <a:latin typeface="Arial" charset="0"/>
                <a:ea typeface="ＭＳ Ｐゴシック" charset="-128"/>
              </a:rPr>
              <a:t>Fiscal distress for government begets higher cost of borrowing and even loss of access to the market</a:t>
            </a:r>
            <a:r>
              <a:rPr lang="en-US" altLang="en-US" sz="2000" dirty="0">
                <a:latin typeface="Arial" charset="0"/>
                <a:ea typeface="ＭＳ Ｐゴシック" charset="-128"/>
                <a:cs typeface="Helvetica" charset="0"/>
              </a:rPr>
              <a:t>:</a:t>
            </a:r>
          </a:p>
          <a:p>
            <a:pPr marL="920750" lvl="1" indent="-460375" eaLnBrk="1" hangingPunct="1">
              <a:buNone/>
            </a:pPr>
            <a:r>
              <a:rPr lang="en-US" altLang="en-US" sz="1800" dirty="0">
                <a:latin typeface="Arial" charset="0"/>
                <a:ea typeface="ＭＳ Ｐゴシック" charset="-128"/>
                <a:cs typeface="Helvetica" charset="0"/>
              </a:rPr>
              <a:t>1.	</a:t>
            </a:r>
            <a:r>
              <a:rPr lang="en-US" altLang="en-US" sz="1800" u="sng" dirty="0">
                <a:latin typeface="Arial" charset="0"/>
                <a:ea typeface="ＭＳ Ｐゴシック" charset="-128"/>
              </a:rPr>
              <a:t>The perception of fiscal distress leads to higher interest rates (cost of borrowing) in the global markets</a:t>
            </a:r>
            <a:r>
              <a:rPr lang="en-US" altLang="en-US" sz="1800" dirty="0">
                <a:latin typeface="Arial" charset="0"/>
                <a:ea typeface="ＭＳ Ｐゴシック" charset="-128"/>
              </a:rPr>
              <a:t>:</a:t>
            </a:r>
            <a:endParaRPr lang="en-US" altLang="en-US" sz="1800" dirty="0">
              <a:latin typeface="Arial" charset="0"/>
              <a:ea typeface="ＭＳ Ｐゴシック" charset="-128"/>
              <a:cs typeface="Helvetica" charset="0"/>
            </a:endParaRPr>
          </a:p>
          <a:p>
            <a:pPr marL="1146175" lvl="2" indent="-225425" eaLnBrk="1" hangingPunct="1"/>
            <a:r>
              <a:rPr lang="en-US" altLang="en-US" sz="1800" dirty="0">
                <a:latin typeface="Arial" charset="0"/>
                <a:ea typeface="ＭＳ Ｐゴシック" charset="-128"/>
              </a:rPr>
              <a:t>On March 2, 2012, Greece had a ten year bond annual yield of 37.1% and in July, 2015, after the third attempted bailout and austerity package being implemented, Greece’s annual yield is still over 10.5% with a 52 week range of 5.5% and 19.5%</a:t>
            </a:r>
            <a:r>
              <a:rPr lang="en-US" altLang="en-US" sz="1800" dirty="0">
                <a:latin typeface="Arial" charset="0"/>
                <a:ea typeface="ＭＳ Ｐゴシック" charset="-128"/>
                <a:cs typeface="Helvetica" charset="0"/>
              </a:rPr>
              <a:t>.</a:t>
            </a:r>
          </a:p>
          <a:p>
            <a:pPr marL="1146175" lvl="2" indent="-225425" eaLnBrk="1" hangingPunct="1"/>
            <a:r>
              <a:rPr lang="en-US" altLang="en-US" sz="1800" dirty="0">
                <a:latin typeface="Arial" charset="0"/>
                <a:ea typeface="ＭＳ Ｐゴシック" charset="-128"/>
              </a:rPr>
              <a:t>Since 1826, Greece has defaulted on its sovereign debt since 1826 at least five times prior to its recent financial crisis (1826, 1843, 1860, 1894 and 1932).</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51</a:t>
            </a:fld>
            <a:endParaRPr lang="en-US" altLang="en-US" dirty="0"/>
          </a:p>
        </p:txBody>
      </p:sp>
      <p:sp>
        <p:nvSpPr>
          <p:cNvPr id="7" name="Title 2">
            <a:extLst>
              <a:ext uri="{FF2B5EF4-FFF2-40B4-BE49-F238E27FC236}">
                <a16:creationId xmlns:a16="http://schemas.microsoft.com/office/drawing/2014/main" id="{3A34F4BF-B0B5-314E-B43B-106D19F02B8B}"/>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2374138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1146175" lvl="2" indent="-225425" eaLnBrk="1" hangingPunct="1"/>
            <a:r>
              <a:rPr lang="en-US" altLang="en-US" sz="1800" dirty="0">
                <a:latin typeface="Arial" charset="0"/>
                <a:ea typeface="ＭＳ Ｐゴシック" charset="-128"/>
              </a:rPr>
              <a:t>Brazil, a large developing economy which defaulted or restructured its sovereign debt eleven times since 1826, the last time in 1990, had an average ten year bond annual yield between 2006 and 2015 of approximately 12.3% with all time high of 17.91% in October, 2008.</a:t>
            </a:r>
          </a:p>
          <a:p>
            <a:pPr marL="1146175" lvl="2" indent="-225425" eaLnBrk="1" hangingPunct="1"/>
            <a:r>
              <a:rPr lang="en-US" altLang="en-US" sz="1800" dirty="0">
                <a:latin typeface="Arial" charset="0"/>
                <a:ea typeface="ＭＳ Ｐゴシック" charset="-128"/>
              </a:rPr>
              <a:t>Puerto Rico, given its recent financial distress experience, had yields on its ten year G.O. bonds exceeding 10% in February, 2014.</a:t>
            </a:r>
          </a:p>
          <a:p>
            <a:pPr marL="1146175" lvl="2" indent="-225425" eaLnBrk="1" hangingPunct="1"/>
            <a:r>
              <a:rPr lang="en-US" altLang="en-US" sz="1800" dirty="0">
                <a:latin typeface="Arial" charset="0"/>
                <a:ea typeface="ＭＳ Ｐゴシック" charset="-128"/>
              </a:rPr>
              <a:t>At the same time, other sovereigns experienced unusually low bond annual yields of 2.27% for U.S.A., 1.52% for Canada and 1.03% France.</a:t>
            </a:r>
          </a:p>
          <a:p>
            <a:pPr marL="1146175" lvl="2" indent="-225425" eaLnBrk="1" hangingPunct="1"/>
            <a:r>
              <a:rPr lang="en-US" altLang="en-US" sz="1800" dirty="0">
                <a:latin typeface="Arial" charset="0"/>
                <a:ea typeface="ＭＳ Ｐゴシック" charset="-128"/>
              </a:rPr>
              <a:t>A review of the adverse effect of state and local governments trying to balance the budget by defaulting or devaluing the currency has been met with harsh consequences, and the inability to pay due to financial distress, which is understood by the market, raises borrowing costs and could even deny market access</a:t>
            </a:r>
            <a:r>
              <a:rPr lang="en-US" altLang="en-US" sz="1800" dirty="0">
                <a:latin typeface="Arial" charset="0"/>
                <a:ea typeface="ＭＳ Ｐゴシック" charset="-128"/>
                <a:cs typeface="Helvetica" charset="0"/>
              </a:rPr>
              <a:t>.</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52</a:t>
            </a:fld>
            <a:endParaRPr lang="en-US" altLang="en-US" dirty="0"/>
          </a:p>
        </p:txBody>
      </p:sp>
      <p:sp>
        <p:nvSpPr>
          <p:cNvPr id="7" name="Title 2">
            <a:extLst>
              <a:ext uri="{FF2B5EF4-FFF2-40B4-BE49-F238E27FC236}">
                <a16:creationId xmlns:a16="http://schemas.microsoft.com/office/drawing/2014/main" id="{A275411E-CE76-F64B-B2CD-30B72597BC7B}"/>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2821949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920750" lvl="1" indent="-460375" eaLnBrk="1" hangingPunct="1">
              <a:buNone/>
            </a:pPr>
            <a:r>
              <a:rPr lang="en-US" altLang="en-US" sz="1600" dirty="0">
                <a:latin typeface="Arial" charset="0"/>
                <a:ea typeface="ＭＳ Ｐゴシック" charset="-128"/>
                <a:cs typeface="Helvetica" charset="0"/>
              </a:rPr>
              <a:t>2.	</a:t>
            </a:r>
            <a:r>
              <a:rPr lang="en-US" altLang="en-US" sz="1600" u="sng" dirty="0">
                <a:latin typeface="Arial" charset="0"/>
                <a:ea typeface="ＭＳ Ｐゴシック" charset="-128"/>
              </a:rPr>
              <a:t>The 200-300 basis point spread between strong and weak credits</a:t>
            </a:r>
            <a:r>
              <a:rPr lang="en-US" altLang="en-US" sz="1600" dirty="0">
                <a:latin typeface="Arial" charset="0"/>
                <a:ea typeface="ＭＳ Ｐゴシック" charset="-128"/>
              </a:rPr>
              <a:t>. Traditionally the spread in the municipal market between strong credits (top investment grade) and significantly weak credits (lower non-investment grade) was 200-300 basis points. (</a:t>
            </a:r>
            <a:r>
              <a:rPr lang="en-US" altLang="en-US" sz="1600" i="1" dirty="0">
                <a:latin typeface="Arial" charset="0"/>
                <a:ea typeface="ＭＳ Ｐゴシック" charset="-128"/>
              </a:rPr>
              <a:t>See e.g.,</a:t>
            </a:r>
            <a:r>
              <a:rPr lang="en-US" altLang="en-US" sz="1600" dirty="0">
                <a:latin typeface="Arial" charset="0"/>
                <a:ea typeface="ＭＳ Ｐゴシック" charset="-128"/>
              </a:rPr>
              <a:t> approximate 200 basis point trading spread between Detroit sewer and water with and without Chapter 9 threat and Chicago sale tax securitization approximate 275 basis point lower than similar Chicago maturities.)</a:t>
            </a:r>
          </a:p>
          <a:p>
            <a:pPr marL="920750" lvl="1" indent="-460375" eaLnBrk="1" hangingPunct="1">
              <a:buNone/>
            </a:pPr>
            <a:r>
              <a:rPr lang="en-US" altLang="en-US" sz="1600" dirty="0">
                <a:latin typeface="Arial" charset="0"/>
                <a:ea typeface="ＭＳ Ｐゴシック" charset="-128"/>
              </a:rPr>
              <a:t>3.	</a:t>
            </a:r>
            <a:r>
              <a:rPr lang="en-US" altLang="en-US" sz="1600" u="sng" dirty="0">
                <a:latin typeface="Arial" charset="0"/>
                <a:ea typeface="ＭＳ Ｐゴシック" charset="-128"/>
              </a:rPr>
              <a:t>Being classified as a weaker credit increases the cost of the borrowing by 25% or more of the face amount of debt and should be avoided if possible</a:t>
            </a:r>
            <a:r>
              <a:rPr lang="en-US" altLang="en-US" sz="1600" dirty="0">
                <a:latin typeface="Arial" charset="0"/>
                <a:ea typeface="ＭＳ Ｐゴシック" charset="-128"/>
              </a:rPr>
              <a:t>. To a state or local government, a 200 point per year or 2 percent more interest cost a year on a 20 year bond with a bullet maturity would be 40% more of the principal amount paid as interest over 20 years. Put another way, on a billion dollar debt issue with a twenty year maturity and a bullet payment of principal at maturity, a 2% additional interest cost per annum would be a present value at a 5% discount of about $250 million or 25% of the face amount. That is $250 million not available to state or local government to pay needed infrastructure improvements, public services, worker salaries, retiree benefits or tax relief to its citizens.</a:t>
            </a:r>
            <a:endParaRPr lang="en-US" altLang="en-US" sz="1600" dirty="0">
              <a:latin typeface="Arial" charset="0"/>
              <a:ea typeface="ＭＳ Ｐゴシック" charset="-128"/>
              <a:cs typeface="Helvetica" charset="0"/>
            </a:endParaRP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53</a:t>
            </a:fld>
            <a:endParaRPr lang="en-US" altLang="en-US" dirty="0"/>
          </a:p>
        </p:txBody>
      </p:sp>
      <p:sp>
        <p:nvSpPr>
          <p:cNvPr id="7" name="Title 2">
            <a:extLst>
              <a:ext uri="{FF2B5EF4-FFF2-40B4-BE49-F238E27FC236}">
                <a16:creationId xmlns:a16="http://schemas.microsoft.com/office/drawing/2014/main" id="{6C67DFB4-F9E6-284E-ACEA-6F75ABC81659}"/>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3251817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457200" indent="-457200" eaLnBrk="1" hangingPunct="1">
              <a:buNone/>
            </a:pPr>
            <a:r>
              <a:rPr lang="en-US" altLang="en-US" sz="2000" dirty="0">
                <a:latin typeface="Arial" charset="0"/>
                <a:ea typeface="ＭＳ Ｐゴシック" charset="-128"/>
                <a:cs typeface="Helvetica" charset="0"/>
              </a:rPr>
              <a:t>C.	</a:t>
            </a:r>
            <a:r>
              <a:rPr lang="en-US" altLang="en-US" sz="2000" u="sng" dirty="0">
                <a:latin typeface="Arial" charset="0"/>
                <a:ea typeface="ＭＳ Ｐゴシック" charset="-128"/>
              </a:rPr>
              <a:t>Historically the market has demanded increased interest rates for state or local governments that have defaulted assuming access to the market was possible</a:t>
            </a:r>
            <a:r>
              <a:rPr lang="en-US" altLang="en-US" sz="2000" dirty="0">
                <a:latin typeface="Arial" charset="0"/>
                <a:ea typeface="ＭＳ Ｐゴシック" charset="-128"/>
                <a:cs typeface="Helvetica" charset="0"/>
              </a:rPr>
              <a:t>:</a:t>
            </a:r>
          </a:p>
          <a:p>
            <a:pPr marL="920750" lvl="1" indent="-460375" eaLnBrk="1" hangingPunct="1">
              <a:buNone/>
            </a:pPr>
            <a:r>
              <a:rPr lang="en-US" altLang="en-US" sz="1600" dirty="0">
                <a:latin typeface="Arial" charset="0"/>
                <a:ea typeface="ＭＳ Ｐゴシック" charset="-128"/>
                <a:cs typeface="Helvetica" charset="0"/>
              </a:rPr>
              <a:t>1.	</a:t>
            </a:r>
            <a:r>
              <a:rPr lang="en-US" altLang="en-US" sz="1600" u="sng" dirty="0">
                <a:latin typeface="Arial" charset="0"/>
                <a:ea typeface="ＭＳ Ｐゴシック" charset="-128"/>
              </a:rPr>
              <a:t>From the beginning of state and local government finance default or repudiation have had consequences</a:t>
            </a:r>
            <a:r>
              <a:rPr lang="en-US" altLang="en-US" sz="1600" dirty="0">
                <a:latin typeface="Arial" charset="0"/>
                <a:ea typeface="ＭＳ Ｐゴシック" charset="-128"/>
              </a:rPr>
              <a:t>. By 1844, nineteen states and two territories had borrowed money for needed economic growth. The inflationary boom of 1834-39 with the accompanying Panic of 1837 came to an end by 1841, and there was a tightening of credit that put pressure on incomplete construction projects for transportation improvements in the North (Pennsylvania, Maryland, Indiana, Illinois and Michigan) and lack of credit for banks in the South (Arkansas, Louisiana, Mississippi and Florida Territory). All but the Florida Territory and Mississippi resumed payment by 1848. The reason was the cost of default’s denial of access or increase in cost of borrowing. Those that repudiated but resumed payment experienced borrowing yields to complete projects of 32% until they resumed payment and then paid 4% above market to borrow. Mississippi and Florida Territory lacked access to then public market for almost two decades.</a:t>
            </a:r>
            <a:endParaRPr lang="en-US" altLang="en-US" sz="1600" dirty="0">
              <a:latin typeface="Arial" charset="0"/>
              <a:ea typeface="ＭＳ Ｐゴシック" charset="-128"/>
              <a:cs typeface="Helvetica" charset="0"/>
            </a:endParaRP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54</a:t>
            </a:fld>
            <a:endParaRPr lang="en-US" altLang="en-US" dirty="0"/>
          </a:p>
        </p:txBody>
      </p:sp>
      <p:sp>
        <p:nvSpPr>
          <p:cNvPr id="7" name="Title 2">
            <a:extLst>
              <a:ext uri="{FF2B5EF4-FFF2-40B4-BE49-F238E27FC236}">
                <a16:creationId xmlns:a16="http://schemas.microsoft.com/office/drawing/2014/main" id="{A28E3300-7599-384A-AB4A-35DCCD02E7ED}"/>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2831925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920750" lvl="1" indent="-460375" eaLnBrk="1" hangingPunct="1">
              <a:buNone/>
            </a:pPr>
            <a:r>
              <a:rPr lang="en-US" altLang="en-US" sz="1800" dirty="0">
                <a:latin typeface="Arial" charset="0"/>
                <a:ea typeface="ＭＳ Ｐゴシック" charset="-128"/>
                <a:cs typeface="Helvetica" charset="0"/>
              </a:rPr>
              <a:t>2.	</a:t>
            </a:r>
            <a:r>
              <a:rPr lang="en-US" altLang="en-US" sz="1800" u="sng" dirty="0">
                <a:latin typeface="Arial" charset="0"/>
                <a:ea typeface="ＭＳ Ｐゴシック" charset="-128"/>
              </a:rPr>
              <a:t>Efforts at balancing the budgets by invalidating debt has been deemed not beneficial</a:t>
            </a:r>
            <a:r>
              <a:rPr lang="en-US" altLang="en-US" sz="1800" dirty="0">
                <a:latin typeface="Arial" charset="0"/>
                <a:ea typeface="ＭＳ Ｐゴシック" charset="-128"/>
              </a:rPr>
              <a:t>:</a:t>
            </a:r>
          </a:p>
          <a:p>
            <a:pPr marL="1146175" lvl="2" indent="-225425" eaLnBrk="1" hangingPunct="1">
              <a:buFont typeface="Wingdings" pitchFamily="2" charset="2"/>
              <a:buChar char="§"/>
            </a:pPr>
            <a:r>
              <a:rPr lang="en-US" altLang="en-US" sz="1800" i="1" dirty="0">
                <a:latin typeface="Arial" charset="0"/>
                <a:ea typeface="ＭＳ Ｐゴシック" charset="-128"/>
              </a:rPr>
              <a:t>Railroad Cases.</a:t>
            </a:r>
            <a:r>
              <a:rPr lang="en-US" altLang="en-US" sz="1800" dirty="0">
                <a:latin typeface="Arial" charset="0"/>
                <a:ea typeface="ＭＳ Ｐゴシック" charset="-128"/>
              </a:rPr>
              <a:t> The Supreme Court ruled in over 300 cases between 1860 and 1896 that efforts by state and local governments to repudiate and invalidate bonds issued to subsidize railroad facilities that did not work out violated the Constitution and thus the rights of secured bond investors. The Supreme Court took a consistent and clear stand upholding the validity of the bonds which had been sold in the public market and represented to be valid and binding. Sometimes the Supreme Court even had to overrule state supreme courts. </a:t>
            </a:r>
            <a:r>
              <a:rPr lang="en-US" altLang="en-US" sz="1800" i="1" dirty="0">
                <a:latin typeface="Arial" charset="0"/>
                <a:ea typeface="ＭＳ Ｐゴシック" charset="-128"/>
              </a:rPr>
              <a:t>Gelpcke v. Dubuque</a:t>
            </a:r>
            <a:r>
              <a:rPr lang="en-US" altLang="en-US" sz="1800" dirty="0">
                <a:latin typeface="Arial" charset="0"/>
                <a:ea typeface="ＭＳ Ｐゴシック" charset="-128"/>
              </a:rPr>
              <a:t>, 68 U.S. 175 (1864); </a:t>
            </a:r>
            <a:r>
              <a:rPr lang="en-US" altLang="en-US" sz="1800" i="1" dirty="0">
                <a:latin typeface="Arial" charset="0"/>
                <a:ea typeface="ＭＳ Ｐゴシック" charset="-128"/>
              </a:rPr>
              <a:t>Havemeyer v. Iowa County</a:t>
            </a:r>
            <a:r>
              <a:rPr lang="en-US" altLang="en-US" sz="1800" dirty="0">
                <a:latin typeface="Arial" charset="0"/>
                <a:ea typeface="ＭＳ Ｐゴシック" charset="-128"/>
              </a:rPr>
              <a:t>, 70 U.S. 294 (1866).</a:t>
            </a:r>
            <a:endParaRPr lang="en-US" altLang="en-US" sz="1800" dirty="0">
              <a:latin typeface="Arial" charset="0"/>
              <a:ea typeface="ＭＳ Ｐゴシック" charset="-128"/>
              <a:cs typeface="Helvetica" charset="0"/>
            </a:endParaRP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55</a:t>
            </a:fld>
            <a:endParaRPr lang="en-US" altLang="en-US" dirty="0"/>
          </a:p>
        </p:txBody>
      </p:sp>
      <p:sp>
        <p:nvSpPr>
          <p:cNvPr id="7" name="Title 2">
            <a:extLst>
              <a:ext uri="{FF2B5EF4-FFF2-40B4-BE49-F238E27FC236}">
                <a16:creationId xmlns:a16="http://schemas.microsoft.com/office/drawing/2014/main" id="{300BDD49-DF8A-F141-902B-BB6B9772EB3A}"/>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1568468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457200" indent="-457200" eaLnBrk="1" hangingPunct="1">
              <a:buNone/>
            </a:pPr>
            <a:r>
              <a:rPr lang="en-US" altLang="en-US" sz="2000" dirty="0">
                <a:latin typeface="Arial" charset="0"/>
                <a:ea typeface="ＭＳ Ｐゴシック" charset="-128"/>
                <a:cs typeface="Helvetica" charset="0"/>
              </a:rPr>
              <a:t>D.	</a:t>
            </a:r>
            <a:r>
              <a:rPr lang="en-US" altLang="en-US" sz="2000" u="sng" dirty="0">
                <a:latin typeface="Arial" charset="0"/>
                <a:ea typeface="ＭＳ Ｐゴシック" charset="-128"/>
              </a:rPr>
              <a:t>Needed ability to fund improved infrastructure and essential governmental services may be major motivation for future payments by state and local governments</a:t>
            </a:r>
            <a:r>
              <a:rPr lang="en-US" altLang="en-US" sz="2000" dirty="0">
                <a:latin typeface="Arial" charset="0"/>
                <a:ea typeface="ＭＳ Ｐゴシック" charset="-128"/>
                <a:cs typeface="Helvetica" charset="0"/>
              </a:rPr>
              <a:t>:</a:t>
            </a:r>
          </a:p>
          <a:p>
            <a:pPr marL="920750" lvl="1" indent="-460375" eaLnBrk="1" hangingPunct="1">
              <a:buNone/>
            </a:pPr>
            <a:r>
              <a:rPr lang="en-US" altLang="en-US" sz="1800" dirty="0">
                <a:latin typeface="Arial" charset="0"/>
                <a:ea typeface="ＭＳ Ｐゴシック" charset="-128"/>
                <a:cs typeface="Helvetica" charset="0"/>
              </a:rPr>
              <a:t>1.	</a:t>
            </a:r>
            <a:r>
              <a:rPr lang="en-US" altLang="en-US" sz="1800" u="sng" dirty="0">
                <a:latin typeface="Arial" charset="0"/>
                <a:ea typeface="ＭＳ Ｐゴシック" charset="-128"/>
              </a:rPr>
              <a:t>Current need for public market debt funding by states and local governments</a:t>
            </a:r>
            <a:r>
              <a:rPr lang="en-US" altLang="en-US" sz="1800" dirty="0">
                <a:latin typeface="Arial" charset="0"/>
                <a:ea typeface="ＭＳ Ｐゴシック" charset="-128"/>
              </a:rPr>
              <a:t>: Given the aging infrastructure and need for significant reinvestment in state and local government infrastructure and the needed ability to fund essential services at an acceptable level, state and local governments should have little incentive to default and every reason to pay their debt on time. Prompt payment of debt maintains access to the capital market and the historical low financing cost.</a:t>
            </a: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56</a:t>
            </a:fld>
            <a:endParaRPr lang="en-US" altLang="en-US" dirty="0"/>
          </a:p>
        </p:txBody>
      </p:sp>
      <p:sp>
        <p:nvSpPr>
          <p:cNvPr id="7" name="Title 2">
            <a:extLst>
              <a:ext uri="{FF2B5EF4-FFF2-40B4-BE49-F238E27FC236}">
                <a16:creationId xmlns:a16="http://schemas.microsoft.com/office/drawing/2014/main" id="{FC97073F-51AD-BC43-AEFE-BE8EA9C57764}"/>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517427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6280"/>
          </a:xfrm>
        </p:spPr>
        <p:txBody>
          <a:bodyPr/>
          <a:lstStyle/>
          <a:p>
            <a:pPr marL="920750" lvl="1" indent="-460375" eaLnBrk="1" hangingPunct="1">
              <a:buNone/>
            </a:pPr>
            <a:r>
              <a:rPr lang="en-US" altLang="en-US" sz="1800" dirty="0">
                <a:latin typeface="Arial" charset="0"/>
                <a:ea typeface="ＭＳ Ｐゴシック" charset="-128"/>
              </a:rPr>
              <a:t>2.	</a:t>
            </a:r>
            <a:r>
              <a:rPr lang="en-US" altLang="en-US" sz="1800" u="sng" dirty="0">
                <a:latin typeface="Arial" charset="0"/>
                <a:ea typeface="ＭＳ Ｐゴシック" charset="-128"/>
              </a:rPr>
              <a:t>Defaults make a significant difference in the cost of future borrowing</a:t>
            </a:r>
            <a:r>
              <a:rPr lang="en-US" altLang="en-US" sz="1800" dirty="0">
                <a:latin typeface="Arial" charset="0"/>
                <a:ea typeface="ＭＳ Ｐゴシック" charset="-128"/>
              </a:rPr>
              <a:t>: Even if defaults cause only a 200 to 300 basis point rise in annual interest expense, that is 60% to 90% more payment of principal over a 30-year period. (Spread between AAA and BBB can vary 100 to 150 basis points. Baird Fixed Income Study, 4/7/14, p. 8.) February 28, 2018, S&amp;P Municipal Bond Index AAA (average duration 4.9 years) to B (average duration 6.08 years) on average 230 basis point yield difference. Bloomberg Barclay BVAL scale 10 years AAA rated bond to BBB rated bond, a difference of 97 basis points in yield (March 21, 2018). That additional cost could have been used to reduce taxes, pay for needed infrastructure or services or pay unfunded pension obligations. This appears to be the developing motivation for not defaulting and not filing for Chapter 9.</a:t>
            </a:r>
            <a:endParaRPr lang="en-US" altLang="en-US" sz="1800" dirty="0">
              <a:latin typeface="Arial" charset="0"/>
              <a:ea typeface="ＭＳ Ｐゴシック" charset="-128"/>
              <a:cs typeface="Helvetica" charset="0"/>
            </a:endParaRPr>
          </a:p>
        </p:txBody>
      </p:sp>
      <p:sp>
        <p:nvSpPr>
          <p:cNvPr id="4" name="Slide Number Placeholder 3"/>
          <p:cNvSpPr>
            <a:spLocks noGrp="1"/>
          </p:cNvSpPr>
          <p:nvPr>
            <p:ph type="sldNum" sz="quarter" idx="10"/>
          </p:nvPr>
        </p:nvSpPr>
        <p:spPr/>
        <p:txBody>
          <a:bodyPr/>
          <a:lstStyle/>
          <a:p>
            <a:fld id="{93C0D9D1-D468-AF40-968F-ADCBD98887F7}" type="slidenum">
              <a:rPr lang="en-US" altLang="en-US" smtClean="0"/>
              <a:pPr/>
              <a:t>57</a:t>
            </a:fld>
            <a:endParaRPr lang="en-US" altLang="en-US" dirty="0"/>
          </a:p>
        </p:txBody>
      </p:sp>
      <p:sp>
        <p:nvSpPr>
          <p:cNvPr id="7" name="Title 2">
            <a:extLst>
              <a:ext uri="{FF2B5EF4-FFF2-40B4-BE49-F238E27FC236}">
                <a16:creationId xmlns:a16="http://schemas.microsoft.com/office/drawing/2014/main" id="{BA28DA59-04ED-FB4B-955B-CFBDF7F63FD3}"/>
              </a:ext>
            </a:extLst>
          </p:cNvPr>
          <p:cNvSpPr>
            <a:spLocks noGrp="1"/>
          </p:cNvSpPr>
          <p:nvPr>
            <p:ph type="title"/>
          </p:nvPr>
        </p:nvSpPr>
        <p:spPr>
          <a:xfrm>
            <a:off x="457200" y="274638"/>
            <a:ext cx="8229600" cy="1143000"/>
          </a:xfrm>
        </p:spPr>
        <p:txBody>
          <a:bodyPr/>
          <a:lstStyle/>
          <a:p>
            <a:pPr marL="458788" indent="-458788"/>
            <a:r>
              <a:rPr lang="en-US" altLang="en-US" sz="2000" dirty="0">
                <a:latin typeface="Arial" charset="0"/>
                <a:ea typeface="ＭＳ Ｐゴシック" charset="-128"/>
              </a:rPr>
              <a:t>V.	Defaults, Bankruptcies, Demonstrated Unwillingness or Attempts to Avoid Payment Increase Risk Perception of State and Local Government Debt May Limit Access or Increase Cost of Borrowing</a:t>
            </a:r>
            <a:endParaRPr lang="en-US" sz="2000" dirty="0"/>
          </a:p>
        </p:txBody>
      </p:sp>
    </p:spTree>
    <p:extLst>
      <p:ext uri="{BB962C8B-B14F-4D97-AF65-F5344CB8AC3E}">
        <p14:creationId xmlns:p14="http://schemas.microsoft.com/office/powerpoint/2010/main" val="18505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A.	</a:t>
            </a:r>
            <a:r>
              <a:rPr lang="en-US" sz="2000" u="sng" dirty="0">
                <a:latin typeface="Arial" charset="0"/>
                <a:ea typeface="ＭＳ Ｐゴシック" charset="-128"/>
                <a:cs typeface="Helvetica" charset="0"/>
              </a:rPr>
              <a:t>Growing and increased use of s</a:t>
            </a:r>
            <a:r>
              <a:rPr lang="en-US" sz="2000" u="sng" dirty="0">
                <a:latin typeface="Arial" charset="0"/>
                <a:ea typeface="Arial" charset="0"/>
                <a:cs typeface="Arial" charset="0"/>
              </a:rPr>
              <a:t>tate oversight, supervision and assistance for emergencies of local governments</a:t>
            </a:r>
            <a:r>
              <a:rPr lang="en-US" sz="2000" dirty="0">
                <a:latin typeface="Arial" charset="0"/>
                <a:ea typeface="ＭＳ Ｐゴシック" charset="-128"/>
              </a:rPr>
              <a:t>:</a:t>
            </a:r>
            <a:endParaRPr lang="en-US" sz="2000" dirty="0">
              <a:latin typeface="Arial" pitchFamily="-105" charset="0"/>
            </a:endParaRPr>
          </a:p>
          <a:p>
            <a:pPr marL="920750" lvl="1" indent="-450850" eaLnBrk="1" hangingPunct="1">
              <a:buNone/>
            </a:pPr>
            <a:r>
              <a:rPr lang="en-US" sz="1800" dirty="0">
                <a:latin typeface="Arial" pitchFamily="-105" charset="0"/>
              </a:rPr>
              <a:t>1.	</a:t>
            </a:r>
            <a:r>
              <a:rPr lang="en-US" sz="1800" u="sng" dirty="0">
                <a:latin typeface="Arial" charset="0"/>
                <a:ea typeface="ＭＳ Ｐゴシック" charset="-128"/>
                <a:cs typeface="Helvetica" charset="0"/>
              </a:rPr>
              <a:t>States that provide oversight and assistance</a:t>
            </a:r>
            <a:r>
              <a:rPr lang="en-US" sz="1800" dirty="0">
                <a:latin typeface="Arial" charset="0"/>
                <a:ea typeface="ＭＳ Ｐゴシック" charset="-128"/>
                <a:cs typeface="Helvetica" charset="0"/>
              </a:rPr>
              <a:t>. </a:t>
            </a:r>
            <a:r>
              <a:rPr lang="en-US" sz="1800" dirty="0">
                <a:latin typeface="Arial" charset="0"/>
                <a:ea typeface="Arial" charset="0"/>
                <a:cs typeface="Arial" charset="0"/>
              </a:rPr>
              <a:t>At least twenty-eight states, the District of Columbia and Puerto Rico have implemented some form of municipal debt supervision or restructuring mechanism to aid municipalities</a:t>
            </a:r>
            <a:r>
              <a:rPr lang="en-US" sz="1800" dirty="0">
                <a:latin typeface="Arial" charset="0"/>
                <a:ea typeface="ＭＳ Ｐゴシック" charset="-128"/>
                <a:cs typeface="ＭＳ Ｐゴシック" charset="-128"/>
              </a:rPr>
              <a:t>:</a:t>
            </a:r>
          </a:p>
          <a:p>
            <a:pPr marL="1146175" lvl="2" indent="-225425" eaLnBrk="1" hangingPunct="1"/>
            <a:r>
              <a:rPr lang="en-US" sz="1800" dirty="0">
                <a:latin typeface="Arial" charset="0"/>
                <a:ea typeface="Arial" charset="0"/>
                <a:cs typeface="Arial" charset="0"/>
              </a:rPr>
              <a:t>These range from Debt Advisory Commissions (</a:t>
            </a:r>
            <a:r>
              <a:rPr lang="en-US" sz="1800" i="1" dirty="0">
                <a:latin typeface="Arial" charset="0"/>
                <a:ea typeface="Arial" charset="0"/>
                <a:cs typeface="Arial" charset="0"/>
              </a:rPr>
              <a:t>e.g.,</a:t>
            </a:r>
            <a:r>
              <a:rPr lang="en-US" sz="1800" dirty="0">
                <a:latin typeface="Arial" charset="0"/>
                <a:ea typeface="Arial" charset="0"/>
                <a:cs typeface="Arial" charset="0"/>
              </a:rPr>
              <a:t> California) and Technical Assistance Programs (Florida) which provide guidance for and keep records of issuance of municipal debt to the layered approach of Rhode Island and Michigan of oversight commission and fiscal manager or receiver. (</a:t>
            </a:r>
            <a:r>
              <a:rPr lang="en-US" sz="1800" i="1" dirty="0">
                <a:latin typeface="Arial" charset="0"/>
                <a:ea typeface="Arial" charset="0"/>
                <a:cs typeface="Arial" charset="0"/>
              </a:rPr>
              <a:t>See</a:t>
            </a:r>
            <a:r>
              <a:rPr lang="en-US" sz="1800" dirty="0">
                <a:latin typeface="Arial" charset="0"/>
                <a:ea typeface="Arial" charset="0"/>
                <a:cs typeface="Arial" charset="0"/>
              </a:rPr>
              <a:t> Appendix for further details.)</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58</a:t>
            </a:fld>
            <a:endParaRPr lang="en-US" altLang="en-US" dirty="0"/>
          </a:p>
        </p:txBody>
      </p:sp>
      <p:sp>
        <p:nvSpPr>
          <p:cNvPr id="8" name="Title 3">
            <a:extLst>
              <a:ext uri="{FF2B5EF4-FFF2-40B4-BE49-F238E27FC236}">
                <a16:creationId xmlns:a16="http://schemas.microsoft.com/office/drawing/2014/main" id="{F4D3832A-3B0C-6448-8722-75C9398F30AB}"/>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247070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6175" lvl="2" indent="-225425" eaLnBrk="1" hangingPunct="1"/>
            <a:r>
              <a:rPr lang="en-US" sz="1800" dirty="0">
                <a:latin typeface="Arial" charset="0"/>
                <a:ea typeface="Arial" charset="0"/>
                <a:cs typeface="Arial" charset="0"/>
              </a:rPr>
              <a:t>There has been a recent trend of increased legislation providing oversight, supervision, assistance and even financial aid to distressed municipalities:</a:t>
            </a:r>
          </a:p>
          <a:p>
            <a:pPr marL="1381125" lvl="3" indent="-233363" eaLnBrk="1" hangingPunct="1"/>
            <a:r>
              <a:rPr lang="en-US" dirty="0">
                <a:latin typeface="Arial" charset="0"/>
                <a:ea typeface="Arial" charset="0"/>
                <a:cs typeface="Arial" charset="0"/>
              </a:rPr>
              <a:t>Municipal Accountability Review Board (MARB) in Connecticut (2017).</a:t>
            </a:r>
          </a:p>
          <a:p>
            <a:pPr marL="1381125" lvl="3" indent="-233363" eaLnBrk="1" hangingPunct="1"/>
            <a:r>
              <a:rPr lang="en-US" dirty="0">
                <a:latin typeface="Arial" charset="0"/>
                <a:ea typeface="Arial" charset="0"/>
                <a:cs typeface="Arial" charset="0"/>
              </a:rPr>
              <a:t>Revision to Act 47 (31 designated since 1988, 14 rescinded and 17 pending) in Pennsylvania (2014).</a:t>
            </a:r>
          </a:p>
          <a:p>
            <a:pPr marL="1381125" lvl="3" indent="-233363" eaLnBrk="1" hangingPunct="1"/>
            <a:r>
              <a:rPr lang="en-US" dirty="0">
                <a:latin typeface="Arial" charset="0"/>
                <a:ea typeface="Arial" charset="0"/>
                <a:cs typeface="Arial" charset="0"/>
              </a:rPr>
              <a:t>Michigan legislation requires municipalities to report on the municipal pension fund health and established a municipal stability board to review municipal financing and develop a recovery plan for pension programs, but not emergency manager or financial control by state for municipal pension plans that are in distress (2017).</a:t>
            </a:r>
          </a:p>
          <a:p>
            <a:pPr marL="1146175" lvl="2" indent="-225425" eaLnBrk="1" hangingPunct="1"/>
            <a:r>
              <a:rPr lang="en-US" sz="1800" dirty="0">
                <a:latin typeface="Arial" charset="0"/>
                <a:ea typeface="Arial" charset="0"/>
                <a:cs typeface="Arial" charset="0"/>
              </a:rPr>
              <a:t>Examples of state oversight, supervision and assistance for fiscal emergencies of local government will follow</a:t>
            </a:r>
            <a:r>
              <a:rPr lang="en-US" sz="1800" dirty="0">
                <a:latin typeface="Arial" charset="0"/>
                <a:ea typeface="ＭＳ Ｐゴシック" charset="-128"/>
                <a:cs typeface="Helvetica"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59</a:t>
            </a:fld>
            <a:endParaRPr lang="en-US" altLang="en-US" dirty="0"/>
          </a:p>
        </p:txBody>
      </p:sp>
      <p:sp>
        <p:nvSpPr>
          <p:cNvPr id="8" name="Title 3">
            <a:extLst>
              <a:ext uri="{FF2B5EF4-FFF2-40B4-BE49-F238E27FC236}">
                <a16:creationId xmlns:a16="http://schemas.microsoft.com/office/drawing/2014/main" id="{F4D3832A-3B0C-6448-8722-75C9398F30AB}"/>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428415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p:txBody>
          <a:bodyPr/>
          <a:lstStyle/>
          <a:p>
            <a:pPr marL="457200" indent="-449263" eaLnBrk="1" hangingPunct="1">
              <a:buNone/>
              <a:tabLst>
                <a:tab pos="7883525" algn="r"/>
              </a:tabLst>
            </a:pPr>
            <a:r>
              <a:rPr lang="en-US" altLang="en-US" sz="1400" dirty="0">
                <a:latin typeface="Arial" charset="0"/>
                <a:ea typeface="ＭＳ Ｐゴシック" charset="-128"/>
              </a:rPr>
              <a:t>VIII.	Need for Timely and Complete Continuing Disclosure on Material Events</a:t>
            </a:r>
            <a:br>
              <a:rPr lang="en-US" altLang="en-US" sz="1400" dirty="0">
                <a:latin typeface="Arial" charset="0"/>
                <a:ea typeface="ＭＳ Ｐゴシック" charset="-128"/>
              </a:rPr>
            </a:br>
            <a:r>
              <a:rPr lang="en-US" altLang="en-US" sz="1400" dirty="0">
                <a:latin typeface="Arial" charset="0"/>
                <a:ea typeface="ＭＳ Ｐゴシック" charset="-128"/>
              </a:rPr>
              <a:t>during Financial Distress of State and Local Government	80</a:t>
            </a:r>
          </a:p>
          <a:p>
            <a:pPr marL="914400" lvl="1" indent="-449263" eaLnBrk="1" hangingPunct="1">
              <a:buNone/>
              <a:tabLst>
                <a:tab pos="7883525" algn="r"/>
              </a:tabLst>
            </a:pPr>
            <a:r>
              <a:rPr lang="en-US" sz="1400" dirty="0">
                <a:latin typeface="Arial" charset="0"/>
                <a:ea typeface="ＭＳ Ｐゴシック" charset="-128"/>
              </a:rPr>
              <a:t>A.	</a:t>
            </a:r>
            <a:r>
              <a:rPr lang="en-US" sz="1400" dirty="0">
                <a:latin typeface="Arial" charset="0"/>
                <a:ea typeface="ＭＳ Ｐゴシック" charset="-128"/>
                <a:cs typeface="Helvetica" charset="0"/>
              </a:rPr>
              <a:t>The panic of financial distress can be reduced or eliminated by full and</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prompt disclosure of the financial situation and the evolving situation </a:t>
            </a:r>
            <a:r>
              <a:rPr lang="en-US" altLang="en-US" sz="1400" dirty="0">
                <a:latin typeface="Arial" charset="0"/>
                <a:ea typeface="ＭＳ Ｐゴシック" charset="-128"/>
              </a:rPr>
              <a:t>	80</a:t>
            </a:r>
          </a:p>
          <a:p>
            <a:pPr marL="914400" lvl="1" indent="-449263" eaLnBrk="1" hangingPunct="1">
              <a:buNone/>
              <a:tabLst>
                <a:tab pos="7883525" algn="r"/>
              </a:tabLst>
            </a:pPr>
            <a:r>
              <a:rPr lang="en-US" sz="1400" dirty="0">
                <a:latin typeface="Arial" charset="0"/>
                <a:ea typeface="ＭＳ Ｐゴシック" charset="-128"/>
              </a:rPr>
              <a:t>B.	</a:t>
            </a:r>
            <a:r>
              <a:rPr lang="en-US" sz="1400" dirty="0">
                <a:latin typeface="Arial" charset="0"/>
                <a:ea typeface="ＭＳ Ｐゴシック" charset="-128"/>
                <a:cs typeface="Helvetica" charset="0"/>
              </a:rPr>
              <a:t>Tell one tell all is the best practice</a:t>
            </a:r>
            <a:r>
              <a:rPr lang="en-US" altLang="en-US" sz="1400" dirty="0">
                <a:latin typeface="Arial" charset="0"/>
                <a:ea typeface="ＭＳ Ｐゴシック" charset="-128"/>
              </a:rPr>
              <a:t>	80</a:t>
            </a:r>
          </a:p>
          <a:p>
            <a:pPr marL="914400" lvl="1" indent="-449263" eaLnBrk="1" hangingPunct="1">
              <a:buNone/>
              <a:tabLst>
                <a:tab pos="7883525" algn="r"/>
              </a:tabLst>
            </a:pPr>
            <a:r>
              <a:rPr lang="en-US" sz="1400" dirty="0">
                <a:latin typeface="Arial" charset="0"/>
                <a:ea typeface="ＭＳ Ｐゴシック" charset="-128"/>
              </a:rPr>
              <a:t>C.	</a:t>
            </a:r>
            <a:r>
              <a:rPr lang="en-US" sz="1400" dirty="0">
                <a:latin typeface="Arial" charset="0"/>
                <a:ea typeface="ＭＳ Ｐゴシック" charset="-128"/>
                <a:cs typeface="Helvetica" charset="0"/>
              </a:rPr>
              <a:t>Disclosure may be the workout or resolution’s best friend</a:t>
            </a:r>
            <a:r>
              <a:rPr lang="en-US" altLang="en-US" sz="1400" dirty="0">
                <a:latin typeface="Arial" charset="0"/>
                <a:ea typeface="ＭＳ Ｐゴシック" charset="-128"/>
              </a:rPr>
              <a:t>	81</a:t>
            </a:r>
          </a:p>
          <a:p>
            <a:pPr marL="914400" lvl="1" indent="-449263" eaLnBrk="1" hangingPunct="1">
              <a:buNone/>
              <a:tabLst>
                <a:tab pos="7883525" algn="r"/>
              </a:tabLst>
            </a:pPr>
            <a:r>
              <a:rPr lang="en-US" sz="1400" dirty="0">
                <a:latin typeface="Arial" charset="0"/>
                <a:ea typeface="ＭＳ Ｐゴシック" charset="-128"/>
              </a:rPr>
              <a:t>D.	</a:t>
            </a:r>
            <a:r>
              <a:rPr lang="en-US" sz="1400" dirty="0">
                <a:latin typeface="Arial" charset="0"/>
                <a:ea typeface="ＭＳ Ｐゴシック" charset="-128"/>
                <a:cs typeface="Helvetica" charset="0"/>
              </a:rPr>
              <a:t>Checklist of disclosures to maximize market Acceptance in evaluating</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repayment of bond debt and helps bondholders and trustees in</a:t>
            </a:r>
            <a:br>
              <a:rPr lang="en-US" sz="1400" dirty="0">
                <a:latin typeface="Arial" charset="0"/>
                <a:ea typeface="ＭＳ Ｐゴシック" charset="-128"/>
                <a:cs typeface="Helvetica" charset="0"/>
              </a:rPr>
            </a:br>
            <a:r>
              <a:rPr lang="en-US" sz="1400" dirty="0">
                <a:latin typeface="Arial" charset="0"/>
                <a:ea typeface="ＭＳ Ｐゴシック" charset="-128"/>
                <a:cs typeface="Helvetica" charset="0"/>
              </a:rPr>
              <a:t>asserting their rights and interests	81</a:t>
            </a:r>
            <a:endParaRPr lang="en-US" altLang="en-US" sz="1400" dirty="0">
              <a:latin typeface="Arial" charset="0"/>
              <a:ea typeface="ＭＳ Ｐゴシック" charset="-128"/>
            </a:endParaRPr>
          </a:p>
          <a:p>
            <a:pPr marL="457200" indent="-449263" eaLnBrk="1" hangingPunct="1">
              <a:buNone/>
              <a:tabLst>
                <a:tab pos="7883525" algn="r"/>
              </a:tabLst>
            </a:pPr>
            <a:r>
              <a:rPr lang="en-US" altLang="en-US" sz="1400" dirty="0">
                <a:latin typeface="Arial" charset="0"/>
                <a:ea typeface="ＭＳ Ｐゴシック" charset="-128"/>
              </a:rPr>
              <a:t>IX.	Lessons Learned from Recent Chapter 9 Bankruptcy	84</a:t>
            </a:r>
          </a:p>
          <a:p>
            <a:pPr marL="914400" lvl="1" indent="-449263" eaLnBrk="1" hangingPunct="1">
              <a:buNone/>
              <a:tabLst>
                <a:tab pos="7883525" algn="r"/>
              </a:tabLst>
            </a:pPr>
            <a:r>
              <a:rPr lang="en-US" sz="1400" dirty="0">
                <a:latin typeface="Arial" charset="0"/>
                <a:ea typeface="ＭＳ Ｐゴシック" charset="-128"/>
              </a:rPr>
              <a:t>A.	</a:t>
            </a:r>
            <a:r>
              <a:rPr lang="en-US" altLang="en-US" sz="1400" dirty="0">
                <a:latin typeface="Arial" charset="0"/>
                <a:ea typeface="ＭＳ Ｐゴシック" charset="-128"/>
              </a:rPr>
              <a:t>Checklist of lessons learned from Detroit and other recent</a:t>
            </a:r>
            <a:br>
              <a:rPr lang="en-US" altLang="en-US" sz="1400" dirty="0">
                <a:latin typeface="Arial" charset="0"/>
                <a:ea typeface="ＭＳ Ｐゴシック" charset="-128"/>
              </a:rPr>
            </a:br>
            <a:r>
              <a:rPr lang="en-US" altLang="en-US" sz="1400" dirty="0">
                <a:latin typeface="Arial" charset="0"/>
                <a:ea typeface="ＭＳ Ｐゴシック" charset="-128"/>
              </a:rPr>
              <a:t>Chapter 9 municipal bankruptcies 	84</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6</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985847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60</a:t>
            </a:fld>
            <a:endParaRPr lang="en-US" dirty="0">
              <a:latin typeface="Arial" pitchFamily="-105" charset="0"/>
              <a:ea typeface="Helvetica" pitchFamily="-105" charset="0"/>
              <a:cs typeface="Helvetica" pitchFamily="-105" charset="0"/>
            </a:endParaRPr>
          </a:p>
        </p:txBody>
      </p:sp>
      <p:sp>
        <p:nvSpPr>
          <p:cNvPr id="13" name="Rectangle 3"/>
          <p:cNvSpPr>
            <a:spLocks noChangeArrowheads="1"/>
          </p:cNvSpPr>
          <p:nvPr/>
        </p:nvSpPr>
        <p:spPr bwMode="auto">
          <a:xfrm>
            <a:off x="457200" y="4535713"/>
            <a:ext cx="8345714" cy="1560287"/>
          </a:xfrm>
          <a:prstGeom prst="rect">
            <a:avLst/>
          </a:prstGeom>
          <a:noFill/>
          <a:ln w="9525">
            <a:noFill/>
            <a:miter lim="800000"/>
            <a:headEnd/>
            <a:tailEnd/>
          </a:ln>
        </p:spPr>
        <p:txBody>
          <a:bodyPr>
            <a:prstTxWarp prst="textNoShape">
              <a:avLst/>
            </a:prstTxWarp>
          </a:bodyPr>
          <a:lstStyle/>
          <a:p>
            <a:pPr marL="342900" indent="-342900">
              <a:lnSpc>
                <a:spcPct val="98000"/>
              </a:lnSpc>
            </a:pPr>
            <a:endParaRPr lang="en-US" sz="1000" dirty="0">
              <a:solidFill>
                <a:srgbClr val="000000"/>
              </a:solidFill>
              <a:latin typeface="Arial" pitchFamily="-105" charset="0"/>
            </a:endParaRPr>
          </a:p>
        </p:txBody>
      </p:sp>
      <p:sp>
        <p:nvSpPr>
          <p:cNvPr id="7" name="TextBox 6"/>
          <p:cNvSpPr txBox="1"/>
          <p:nvPr/>
        </p:nvSpPr>
        <p:spPr>
          <a:xfrm>
            <a:off x="1400629" y="914400"/>
            <a:ext cx="184666" cy="461665"/>
          </a:xfrm>
          <a:prstGeom prst="rect">
            <a:avLst/>
          </a:prstGeom>
          <a:noFill/>
        </p:spPr>
        <p:txBody>
          <a:bodyPr wrap="none" rtlCol="0">
            <a:spAutoFit/>
          </a:bodyPr>
          <a:lstStyle/>
          <a:p>
            <a:endParaRPr lang="en-US" dirty="0"/>
          </a:p>
        </p:txBody>
      </p:sp>
      <p:sp>
        <p:nvSpPr>
          <p:cNvPr id="10" name="Content Placeholder 1"/>
          <p:cNvSpPr>
            <a:spLocks noGrp="1"/>
          </p:cNvSpPr>
          <p:nvPr>
            <p:ph idx="1"/>
          </p:nvPr>
        </p:nvSpPr>
        <p:spPr>
          <a:xfrm>
            <a:off x="457200" y="1600201"/>
            <a:ext cx="7634514" cy="3399970"/>
          </a:xfrm>
        </p:spPr>
        <p:txBody>
          <a:bodyPr/>
          <a:lstStyle/>
          <a:p>
            <a:pPr marL="0" indent="0" eaLnBrk="1" hangingPunct="1">
              <a:buFont typeface="Wingdings" pitchFamily="-111" charset="2"/>
              <a:buNone/>
              <a:defRPr/>
            </a:pPr>
            <a:endParaRPr lang="en-US" sz="1500" dirty="0"/>
          </a:p>
          <a:p>
            <a:pPr marL="514350" indent="-457200" eaLnBrk="1" hangingPunct="1">
              <a:buNone/>
              <a:defRPr/>
            </a:pPr>
            <a:endParaRPr lang="en-US" sz="1500" dirty="0"/>
          </a:p>
          <a:p>
            <a:pPr marL="514350" indent="-457200" eaLnBrk="1" hangingPunct="1">
              <a:buNone/>
              <a:defRPr/>
            </a:pPr>
            <a:endParaRPr lang="en-US" sz="1500" dirty="0"/>
          </a:p>
          <a:p>
            <a:pPr marL="0" indent="0" eaLnBrk="1" hangingPunct="1">
              <a:buFont typeface="Wingdings" pitchFamily="-111" charset="2"/>
              <a:buNone/>
              <a:defRPr/>
            </a:pPr>
            <a:endParaRPr lang="en-US" sz="1200" b="1" dirty="0">
              <a:ea typeface="ＭＳ Ｐゴシック" pitchFamily="-111" charset="-128"/>
              <a:cs typeface="ＭＳ Ｐゴシック" pitchFamily="-111" charset="-128"/>
            </a:endParaRPr>
          </a:p>
        </p:txBody>
      </p:sp>
      <p:graphicFrame>
        <p:nvGraphicFramePr>
          <p:cNvPr id="8" name="Table 7"/>
          <p:cNvGraphicFramePr>
            <a:graphicFrameLocks noGrp="1"/>
          </p:cNvGraphicFramePr>
          <p:nvPr>
            <p:extLst/>
          </p:nvPr>
        </p:nvGraphicFramePr>
        <p:xfrm>
          <a:off x="787400" y="1684867"/>
          <a:ext cx="7899399" cy="4224996"/>
        </p:xfrm>
        <a:graphic>
          <a:graphicData uri="http://schemas.openxmlformats.org/drawingml/2006/table">
            <a:tbl>
              <a:tblPr firstRow="1" bandRow="1">
                <a:tableStyleId>{5C22544A-7EE6-4342-B048-85BDC9FD1C3A}</a:tableStyleId>
              </a:tblPr>
              <a:tblGrid>
                <a:gridCol w="550333">
                  <a:extLst>
                    <a:ext uri="{9D8B030D-6E8A-4147-A177-3AD203B41FA5}">
                      <a16:colId xmlns:a16="http://schemas.microsoft.com/office/drawing/2014/main" val="20000"/>
                    </a:ext>
                  </a:extLst>
                </a:gridCol>
                <a:gridCol w="1871134">
                  <a:extLst>
                    <a:ext uri="{9D8B030D-6E8A-4147-A177-3AD203B41FA5}">
                      <a16:colId xmlns:a16="http://schemas.microsoft.com/office/drawing/2014/main" val="20001"/>
                    </a:ext>
                  </a:extLst>
                </a:gridCol>
                <a:gridCol w="5477932">
                  <a:extLst>
                    <a:ext uri="{9D8B030D-6E8A-4147-A177-3AD203B41FA5}">
                      <a16:colId xmlns:a16="http://schemas.microsoft.com/office/drawing/2014/main" val="20002"/>
                    </a:ext>
                  </a:extLst>
                </a:gridCol>
              </a:tblGrid>
              <a:tr h="389466">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pPr algn="ctr"/>
                      <a:r>
                        <a:rPr lang="en-US" sz="1400" b="1" u="none" cap="small" dirty="0">
                          <a:solidFill>
                            <a:schemeClr val="tx1"/>
                          </a:solidFill>
                          <a:latin typeface="Arial" panose="020B0604020202020204" pitchFamily="34" charset="0"/>
                          <a:cs typeface="Arial" panose="020B0604020202020204" pitchFamily="34" charset="0"/>
                        </a:rPr>
                        <a:t>State</a:t>
                      </a:r>
                    </a:p>
                  </a:txBody>
                  <a:tcPr anchor="ctr">
                    <a:solidFill>
                      <a:schemeClr val="bg1">
                        <a:lumMod val="50000"/>
                      </a:schemeClr>
                    </a:solidFill>
                  </a:tcPr>
                </a:tc>
                <a:tc>
                  <a:txBody>
                    <a:bodyPr/>
                    <a:lstStyle/>
                    <a:p>
                      <a:pPr algn="ctr"/>
                      <a:r>
                        <a:rPr lang="en-US" sz="1400" cap="small" dirty="0">
                          <a:solidFill>
                            <a:schemeClr val="tx1"/>
                          </a:solidFill>
                          <a:latin typeface="Arial" panose="020B0604020202020204" pitchFamily="34" charset="0"/>
                          <a:cs typeface="Arial" panose="020B0604020202020204" pitchFamily="34" charset="0"/>
                        </a:rPr>
                        <a:t>Intervention</a:t>
                      </a:r>
                      <a:r>
                        <a:rPr lang="en-US" sz="1400" cap="small" baseline="0" dirty="0">
                          <a:solidFill>
                            <a:schemeClr val="tx1"/>
                          </a:solidFill>
                          <a:latin typeface="Arial" panose="020B0604020202020204" pitchFamily="34" charset="0"/>
                          <a:cs typeface="Arial" panose="020B0604020202020204" pitchFamily="34" charset="0"/>
                        </a:rPr>
                        <a:t> Provision</a:t>
                      </a:r>
                      <a:endParaRPr lang="en-US" sz="1400" cap="small"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extLst>
                  <a:ext uri="{0D108BD9-81ED-4DB2-BD59-A6C34878D82A}">
                    <a16:rowId xmlns:a16="http://schemas.microsoft.com/office/drawing/2014/main" val="10000"/>
                  </a:ext>
                </a:extLst>
              </a:tr>
              <a:tr h="400052">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Arizona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School District Receivership</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1"/>
                  </a:ext>
                </a:extLst>
              </a:tr>
              <a:tr h="3810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California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Debt and Investment Advisory Commission</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2"/>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3.</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Connecticut</a:t>
                      </a:r>
                      <a:br>
                        <a:rPr lang="en-US" sz="1100" u="none" strike="noStrike" dirty="0">
                          <a:latin typeface="Arial" panose="020B0604020202020204" pitchFamily="34" charset="0"/>
                          <a:ea typeface="Times New Roman"/>
                          <a:cs typeface="Arial" panose="020B0604020202020204" pitchFamily="34" charset="0"/>
                        </a:rPr>
                      </a:b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Ad Hoc State Intervention/Municipal Accountability Review Board (MARB)</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3"/>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4.</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District of Columbia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Financial Responsibility and Management Assistance Authority</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4"/>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5.</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Florida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16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Bond Financial Emergencies Act; Division of Bond Finance and Local Government Financial Technical Assistance Program</a:t>
                      </a:r>
                      <a:br>
                        <a:rPr lang="en-US" sz="1100" u="none" strike="noStrike" dirty="0">
                          <a:latin typeface="Arial" panose="020B0604020202020204" pitchFamily="34" charset="0"/>
                          <a:ea typeface="Times New Roman"/>
                          <a:cs typeface="Arial" panose="020B0604020202020204" pitchFamily="34" charset="0"/>
                        </a:rPr>
                      </a:br>
                      <a:endParaRPr lang="en-US" sz="1100" u="none" strike="noStrik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5"/>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6.</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Georgia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Government Monitoring</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6"/>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7.</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Idaho</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Debt Readjustment Plans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7"/>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8.</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Illinois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Financially Distressed City Law; Financial Planning and Supervision</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8"/>
                  </a:ext>
                </a:extLst>
              </a:tr>
              <a:tr h="355600">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9.</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Indiana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Distressed Political Subdivision Protections and Township Assistance</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9"/>
                  </a:ext>
                </a:extLst>
              </a:tr>
              <a:tr h="355600">
                <a:tc>
                  <a:txBody>
                    <a:bodyPr/>
                    <a:lstStyle/>
                    <a:p>
                      <a:pPr marL="0" marR="0" algn="l">
                        <a:lnSpc>
                          <a:spcPts val="1500"/>
                        </a:lnSpc>
                        <a:spcBef>
                          <a:spcPts val="16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10.</a:t>
                      </a: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kern="1200" dirty="0">
                          <a:solidFill>
                            <a:schemeClr val="dk1"/>
                          </a:solidFill>
                          <a:latin typeface="Arial" panose="020B0604020202020204" pitchFamily="34" charset="0"/>
                          <a:ea typeface="+mn-ea"/>
                          <a:cs typeface="Arial" panose="020B0604020202020204" pitchFamily="34" charset="0"/>
                        </a:rPr>
                        <a:t>Kentucky</a:t>
                      </a:r>
                      <a:r>
                        <a:rPr lang="en-US" sz="1100" u="none" dirty="0">
                          <a:latin typeface="Arial" panose="020B0604020202020204" pitchFamily="34" charset="0"/>
                          <a:cs typeface="Arial" panose="020B0604020202020204" pitchFamily="34" charset="0"/>
                        </a:rPr>
                        <a:t> </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16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County Restructuring Provisions</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10"/>
                  </a:ext>
                </a:extLst>
              </a:tr>
            </a:tbl>
          </a:graphicData>
        </a:graphic>
      </p:graphicFrame>
      <p:sp>
        <p:nvSpPr>
          <p:cNvPr id="12" name="Title 3">
            <a:extLst>
              <a:ext uri="{FF2B5EF4-FFF2-40B4-BE49-F238E27FC236}">
                <a16:creationId xmlns:a16="http://schemas.microsoft.com/office/drawing/2014/main" id="{8589BCD4-BE1F-1B4D-9EF9-2850B15014D4}"/>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72095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61</a:t>
            </a:fld>
            <a:endParaRPr lang="en-US" dirty="0">
              <a:latin typeface="Arial" pitchFamily="-105" charset="0"/>
              <a:ea typeface="Helvetica" pitchFamily="-105" charset="0"/>
              <a:cs typeface="Helvetica" pitchFamily="-105" charset="0"/>
            </a:endParaRPr>
          </a:p>
        </p:txBody>
      </p:sp>
      <p:sp>
        <p:nvSpPr>
          <p:cNvPr id="13" name="Rectangle 3"/>
          <p:cNvSpPr>
            <a:spLocks noChangeArrowheads="1"/>
          </p:cNvSpPr>
          <p:nvPr/>
        </p:nvSpPr>
        <p:spPr bwMode="auto">
          <a:xfrm>
            <a:off x="457200" y="4535713"/>
            <a:ext cx="8345714" cy="1560287"/>
          </a:xfrm>
          <a:prstGeom prst="rect">
            <a:avLst/>
          </a:prstGeom>
          <a:noFill/>
          <a:ln w="9525">
            <a:noFill/>
            <a:miter lim="800000"/>
            <a:headEnd/>
            <a:tailEnd/>
          </a:ln>
        </p:spPr>
        <p:txBody>
          <a:bodyPr>
            <a:prstTxWarp prst="textNoShape">
              <a:avLst/>
            </a:prstTxWarp>
          </a:bodyPr>
          <a:lstStyle/>
          <a:p>
            <a:pPr marL="342900" indent="-342900">
              <a:lnSpc>
                <a:spcPct val="98000"/>
              </a:lnSpc>
            </a:pPr>
            <a:endParaRPr lang="en-US" sz="1000" dirty="0">
              <a:solidFill>
                <a:srgbClr val="000000"/>
              </a:solidFill>
              <a:latin typeface="Arial" pitchFamily="-105" charset="0"/>
            </a:endParaRPr>
          </a:p>
        </p:txBody>
      </p:sp>
      <p:sp>
        <p:nvSpPr>
          <p:cNvPr id="7" name="TextBox 6"/>
          <p:cNvSpPr txBox="1"/>
          <p:nvPr/>
        </p:nvSpPr>
        <p:spPr>
          <a:xfrm>
            <a:off x="1400629" y="914400"/>
            <a:ext cx="184666" cy="461665"/>
          </a:xfrm>
          <a:prstGeom prst="rect">
            <a:avLst/>
          </a:prstGeom>
          <a:noFill/>
        </p:spPr>
        <p:txBody>
          <a:bodyPr wrap="none" rtlCol="0">
            <a:spAutoFit/>
          </a:bodyPr>
          <a:lstStyle/>
          <a:p>
            <a:endParaRPr lang="en-US" dirty="0"/>
          </a:p>
        </p:txBody>
      </p:sp>
      <p:sp>
        <p:nvSpPr>
          <p:cNvPr id="10" name="Content Placeholder 1"/>
          <p:cNvSpPr>
            <a:spLocks noGrp="1"/>
          </p:cNvSpPr>
          <p:nvPr>
            <p:ph idx="1"/>
          </p:nvPr>
        </p:nvSpPr>
        <p:spPr>
          <a:xfrm>
            <a:off x="457200" y="1600201"/>
            <a:ext cx="7634514" cy="3399970"/>
          </a:xfrm>
        </p:spPr>
        <p:txBody>
          <a:bodyPr/>
          <a:lstStyle/>
          <a:p>
            <a:pPr marL="0" indent="0" eaLnBrk="1" hangingPunct="1">
              <a:buFont typeface="Wingdings" pitchFamily="-111" charset="2"/>
              <a:buNone/>
              <a:defRPr/>
            </a:pPr>
            <a:endParaRPr lang="en-US" sz="1500" dirty="0"/>
          </a:p>
          <a:p>
            <a:pPr marL="514350" indent="-457200" eaLnBrk="1" hangingPunct="1">
              <a:buNone/>
              <a:defRPr/>
            </a:pPr>
            <a:endParaRPr lang="en-US" sz="1500" dirty="0"/>
          </a:p>
          <a:p>
            <a:pPr marL="514350" indent="-457200" eaLnBrk="1" hangingPunct="1">
              <a:buNone/>
              <a:defRPr/>
            </a:pPr>
            <a:endParaRPr lang="en-US" sz="1500" dirty="0"/>
          </a:p>
          <a:p>
            <a:pPr marL="0" indent="0" eaLnBrk="1" hangingPunct="1">
              <a:buFont typeface="Wingdings" pitchFamily="-111" charset="2"/>
              <a:buNone/>
              <a:defRPr/>
            </a:pPr>
            <a:endParaRPr lang="en-US" sz="1200" b="1" dirty="0">
              <a:ea typeface="ＭＳ Ｐゴシック" pitchFamily="-111" charset="-128"/>
              <a:cs typeface="ＭＳ Ｐゴシック" pitchFamily="-111"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3294619011"/>
              </p:ext>
            </p:extLst>
          </p:nvPr>
        </p:nvGraphicFramePr>
        <p:xfrm>
          <a:off x="787400" y="1684867"/>
          <a:ext cx="7899399" cy="3937000"/>
        </p:xfrm>
        <a:graphic>
          <a:graphicData uri="http://schemas.openxmlformats.org/drawingml/2006/table">
            <a:tbl>
              <a:tblPr firstRow="1" bandRow="1">
                <a:tableStyleId>{5C22544A-7EE6-4342-B048-85BDC9FD1C3A}</a:tableStyleId>
              </a:tblPr>
              <a:tblGrid>
                <a:gridCol w="550333">
                  <a:extLst>
                    <a:ext uri="{9D8B030D-6E8A-4147-A177-3AD203B41FA5}">
                      <a16:colId xmlns:a16="http://schemas.microsoft.com/office/drawing/2014/main" val="20000"/>
                    </a:ext>
                  </a:extLst>
                </a:gridCol>
                <a:gridCol w="1871134">
                  <a:extLst>
                    <a:ext uri="{9D8B030D-6E8A-4147-A177-3AD203B41FA5}">
                      <a16:colId xmlns:a16="http://schemas.microsoft.com/office/drawing/2014/main" val="20001"/>
                    </a:ext>
                  </a:extLst>
                </a:gridCol>
                <a:gridCol w="5477932">
                  <a:extLst>
                    <a:ext uri="{9D8B030D-6E8A-4147-A177-3AD203B41FA5}">
                      <a16:colId xmlns:a16="http://schemas.microsoft.com/office/drawing/2014/main" val="20002"/>
                    </a:ext>
                  </a:extLst>
                </a:gridCol>
              </a:tblGrid>
              <a:tr h="389466">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pPr algn="ctr"/>
                      <a:r>
                        <a:rPr lang="en-US" sz="1400" b="1" u="none" cap="small" dirty="0">
                          <a:solidFill>
                            <a:schemeClr val="tx1"/>
                          </a:solidFill>
                          <a:latin typeface="Arial" panose="020B0604020202020204" pitchFamily="34" charset="0"/>
                          <a:cs typeface="Arial" panose="020B0604020202020204" pitchFamily="34" charset="0"/>
                        </a:rPr>
                        <a:t>State</a:t>
                      </a:r>
                    </a:p>
                  </a:txBody>
                  <a:tcPr anchor="ctr">
                    <a:solidFill>
                      <a:schemeClr val="bg1">
                        <a:lumMod val="50000"/>
                      </a:schemeClr>
                    </a:solidFill>
                  </a:tcPr>
                </a:tc>
                <a:tc>
                  <a:txBody>
                    <a:bodyPr/>
                    <a:lstStyle/>
                    <a:p>
                      <a:pPr algn="ctr"/>
                      <a:r>
                        <a:rPr lang="en-US" sz="1400" cap="small" dirty="0">
                          <a:solidFill>
                            <a:schemeClr val="tx1"/>
                          </a:solidFill>
                          <a:latin typeface="Arial" panose="020B0604020202020204" pitchFamily="34" charset="0"/>
                          <a:cs typeface="Arial" panose="020B0604020202020204" pitchFamily="34" charset="0"/>
                        </a:rPr>
                        <a:t>Intervention</a:t>
                      </a:r>
                      <a:r>
                        <a:rPr lang="en-US" sz="1400" cap="small" baseline="0" dirty="0">
                          <a:solidFill>
                            <a:schemeClr val="tx1"/>
                          </a:solidFill>
                          <a:latin typeface="Arial" panose="020B0604020202020204" pitchFamily="34" charset="0"/>
                          <a:cs typeface="Arial" panose="020B0604020202020204" pitchFamily="34" charset="0"/>
                        </a:rPr>
                        <a:t> Provision</a:t>
                      </a:r>
                      <a:endParaRPr lang="en-US" sz="1400" cap="small"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extLst>
                  <a:ext uri="{0D108BD9-81ED-4DB2-BD59-A6C34878D82A}">
                    <a16:rowId xmlns:a16="http://schemas.microsoft.com/office/drawing/2014/main" val="10000"/>
                  </a:ext>
                </a:extLst>
              </a:tr>
              <a:tr h="400052">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11.</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Louisiana </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Appointment of a Fiscal Administrator </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1"/>
                  </a:ext>
                </a:extLst>
              </a:tr>
              <a:tr h="3810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12.</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Maine</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Board of Emergency Municipal Finance</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2"/>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13.</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Massachusetts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Ad Hoc State Intervention and State Bond Payment Intervention</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3"/>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14.</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Michigan</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Local Financial Stability and Choice Act</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4"/>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15.</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Minnesota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Back-up Payment Procedures for Municipalities and School Districts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5"/>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16.</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Nevada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Local Government Financial Assistance and Audit Enforcement Act </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6"/>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17.</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New Hampshire</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Emergency Financial Assistance</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7"/>
                  </a:ext>
                </a:extLst>
              </a:tr>
              <a:tr h="480482">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18.</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New Jersey</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Local Government Supervision Act; Municipal Rehabilitation and Economic Recovery Act of 2002; Special Municipal Aid Act</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8"/>
                  </a:ext>
                </a:extLst>
              </a:tr>
              <a:tr h="5080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19.</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New York</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Emergency Financial Control Board; Municipal Assistance Corporation; New York Financial Control Board; State Comptroller’s Fiscal Stress Monitoring System</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9"/>
                  </a:ext>
                </a:extLst>
              </a:tr>
            </a:tbl>
          </a:graphicData>
        </a:graphic>
      </p:graphicFrame>
      <p:sp>
        <p:nvSpPr>
          <p:cNvPr id="12" name="Title 3">
            <a:extLst>
              <a:ext uri="{FF2B5EF4-FFF2-40B4-BE49-F238E27FC236}">
                <a16:creationId xmlns:a16="http://schemas.microsoft.com/office/drawing/2014/main" id="{B955BBE2-2EAD-8A41-809B-498A4D4CEFE9}"/>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2426120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62</a:t>
            </a:fld>
            <a:endParaRPr lang="en-US" dirty="0">
              <a:latin typeface="Arial" pitchFamily="-105" charset="0"/>
              <a:ea typeface="Helvetica" pitchFamily="-105" charset="0"/>
              <a:cs typeface="Helvetica" pitchFamily="-105" charset="0"/>
            </a:endParaRPr>
          </a:p>
        </p:txBody>
      </p:sp>
      <p:sp>
        <p:nvSpPr>
          <p:cNvPr id="13" name="Rectangle 3"/>
          <p:cNvSpPr>
            <a:spLocks noChangeArrowheads="1"/>
          </p:cNvSpPr>
          <p:nvPr/>
        </p:nvSpPr>
        <p:spPr bwMode="auto">
          <a:xfrm>
            <a:off x="457200" y="4535713"/>
            <a:ext cx="8345714" cy="1560287"/>
          </a:xfrm>
          <a:prstGeom prst="rect">
            <a:avLst/>
          </a:prstGeom>
          <a:noFill/>
          <a:ln w="9525">
            <a:noFill/>
            <a:miter lim="800000"/>
            <a:headEnd/>
            <a:tailEnd/>
          </a:ln>
        </p:spPr>
        <p:txBody>
          <a:bodyPr>
            <a:prstTxWarp prst="textNoShape">
              <a:avLst/>
            </a:prstTxWarp>
          </a:bodyPr>
          <a:lstStyle/>
          <a:p>
            <a:pPr marL="342900" indent="-342900">
              <a:lnSpc>
                <a:spcPct val="98000"/>
              </a:lnSpc>
            </a:pPr>
            <a:endParaRPr lang="en-US" sz="1000" dirty="0">
              <a:solidFill>
                <a:srgbClr val="000000"/>
              </a:solidFill>
              <a:latin typeface="Arial" pitchFamily="-105" charset="0"/>
            </a:endParaRPr>
          </a:p>
        </p:txBody>
      </p:sp>
      <p:sp>
        <p:nvSpPr>
          <p:cNvPr id="7" name="TextBox 6"/>
          <p:cNvSpPr txBox="1"/>
          <p:nvPr/>
        </p:nvSpPr>
        <p:spPr>
          <a:xfrm>
            <a:off x="1400629" y="914400"/>
            <a:ext cx="184666" cy="461665"/>
          </a:xfrm>
          <a:prstGeom prst="rect">
            <a:avLst/>
          </a:prstGeom>
          <a:noFill/>
        </p:spPr>
        <p:txBody>
          <a:bodyPr wrap="none" rtlCol="0">
            <a:spAutoFit/>
          </a:bodyPr>
          <a:lstStyle/>
          <a:p>
            <a:endParaRPr lang="en-US" dirty="0"/>
          </a:p>
        </p:txBody>
      </p:sp>
      <p:sp>
        <p:nvSpPr>
          <p:cNvPr id="10" name="Content Placeholder 1"/>
          <p:cNvSpPr>
            <a:spLocks noGrp="1"/>
          </p:cNvSpPr>
          <p:nvPr>
            <p:ph idx="1"/>
          </p:nvPr>
        </p:nvSpPr>
        <p:spPr>
          <a:xfrm>
            <a:off x="457200" y="1600201"/>
            <a:ext cx="7634514" cy="3399970"/>
          </a:xfrm>
        </p:spPr>
        <p:txBody>
          <a:bodyPr/>
          <a:lstStyle/>
          <a:p>
            <a:pPr marL="0" indent="0" eaLnBrk="1" hangingPunct="1">
              <a:buFont typeface="Wingdings" pitchFamily="-111" charset="2"/>
              <a:buNone/>
              <a:defRPr/>
            </a:pPr>
            <a:endParaRPr lang="en-US" sz="1500" dirty="0"/>
          </a:p>
          <a:p>
            <a:pPr marL="514350" indent="-457200" eaLnBrk="1" hangingPunct="1">
              <a:buNone/>
              <a:defRPr/>
            </a:pPr>
            <a:endParaRPr lang="en-US" sz="1500" dirty="0"/>
          </a:p>
          <a:p>
            <a:pPr marL="514350" indent="-457200" eaLnBrk="1" hangingPunct="1">
              <a:buNone/>
              <a:defRPr/>
            </a:pPr>
            <a:endParaRPr lang="en-US" sz="1500" dirty="0"/>
          </a:p>
          <a:p>
            <a:pPr marL="0" indent="0" eaLnBrk="1" hangingPunct="1">
              <a:buFont typeface="Wingdings" pitchFamily="-111" charset="2"/>
              <a:buNone/>
              <a:defRPr/>
            </a:pPr>
            <a:endParaRPr lang="en-US" sz="1200" b="1" dirty="0">
              <a:ea typeface="ＭＳ Ｐゴシック" pitchFamily="-111" charset="-128"/>
              <a:cs typeface="ＭＳ Ｐゴシック" pitchFamily="-111"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4128636438"/>
              </p:ext>
            </p:extLst>
          </p:nvPr>
        </p:nvGraphicFramePr>
        <p:xfrm>
          <a:off x="787400" y="1684867"/>
          <a:ext cx="7899399" cy="4084300"/>
        </p:xfrm>
        <a:graphic>
          <a:graphicData uri="http://schemas.openxmlformats.org/drawingml/2006/table">
            <a:tbl>
              <a:tblPr firstRow="1" bandRow="1">
                <a:tableStyleId>{5C22544A-7EE6-4342-B048-85BDC9FD1C3A}</a:tableStyleId>
              </a:tblPr>
              <a:tblGrid>
                <a:gridCol w="550333">
                  <a:extLst>
                    <a:ext uri="{9D8B030D-6E8A-4147-A177-3AD203B41FA5}">
                      <a16:colId xmlns:a16="http://schemas.microsoft.com/office/drawing/2014/main" val="20000"/>
                    </a:ext>
                  </a:extLst>
                </a:gridCol>
                <a:gridCol w="1871134">
                  <a:extLst>
                    <a:ext uri="{9D8B030D-6E8A-4147-A177-3AD203B41FA5}">
                      <a16:colId xmlns:a16="http://schemas.microsoft.com/office/drawing/2014/main" val="20001"/>
                    </a:ext>
                  </a:extLst>
                </a:gridCol>
                <a:gridCol w="5477932">
                  <a:extLst>
                    <a:ext uri="{9D8B030D-6E8A-4147-A177-3AD203B41FA5}">
                      <a16:colId xmlns:a16="http://schemas.microsoft.com/office/drawing/2014/main" val="20002"/>
                    </a:ext>
                  </a:extLst>
                </a:gridCol>
              </a:tblGrid>
              <a:tr h="389466">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pPr algn="ctr"/>
                      <a:r>
                        <a:rPr lang="en-US" sz="1400" b="1" u="none" cap="small" dirty="0">
                          <a:solidFill>
                            <a:schemeClr val="tx1"/>
                          </a:solidFill>
                          <a:latin typeface="Arial" panose="020B0604020202020204" pitchFamily="34" charset="0"/>
                          <a:cs typeface="Arial" panose="020B0604020202020204" pitchFamily="34" charset="0"/>
                        </a:rPr>
                        <a:t>State</a:t>
                      </a:r>
                    </a:p>
                  </a:txBody>
                  <a:tcPr anchor="ctr">
                    <a:solidFill>
                      <a:schemeClr val="bg1">
                        <a:lumMod val="50000"/>
                      </a:schemeClr>
                    </a:solidFill>
                  </a:tcPr>
                </a:tc>
                <a:tc>
                  <a:txBody>
                    <a:bodyPr/>
                    <a:lstStyle/>
                    <a:p>
                      <a:pPr algn="ctr"/>
                      <a:r>
                        <a:rPr lang="en-US" sz="1400" cap="small" dirty="0">
                          <a:solidFill>
                            <a:schemeClr val="tx1"/>
                          </a:solidFill>
                          <a:latin typeface="Arial" panose="020B0604020202020204" pitchFamily="34" charset="0"/>
                          <a:cs typeface="Arial" panose="020B0604020202020204" pitchFamily="34" charset="0"/>
                        </a:rPr>
                        <a:t>Intervention</a:t>
                      </a:r>
                      <a:r>
                        <a:rPr lang="en-US" sz="1400" cap="small" baseline="0" dirty="0">
                          <a:solidFill>
                            <a:schemeClr val="tx1"/>
                          </a:solidFill>
                          <a:latin typeface="Arial" panose="020B0604020202020204" pitchFamily="34" charset="0"/>
                          <a:cs typeface="Arial" panose="020B0604020202020204" pitchFamily="34" charset="0"/>
                        </a:rPr>
                        <a:t> Provision</a:t>
                      </a:r>
                      <a:endParaRPr lang="en-US" sz="1400" cap="small"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extLst>
                  <a:ext uri="{0D108BD9-81ED-4DB2-BD59-A6C34878D82A}">
                    <a16:rowId xmlns:a16="http://schemas.microsoft.com/office/drawing/2014/main" val="10000"/>
                  </a:ext>
                </a:extLst>
              </a:tr>
              <a:tr h="400052">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20.</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New Mexico</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Financial Auditing and Emergency Loans</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1"/>
                  </a:ext>
                </a:extLst>
              </a:tr>
              <a:tr h="514348">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21.</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North Carolina</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Local Government Finance Act</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2"/>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22.</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Ohio</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State Auditor’s Fiscal Caution and Fiscal Watch; Fiscal Emergencies and Financial Planning and Supervision Commission</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3"/>
                  </a:ext>
                </a:extLst>
              </a:tr>
              <a:tr h="491067">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23.</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Oregon</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County Technical Assistance Program; Municipal Debt Advisory Commission</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4"/>
                  </a:ext>
                </a:extLst>
              </a:tr>
              <a:tr h="355600">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24.</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Pennsylvania</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Financially Distressed Municipalities Act; Intergovernmental Cooperation Act; Municipal Receiver </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5"/>
                  </a:ext>
                </a:extLst>
              </a:tr>
              <a:tr h="491067">
                <a:tc>
                  <a:txBody>
                    <a:bodyPr/>
                    <a:lstStyle/>
                    <a:p>
                      <a:pPr marL="0" marR="0" algn="l">
                        <a:lnSpc>
                          <a:spcPts val="1500"/>
                        </a:lnSpc>
                        <a:spcBef>
                          <a:spcPts val="4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25.</a:t>
                      </a: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Puerto</a:t>
                      </a:r>
                      <a:r>
                        <a:rPr lang="en-US" sz="1100" u="none" baseline="0" dirty="0">
                          <a:latin typeface="Arial" panose="020B0604020202020204" pitchFamily="34" charset="0"/>
                          <a:ea typeface="Times New Roman"/>
                          <a:cs typeface="Arial" panose="020B0604020202020204" pitchFamily="34" charset="0"/>
                        </a:rPr>
                        <a:t> Rico</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indent="0" algn="l" defTabSz="457200" rtl="0" eaLnBrk="1" fontAlgn="auto" latinLnBrk="0" hangingPunct="1">
                        <a:lnSpc>
                          <a:spcPts val="1500"/>
                        </a:lnSpc>
                        <a:spcBef>
                          <a:spcPts val="400"/>
                        </a:spcBef>
                        <a:spcAft>
                          <a:spcPts val="400"/>
                        </a:spcAft>
                        <a:buClrTx/>
                        <a:buSzTx/>
                        <a:buFontTx/>
                        <a:buNone/>
                        <a:tabLst>
                          <a:tab pos="-1200150" algn="l"/>
                        </a:tabLst>
                        <a:defRPr/>
                      </a:pPr>
                      <a:r>
                        <a:rPr lang="en-US" sz="1100" u="none" baseline="0" dirty="0">
                          <a:latin typeface="Arial" panose="020B0604020202020204" pitchFamily="34" charset="0"/>
                          <a:ea typeface="Times New Roman"/>
                          <a:cs typeface="Arial" panose="020B0604020202020204" pitchFamily="34" charset="0"/>
                        </a:rPr>
                        <a:t>Puerto Rico Oversight, Management and Economic Act</a:t>
                      </a:r>
                      <a:endParaRPr lang="en-US" sz="1100" u="none" dirty="0">
                        <a:latin typeface="Arial" panose="020B0604020202020204" pitchFamily="34" charset="0"/>
                        <a:ea typeface="Times New Roman"/>
                        <a:cs typeface="Arial" panose="020B0604020202020204" pitchFamily="34" charset="0"/>
                      </a:endParaRPr>
                    </a:p>
                    <a:p>
                      <a:pPr marL="0" marR="0" algn="l">
                        <a:lnSpc>
                          <a:spcPts val="1500"/>
                        </a:lnSpc>
                        <a:spcBef>
                          <a:spcPts val="400"/>
                        </a:spcBef>
                        <a:spcAft>
                          <a:spcPts val="400"/>
                        </a:spcAft>
                        <a:tabLst>
                          <a:tab pos="-1200150" algn="l"/>
                        </a:tabLst>
                      </a:pP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6"/>
                  </a:ext>
                </a:extLst>
              </a:tr>
              <a:tr h="355600">
                <a:tc>
                  <a:txBody>
                    <a:bodyPr/>
                    <a:lstStyle/>
                    <a:p>
                      <a:pPr marL="0" marR="0" algn="l">
                        <a:lnSpc>
                          <a:spcPts val="1500"/>
                        </a:lnSpc>
                        <a:spcBef>
                          <a:spcPts val="4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26.</a:t>
                      </a: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Rhode Island</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Fiscal Overseer; Municipal Receiver; Budget Commission</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7"/>
                  </a:ext>
                </a:extLst>
              </a:tr>
              <a:tr h="321733">
                <a:tc>
                  <a:txBody>
                    <a:bodyPr/>
                    <a:lstStyle/>
                    <a:p>
                      <a:pPr marL="0" marR="0" algn="l">
                        <a:lnSpc>
                          <a:spcPts val="1500"/>
                        </a:lnSpc>
                        <a:spcBef>
                          <a:spcPts val="4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27.</a:t>
                      </a: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Tennessee</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Emergency Financial Aid to Local Governments; Financially Distressed Municipality Procedures</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8"/>
                  </a:ext>
                </a:extLst>
              </a:tr>
              <a:tr h="347133">
                <a:tc>
                  <a:txBody>
                    <a:bodyPr/>
                    <a:lstStyle/>
                    <a:p>
                      <a:pPr marL="0" marR="0" algn="l">
                        <a:lnSpc>
                          <a:spcPts val="1500"/>
                        </a:lnSpc>
                        <a:spcBef>
                          <a:spcPts val="400"/>
                        </a:spcBef>
                        <a:spcAft>
                          <a:spcPts val="400"/>
                        </a:spcAft>
                        <a:tabLst>
                          <a:tab pos="-1200150" algn="l"/>
                        </a:tabLst>
                      </a:pPr>
                      <a:r>
                        <a:rPr lang="en-US" sz="1100" u="none" dirty="0">
                          <a:latin typeface="Arial" panose="020B0604020202020204" pitchFamily="34" charset="0"/>
                          <a:ea typeface="Times New Roman"/>
                          <a:cs typeface="Arial" panose="020B0604020202020204" pitchFamily="34" charset="0"/>
                        </a:rPr>
                        <a:t>28.</a:t>
                      </a: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Texas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Municipal Receivership</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9"/>
                  </a:ext>
                </a:extLst>
              </a:tr>
            </a:tbl>
          </a:graphicData>
        </a:graphic>
      </p:graphicFrame>
      <p:sp>
        <p:nvSpPr>
          <p:cNvPr id="12" name="Title 3">
            <a:extLst>
              <a:ext uri="{FF2B5EF4-FFF2-40B4-BE49-F238E27FC236}">
                <a16:creationId xmlns:a16="http://schemas.microsoft.com/office/drawing/2014/main" id="{654390D9-B80C-BB41-9BEC-EEFCB880F2F9}"/>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2758063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63</a:t>
            </a:fld>
            <a:endParaRPr lang="en-US" dirty="0">
              <a:latin typeface="Arial" pitchFamily="-105" charset="0"/>
              <a:ea typeface="Helvetica" pitchFamily="-105" charset="0"/>
              <a:cs typeface="Helvetica" pitchFamily="-105" charset="0"/>
            </a:endParaRPr>
          </a:p>
        </p:txBody>
      </p:sp>
      <p:sp>
        <p:nvSpPr>
          <p:cNvPr id="13" name="Rectangle 3"/>
          <p:cNvSpPr>
            <a:spLocks noChangeArrowheads="1"/>
          </p:cNvSpPr>
          <p:nvPr/>
        </p:nvSpPr>
        <p:spPr bwMode="auto">
          <a:xfrm>
            <a:off x="457200" y="4535713"/>
            <a:ext cx="8345714" cy="1560287"/>
          </a:xfrm>
          <a:prstGeom prst="rect">
            <a:avLst/>
          </a:prstGeom>
          <a:noFill/>
          <a:ln w="9525">
            <a:noFill/>
            <a:miter lim="800000"/>
            <a:headEnd/>
            <a:tailEnd/>
          </a:ln>
        </p:spPr>
        <p:txBody>
          <a:bodyPr>
            <a:prstTxWarp prst="textNoShape">
              <a:avLst/>
            </a:prstTxWarp>
          </a:bodyPr>
          <a:lstStyle/>
          <a:p>
            <a:pPr marL="342900" indent="-342900">
              <a:lnSpc>
                <a:spcPct val="98000"/>
              </a:lnSpc>
            </a:pPr>
            <a:endParaRPr lang="en-US" sz="1000" dirty="0">
              <a:solidFill>
                <a:srgbClr val="000000"/>
              </a:solidFill>
              <a:latin typeface="Arial" pitchFamily="-105" charset="0"/>
            </a:endParaRPr>
          </a:p>
        </p:txBody>
      </p:sp>
      <p:sp>
        <p:nvSpPr>
          <p:cNvPr id="7" name="TextBox 6"/>
          <p:cNvSpPr txBox="1"/>
          <p:nvPr/>
        </p:nvSpPr>
        <p:spPr>
          <a:xfrm>
            <a:off x="1400629" y="914400"/>
            <a:ext cx="184666" cy="461665"/>
          </a:xfrm>
          <a:prstGeom prst="rect">
            <a:avLst/>
          </a:prstGeom>
          <a:noFill/>
        </p:spPr>
        <p:txBody>
          <a:bodyPr wrap="none" rtlCol="0">
            <a:spAutoFit/>
          </a:bodyPr>
          <a:lstStyle/>
          <a:p>
            <a:endParaRPr lang="en-US" dirty="0"/>
          </a:p>
        </p:txBody>
      </p:sp>
      <p:sp>
        <p:nvSpPr>
          <p:cNvPr id="10" name="Content Placeholder 1"/>
          <p:cNvSpPr>
            <a:spLocks noGrp="1"/>
          </p:cNvSpPr>
          <p:nvPr>
            <p:ph idx="1"/>
          </p:nvPr>
        </p:nvSpPr>
        <p:spPr>
          <a:xfrm>
            <a:off x="457200" y="1600201"/>
            <a:ext cx="7634514" cy="3399970"/>
          </a:xfrm>
        </p:spPr>
        <p:txBody>
          <a:bodyPr/>
          <a:lstStyle/>
          <a:p>
            <a:pPr marL="0" indent="0" eaLnBrk="1" hangingPunct="1">
              <a:buFont typeface="Wingdings" pitchFamily="-111" charset="2"/>
              <a:buNone/>
              <a:defRPr/>
            </a:pPr>
            <a:endParaRPr lang="en-US" sz="1500" dirty="0"/>
          </a:p>
          <a:p>
            <a:pPr marL="514350" indent="-457200" eaLnBrk="1" hangingPunct="1">
              <a:buNone/>
              <a:defRPr/>
            </a:pPr>
            <a:endParaRPr lang="en-US" sz="1500" dirty="0"/>
          </a:p>
          <a:p>
            <a:pPr marL="514350" indent="-457200" eaLnBrk="1" hangingPunct="1">
              <a:buNone/>
              <a:defRPr/>
            </a:pPr>
            <a:endParaRPr lang="en-US" sz="1500" dirty="0"/>
          </a:p>
          <a:p>
            <a:pPr marL="0" indent="0" eaLnBrk="1" hangingPunct="1">
              <a:buFont typeface="Wingdings" pitchFamily="-111" charset="2"/>
              <a:buNone/>
              <a:defRPr/>
            </a:pPr>
            <a:endParaRPr lang="en-US" sz="1200" b="1" dirty="0">
              <a:ea typeface="ＭＳ Ｐゴシック" pitchFamily="-111" charset="-128"/>
              <a:cs typeface="ＭＳ Ｐゴシック" pitchFamily="-111" charset="-128"/>
            </a:endParaRPr>
          </a:p>
        </p:txBody>
      </p:sp>
      <p:graphicFrame>
        <p:nvGraphicFramePr>
          <p:cNvPr id="8" name="Table 7"/>
          <p:cNvGraphicFramePr>
            <a:graphicFrameLocks noGrp="1"/>
          </p:cNvGraphicFramePr>
          <p:nvPr>
            <p:extLst/>
          </p:nvPr>
        </p:nvGraphicFramePr>
        <p:xfrm>
          <a:off x="787400" y="1684867"/>
          <a:ext cx="7899399" cy="1303866"/>
        </p:xfrm>
        <a:graphic>
          <a:graphicData uri="http://schemas.openxmlformats.org/drawingml/2006/table">
            <a:tbl>
              <a:tblPr firstRow="1" bandRow="1">
                <a:tableStyleId>{5C22544A-7EE6-4342-B048-85BDC9FD1C3A}</a:tableStyleId>
              </a:tblPr>
              <a:tblGrid>
                <a:gridCol w="550333">
                  <a:extLst>
                    <a:ext uri="{9D8B030D-6E8A-4147-A177-3AD203B41FA5}">
                      <a16:colId xmlns:a16="http://schemas.microsoft.com/office/drawing/2014/main" val="20000"/>
                    </a:ext>
                  </a:extLst>
                </a:gridCol>
                <a:gridCol w="1871134">
                  <a:extLst>
                    <a:ext uri="{9D8B030D-6E8A-4147-A177-3AD203B41FA5}">
                      <a16:colId xmlns:a16="http://schemas.microsoft.com/office/drawing/2014/main" val="20001"/>
                    </a:ext>
                  </a:extLst>
                </a:gridCol>
                <a:gridCol w="5477932">
                  <a:extLst>
                    <a:ext uri="{9D8B030D-6E8A-4147-A177-3AD203B41FA5}">
                      <a16:colId xmlns:a16="http://schemas.microsoft.com/office/drawing/2014/main" val="20002"/>
                    </a:ext>
                  </a:extLst>
                </a:gridCol>
              </a:tblGrid>
              <a:tr h="389466">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pPr algn="ctr"/>
                      <a:r>
                        <a:rPr lang="en-US" sz="1400" b="1" u="none" cap="small" dirty="0">
                          <a:solidFill>
                            <a:schemeClr val="tx1"/>
                          </a:solidFill>
                          <a:latin typeface="Arial" panose="020B0604020202020204" pitchFamily="34" charset="0"/>
                          <a:cs typeface="Arial" panose="020B0604020202020204" pitchFamily="34" charset="0"/>
                        </a:rPr>
                        <a:t>State</a:t>
                      </a:r>
                    </a:p>
                  </a:txBody>
                  <a:tcPr anchor="ctr">
                    <a:solidFill>
                      <a:schemeClr val="bg1">
                        <a:lumMod val="50000"/>
                      </a:schemeClr>
                    </a:solidFill>
                  </a:tcPr>
                </a:tc>
                <a:tc>
                  <a:txBody>
                    <a:bodyPr/>
                    <a:lstStyle/>
                    <a:p>
                      <a:pPr algn="ctr"/>
                      <a:r>
                        <a:rPr lang="en-US" sz="1400" cap="small" dirty="0">
                          <a:solidFill>
                            <a:schemeClr val="tx1"/>
                          </a:solidFill>
                          <a:latin typeface="Arial" panose="020B0604020202020204" pitchFamily="34" charset="0"/>
                          <a:cs typeface="Arial" panose="020B0604020202020204" pitchFamily="34" charset="0"/>
                        </a:rPr>
                        <a:t>Intervention</a:t>
                      </a:r>
                      <a:r>
                        <a:rPr lang="en-US" sz="1400" cap="small" baseline="0" dirty="0">
                          <a:solidFill>
                            <a:schemeClr val="tx1"/>
                          </a:solidFill>
                          <a:latin typeface="Arial" panose="020B0604020202020204" pitchFamily="34" charset="0"/>
                          <a:cs typeface="Arial" panose="020B0604020202020204" pitchFamily="34" charset="0"/>
                        </a:rPr>
                        <a:t> Provision</a:t>
                      </a:r>
                      <a:endParaRPr lang="en-US" sz="1400" cap="small" dirty="0">
                        <a:solidFill>
                          <a:schemeClr val="tx1"/>
                        </a:solidFill>
                        <a:latin typeface="Arial" panose="020B0604020202020204" pitchFamily="34" charset="0"/>
                        <a:cs typeface="Arial" panose="020B0604020202020204" pitchFamily="34" charset="0"/>
                      </a:endParaRPr>
                    </a:p>
                  </a:txBody>
                  <a:tcPr anchor="ctr">
                    <a:solidFill>
                      <a:schemeClr val="bg1">
                        <a:lumMod val="50000"/>
                      </a:schemeClr>
                    </a:solidFill>
                  </a:tcPr>
                </a:tc>
                <a:extLst>
                  <a:ext uri="{0D108BD9-81ED-4DB2-BD59-A6C34878D82A}">
                    <a16:rowId xmlns:a16="http://schemas.microsoft.com/office/drawing/2014/main" val="10000"/>
                  </a:ext>
                </a:extLst>
              </a:tr>
              <a:tr h="400052">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29.</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Virginia</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Bond Payment Guarantee Provisions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1"/>
                  </a:ext>
                </a:extLst>
              </a:tr>
              <a:tr h="514348">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30.</a:t>
                      </a:r>
                      <a:endParaRPr lang="en-US" sz="1100" u="none"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Wisconsin</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tc>
                  <a:txBody>
                    <a:bodyPr/>
                    <a:lstStyle/>
                    <a:p>
                      <a:pPr marL="0" marR="0" algn="l">
                        <a:lnSpc>
                          <a:spcPts val="1500"/>
                        </a:lnSpc>
                        <a:spcBef>
                          <a:spcPts val="400"/>
                        </a:spcBef>
                        <a:spcAft>
                          <a:spcPts val="400"/>
                        </a:spcAft>
                        <a:tabLst>
                          <a:tab pos="-1200150" algn="l"/>
                        </a:tabLst>
                      </a:pPr>
                      <a:r>
                        <a:rPr lang="en-US" sz="1100" u="none" strike="noStrike" dirty="0">
                          <a:latin typeface="Arial" panose="020B0604020202020204" pitchFamily="34" charset="0"/>
                          <a:ea typeface="Times New Roman"/>
                          <a:cs typeface="Arial" panose="020B0604020202020204" pitchFamily="34" charset="0"/>
                        </a:rPr>
                        <a:t>Deficiency Protection for Public Improvement Bonds</a:t>
                      </a:r>
                      <a:endParaRPr lang="en-US" sz="1100" u="sng" dirty="0">
                        <a:latin typeface="Arial" panose="020B0604020202020204" pitchFamily="34" charset="0"/>
                        <a:ea typeface="Times New Roman"/>
                        <a:cs typeface="Arial" panose="020B0604020202020204" pitchFamily="34" charset="0"/>
                      </a:endParaRPr>
                    </a:p>
                  </a:txBody>
                  <a:tcPr marL="68580" marR="68580" marT="0" marB="0" anchor="ctr">
                    <a:solidFill>
                      <a:srgbClr val="E4E4E4"/>
                    </a:solidFill>
                  </a:tcPr>
                </a:tc>
                <a:extLst>
                  <a:ext uri="{0D108BD9-81ED-4DB2-BD59-A6C34878D82A}">
                    <a16:rowId xmlns:a16="http://schemas.microsoft.com/office/drawing/2014/main" val="10002"/>
                  </a:ext>
                </a:extLst>
              </a:tr>
            </a:tbl>
          </a:graphicData>
        </a:graphic>
      </p:graphicFrame>
      <p:sp>
        <p:nvSpPr>
          <p:cNvPr id="12" name="Title 3">
            <a:extLst>
              <a:ext uri="{FF2B5EF4-FFF2-40B4-BE49-F238E27FC236}">
                <a16:creationId xmlns:a16="http://schemas.microsoft.com/office/drawing/2014/main" id="{433BA97B-3E62-3E4F-9F8D-A62F9FAA4794}"/>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3308387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B.	</a:t>
            </a:r>
            <a:r>
              <a:rPr lang="en-US" sz="2000" u="sng" dirty="0">
                <a:latin typeface="Arial" charset="0"/>
                <a:ea typeface="Arial" charset="0"/>
                <a:cs typeface="Arial" charset="0"/>
              </a:rPr>
              <a:t>States recognize the use of a municipal receiver</a:t>
            </a:r>
            <a:r>
              <a:rPr lang="en-US" sz="2000" dirty="0">
                <a:latin typeface="Arial" charset="0"/>
                <a:ea typeface="ＭＳ Ｐゴシック" charset="-128"/>
              </a:rPr>
              <a:t>:</a:t>
            </a:r>
            <a:endParaRPr lang="en-US" sz="2000" dirty="0">
              <a:latin typeface="Arial" pitchFamily="-105" charset="0"/>
            </a:endParaRPr>
          </a:p>
          <a:p>
            <a:pPr marL="685800" lvl="1" indent="-225425" eaLnBrk="1" hangingPunct="1"/>
            <a:r>
              <a:rPr lang="en-US" sz="1800" dirty="0">
                <a:latin typeface="Arial" charset="0"/>
                <a:ea typeface="Arial" charset="0"/>
                <a:cs typeface="Arial" charset="0"/>
              </a:rPr>
              <a:t>The Rhode Island experience and the City of Central Falls:</a:t>
            </a:r>
          </a:p>
          <a:p>
            <a:pPr marL="920750" lvl="2" indent="-225425" eaLnBrk="1" hangingPunct="1"/>
            <a:r>
              <a:rPr lang="en-US" sz="1800" dirty="0">
                <a:latin typeface="Arial" charset="0"/>
                <a:ea typeface="Arial" charset="0"/>
                <a:cs typeface="Arial" charset="0"/>
              </a:rPr>
              <a:t>Overseers.</a:t>
            </a:r>
          </a:p>
          <a:p>
            <a:pPr marL="920750" lvl="2" indent="-225425" eaLnBrk="1" hangingPunct="1"/>
            <a:r>
              <a:rPr lang="en-US" sz="1800" dirty="0">
                <a:latin typeface="Arial" charset="0"/>
                <a:ea typeface="Arial" charset="0"/>
                <a:cs typeface="Arial" charset="0"/>
              </a:rPr>
              <a:t>Budget Commission</a:t>
            </a:r>
            <a:r>
              <a:rPr lang="en-US" sz="1800" dirty="0">
                <a:latin typeface="Arial" charset="0"/>
                <a:ea typeface="ＭＳ Ｐゴシック" charset="-128"/>
                <a:cs typeface="Arial" charset="0"/>
              </a:rPr>
              <a:t>.</a:t>
            </a:r>
          </a:p>
          <a:p>
            <a:pPr marL="920750" lvl="2" indent="-225425" eaLnBrk="1" hangingPunct="1"/>
            <a:r>
              <a:rPr lang="en-US" sz="1800" dirty="0">
                <a:latin typeface="Arial" charset="0"/>
                <a:ea typeface="Arial" charset="0"/>
                <a:cs typeface="Arial" charset="0"/>
              </a:rPr>
              <a:t>Receiver</a:t>
            </a:r>
            <a:r>
              <a:rPr lang="en-US" sz="1800" dirty="0">
                <a:latin typeface="Arial" charset="0"/>
                <a:ea typeface="ＭＳ Ｐゴシック" charset="-128"/>
                <a:cs typeface="Arial" charset="0"/>
              </a:rPr>
              <a:t>.</a:t>
            </a:r>
          </a:p>
          <a:p>
            <a:pPr marL="920750" lvl="2" indent="-225425" eaLnBrk="1" hangingPunct="1"/>
            <a:r>
              <a:rPr lang="en-US" sz="1800" dirty="0">
                <a:latin typeface="Arial" charset="0"/>
                <a:ea typeface="Arial" charset="0"/>
                <a:cs typeface="Arial" charset="0"/>
              </a:rPr>
              <a:t>Chapter 9</a:t>
            </a:r>
            <a:r>
              <a:rPr lang="en-US" sz="1800" dirty="0">
                <a:latin typeface="Arial" charset="0"/>
                <a:ea typeface="ＭＳ Ｐゴシック" charset="-128"/>
                <a:cs typeface="Arial" charset="0"/>
              </a:rPr>
              <a:t>.</a:t>
            </a:r>
          </a:p>
          <a:p>
            <a:pPr marL="685800" lvl="1" indent="-225425" eaLnBrk="1" hangingPunct="1"/>
            <a:r>
              <a:rPr lang="en-US" sz="1800" dirty="0">
                <a:latin typeface="Arial" charset="0"/>
                <a:ea typeface="Arial" charset="0"/>
                <a:cs typeface="Arial" charset="0"/>
              </a:rPr>
              <a:t>Texas’ use of judicially appointed receiver vs. financial control board, emergency financial managers, coordination overseers and refinance</a:t>
            </a:r>
            <a:r>
              <a:rPr lang="en-US" sz="1800" dirty="0">
                <a:latin typeface="Arial" charset="0"/>
                <a:ea typeface="ＭＳ Ｐゴシック" charset="-128"/>
                <a:cs typeface="Helvetica"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64</a:t>
            </a:fld>
            <a:endParaRPr lang="en-US" altLang="en-US" dirty="0"/>
          </a:p>
        </p:txBody>
      </p:sp>
      <p:sp>
        <p:nvSpPr>
          <p:cNvPr id="7" name="Title 3">
            <a:extLst>
              <a:ext uri="{FF2B5EF4-FFF2-40B4-BE49-F238E27FC236}">
                <a16:creationId xmlns:a16="http://schemas.microsoft.com/office/drawing/2014/main" id="{39A01E6F-B66C-B543-A19C-60778606C05B}"/>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3633041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C.	</a:t>
            </a:r>
            <a:r>
              <a:rPr lang="en-US" sz="2000" u="sng" dirty="0">
                <a:latin typeface="Arial" charset="0"/>
                <a:ea typeface="Arial" charset="0"/>
                <a:cs typeface="Arial" charset="0"/>
              </a:rPr>
              <a:t>Financial control boards and active supervision examples</a:t>
            </a:r>
            <a:r>
              <a:rPr lang="en-US" sz="2000" dirty="0">
                <a:latin typeface="Arial" charset="0"/>
                <a:ea typeface="ＭＳ Ｐゴシック" charset="-128"/>
              </a:rPr>
              <a:t>:</a:t>
            </a:r>
            <a:endParaRPr lang="en-US" sz="2000" dirty="0">
              <a:latin typeface="Arial" pitchFamily="-105" charset="0"/>
            </a:endParaRPr>
          </a:p>
          <a:p>
            <a:pPr marL="685800" lvl="1" indent="-225425" eaLnBrk="1" hangingPunct="1"/>
            <a:r>
              <a:rPr lang="en-US" sz="1800" dirty="0">
                <a:latin typeface="Arial" charset="0"/>
                <a:ea typeface="Arial" charset="0"/>
                <a:cs typeface="Arial" charset="0"/>
              </a:rPr>
              <a:t>The Rhode Island experience and the City of Central Falls.</a:t>
            </a:r>
          </a:p>
          <a:p>
            <a:pPr marL="685800" lvl="1" indent="-225425" eaLnBrk="1" hangingPunct="1"/>
            <a:r>
              <a:rPr lang="en-US" sz="1800" dirty="0">
                <a:latin typeface="Arial" charset="0"/>
                <a:ea typeface="Arial" charset="0"/>
                <a:cs typeface="Arial" charset="0"/>
              </a:rPr>
              <a:t>The New York experience – Financial Control Board.</a:t>
            </a:r>
          </a:p>
          <a:p>
            <a:pPr marL="685800" lvl="1" indent="-225425" eaLnBrk="1" hangingPunct="1"/>
            <a:r>
              <a:rPr lang="en-US" sz="1800" dirty="0">
                <a:latin typeface="Arial" charset="0"/>
                <a:ea typeface="Arial" charset="0"/>
                <a:cs typeface="Arial" charset="0"/>
              </a:rPr>
              <a:t>The Pennsylvania experience – Act 47.</a:t>
            </a:r>
          </a:p>
          <a:p>
            <a:pPr marL="685800" lvl="1" indent="-225425" eaLnBrk="1" hangingPunct="1"/>
            <a:r>
              <a:rPr lang="en-US" sz="1800" dirty="0">
                <a:latin typeface="Arial" charset="0"/>
                <a:ea typeface="Arial" charset="0"/>
                <a:cs typeface="Arial" charset="0"/>
              </a:rPr>
              <a:t>The Michigan and Indiana experience – Emergency Managers.</a:t>
            </a:r>
          </a:p>
          <a:p>
            <a:pPr marL="685800" lvl="1" indent="-225425" eaLnBrk="1" hangingPunct="1"/>
            <a:r>
              <a:rPr lang="en-US" sz="1800" dirty="0">
                <a:latin typeface="Arial" charset="0"/>
                <a:ea typeface="Arial" charset="0"/>
                <a:cs typeface="Arial" charset="0"/>
              </a:rPr>
              <a:t>The Massachusetts </a:t>
            </a:r>
            <a:r>
              <a:rPr lang="en-US" sz="1800" i="1" dirty="0">
                <a:latin typeface="Arial" charset="0"/>
                <a:ea typeface="Arial" charset="0"/>
                <a:cs typeface="Arial" charset="0"/>
              </a:rPr>
              <a:t>Ad Hoc</a:t>
            </a:r>
            <a:r>
              <a:rPr lang="en-US" sz="1800" dirty="0">
                <a:latin typeface="Arial" charset="0"/>
                <a:ea typeface="Arial" charset="0"/>
                <a:cs typeface="Arial" charset="0"/>
              </a:rPr>
              <a:t> experience.</a:t>
            </a:r>
          </a:p>
          <a:p>
            <a:pPr marL="685800" lvl="1" indent="-225425" eaLnBrk="1" hangingPunct="1"/>
            <a:r>
              <a:rPr lang="en-US" sz="1800" dirty="0">
                <a:latin typeface="Arial" charset="0"/>
                <a:ea typeface="Arial" charset="0"/>
                <a:cs typeface="Arial" charset="0"/>
              </a:rPr>
              <a:t>The California experience – Neutral Evaluator.</a:t>
            </a:r>
          </a:p>
          <a:p>
            <a:pPr marL="685800" lvl="1" indent="-225425" eaLnBrk="1" hangingPunct="1"/>
            <a:r>
              <a:rPr lang="en-US" sz="1800" dirty="0">
                <a:latin typeface="Arial" charset="0"/>
                <a:ea typeface="Arial" charset="0"/>
                <a:cs typeface="Arial" charset="0"/>
              </a:rPr>
              <a:t>The North Carolina – Local Government Commission – oversight and approval from the cradle if debt issued to annual financial reports.</a:t>
            </a:r>
          </a:p>
          <a:p>
            <a:pPr marL="685800" lvl="1" indent="-225425" eaLnBrk="1" hangingPunct="1"/>
            <a:r>
              <a:rPr lang="en-US" sz="1800" dirty="0">
                <a:latin typeface="Arial" charset="0"/>
                <a:ea typeface="Arial" charset="0"/>
                <a:cs typeface="Arial" charset="0"/>
              </a:rPr>
              <a:t>Puerto Rico – Puerto Rico Oversight, Management and Economic Stability Act</a:t>
            </a:r>
            <a:r>
              <a:rPr lang="en-US" sz="1800" dirty="0">
                <a:latin typeface="Arial" charset="0"/>
                <a:ea typeface="ＭＳ Ｐゴシック" charset="-128"/>
                <a:cs typeface="Helvetica" charset="0"/>
              </a:rPr>
              <a:t>.</a:t>
            </a:r>
          </a:p>
          <a:p>
            <a:pPr marL="685800" lvl="1" indent="-225425" eaLnBrk="1" hangingPunct="1"/>
            <a:r>
              <a:rPr lang="en-US" sz="1800" dirty="0">
                <a:latin typeface="Arial" charset="0"/>
                <a:ea typeface="ＭＳ Ｐゴシック" charset="-128"/>
                <a:cs typeface="Helvetica" charset="0"/>
              </a:rPr>
              <a:t>MARB – For the oversight and state assistance to the City of Hartford.</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65</a:t>
            </a:fld>
            <a:endParaRPr lang="en-US" altLang="en-US" dirty="0"/>
          </a:p>
        </p:txBody>
      </p:sp>
      <p:sp>
        <p:nvSpPr>
          <p:cNvPr id="7" name="Title 3">
            <a:extLst>
              <a:ext uri="{FF2B5EF4-FFF2-40B4-BE49-F238E27FC236}">
                <a16:creationId xmlns:a16="http://schemas.microsoft.com/office/drawing/2014/main" id="{BDB910DD-233E-C64B-934A-4CE68981C358}"/>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2899038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D.	</a:t>
            </a:r>
            <a:r>
              <a:rPr lang="en-US" sz="2000" u="sng" dirty="0">
                <a:latin typeface="Arial" charset="0"/>
                <a:ea typeface="ＭＳ Ｐゴシック" charset="-128"/>
                <a:cs typeface="Helvetica" charset="0"/>
              </a:rPr>
              <a:t>Development of a Municipal Protection Commission as a quasi judicial entity to determine what costs are sustainable and affordable and which are not, including labor costs and benefits and whether taxes should be raised or costs reduced</a:t>
            </a:r>
            <a:r>
              <a:rPr lang="en-US" sz="2000" dirty="0">
                <a:latin typeface="Arial" charset="0"/>
                <a:ea typeface="ＭＳ Ｐゴシック" charset="-128"/>
              </a:rPr>
              <a:t>.</a:t>
            </a:r>
          </a:p>
          <a:p>
            <a:pPr marL="460375" indent="-460375" eaLnBrk="1" hangingPunct="1">
              <a:buNone/>
            </a:pPr>
            <a:r>
              <a:rPr lang="en-US" sz="2000" dirty="0">
                <a:latin typeface="Arial" charset="0"/>
                <a:ea typeface="ＭＳ Ｐゴシック" charset="-128"/>
              </a:rPr>
              <a:t>E.	</a:t>
            </a:r>
            <a:r>
              <a:rPr lang="en-US" sz="2000" u="sng" dirty="0">
                <a:latin typeface="Arial" charset="0"/>
                <a:ea typeface="ＭＳ Ｐゴシック" charset="-128"/>
                <a:cs typeface="Helvetica" charset="0"/>
              </a:rPr>
              <a:t>The structure for oversight and emergency financing</a:t>
            </a:r>
            <a:r>
              <a:rPr lang="en-US" sz="2000" dirty="0">
                <a:latin typeface="Arial" charset="0"/>
                <a:ea typeface="ＭＳ Ｐゴシック" charset="-128"/>
                <a:cs typeface="Helvetica" charset="0"/>
              </a:rPr>
              <a:t>:</a:t>
            </a:r>
            <a:endParaRPr lang="en-US" sz="2000" dirty="0">
              <a:latin typeface="Arial" pitchFamily="-105" charset="0"/>
            </a:endParaRPr>
          </a:p>
          <a:p>
            <a:pPr marL="685800" lvl="1" indent="-225425" eaLnBrk="1" hangingPunct="1"/>
            <a:r>
              <a:rPr lang="en-US" sz="1800" dirty="0">
                <a:latin typeface="Arial" charset="0"/>
                <a:ea typeface="ＭＳ Ｐゴシック" charset="-128"/>
                <a:cs typeface="Helvetica" charset="0"/>
              </a:rPr>
              <a:t>Grants from federal, state and regional governmental bodies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Loans from federal, state and regional governmental bodies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State intercepts of tax revenue</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Involvement in local government budget process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Required financial performance and targeted levels of essential governmental services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State legislative assistance in tax revenue and powers.</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66</a:t>
            </a:fld>
            <a:endParaRPr lang="en-US" altLang="en-US" dirty="0"/>
          </a:p>
        </p:txBody>
      </p:sp>
      <p:sp>
        <p:nvSpPr>
          <p:cNvPr id="7" name="Title 3">
            <a:extLst>
              <a:ext uri="{FF2B5EF4-FFF2-40B4-BE49-F238E27FC236}">
                <a16:creationId xmlns:a16="http://schemas.microsoft.com/office/drawing/2014/main" id="{CCBD5BF0-D00B-FE40-B99F-E33F36790E99}"/>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718834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sz="1800" dirty="0">
                <a:latin typeface="Arial" charset="0"/>
                <a:ea typeface="ＭＳ Ｐゴシック" charset="-128"/>
                <a:cs typeface="Helvetica" charset="0"/>
              </a:rPr>
              <a:t>Back-up by moral obligations of the state</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Considerations regarding the appointment of authority members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Acceleration of loans and obligations if performance triggers are violated</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Dealing with the press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What powers are essential for state oversight and assistance</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Exploration of transfer of certain governmental services (and related costs) to other governmental bodies.</a:t>
            </a:r>
          </a:p>
          <a:p>
            <a:pPr marL="685800" lvl="1" indent="-225425" eaLnBrk="1" hangingPunct="1"/>
            <a:r>
              <a:rPr lang="en-US" sz="1800" dirty="0">
                <a:latin typeface="Arial" charset="0"/>
                <a:ea typeface="ＭＳ Ｐゴシック" charset="-128"/>
                <a:cs typeface="Helvetica" charset="0"/>
              </a:rPr>
              <a:t>Consolidation of regional essential governmental services.</a:t>
            </a:r>
          </a:p>
          <a:p>
            <a:pPr marL="685800" lvl="1" indent="-225425" eaLnBrk="1" hangingPunct="1"/>
            <a:r>
              <a:rPr lang="en-US" sz="1800" dirty="0">
                <a:latin typeface="Arial" charset="0"/>
                <a:ea typeface="ＭＳ Ｐゴシック" charset="-128"/>
                <a:cs typeface="Helvetica" charset="0"/>
              </a:rPr>
              <a:t>Power to authorize Chapter 9 if needed or bridge financing or refinancing of troubled debt.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67</a:t>
            </a:fld>
            <a:endParaRPr lang="en-US" altLang="en-US" dirty="0"/>
          </a:p>
        </p:txBody>
      </p:sp>
      <p:sp>
        <p:nvSpPr>
          <p:cNvPr id="7" name="Title 3">
            <a:extLst>
              <a:ext uri="{FF2B5EF4-FFF2-40B4-BE49-F238E27FC236}">
                <a16:creationId xmlns:a16="http://schemas.microsoft.com/office/drawing/2014/main" id="{A3885D67-3AC1-D24E-9527-19E239174015}"/>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432768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sz="1800" dirty="0">
                <a:latin typeface="Arial" charset="0"/>
                <a:ea typeface="ＭＳ Ｐゴシック" charset="-128"/>
                <a:cs typeface="Helvetica" charset="0"/>
              </a:rPr>
              <a:t>Use of intercept of state tax payable to municipality to ensure essential municipal service</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Private public partnerships – Lease and sale of municipal properties to provide bridge financing and cash flow relief</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Vendor assistance program – Providing vendor payments through securitization financing of payables. Payment from dedicated tax revenues over time. Provide current cash flow relief from current or future vendor payments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Explore consolidation on a regional basis of certain governmental services</a:t>
            </a:r>
            <a:r>
              <a:rPr lang="en-US" sz="1800" dirty="0">
                <a:latin typeface="Arial" charset="0"/>
                <a:ea typeface="Arial" charset="0"/>
                <a:cs typeface="Arial" charset="0"/>
              </a:rPr>
              <a:t>.</a:t>
            </a:r>
          </a:p>
          <a:p>
            <a:pPr marL="685800" lvl="1" indent="-225425" eaLnBrk="1" hangingPunct="1"/>
            <a:r>
              <a:rPr lang="en-US" sz="1800" dirty="0">
                <a:latin typeface="Arial" charset="0"/>
                <a:ea typeface="ＭＳ Ｐゴシック" charset="-128"/>
                <a:cs typeface="Helvetica" charset="0"/>
              </a:rPr>
              <a:t>Monitor compliance with any restructuring plan to ensure compliance and prevent financial erosion</a:t>
            </a:r>
            <a:r>
              <a:rPr lang="en-US" sz="1800" dirty="0">
                <a:latin typeface="Arial" charset="0"/>
                <a:ea typeface="Arial" charset="0"/>
                <a:cs typeface="Arial"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68</a:t>
            </a:fld>
            <a:endParaRPr lang="en-US" altLang="en-US" dirty="0"/>
          </a:p>
        </p:txBody>
      </p:sp>
      <p:sp>
        <p:nvSpPr>
          <p:cNvPr id="7" name="Title 3">
            <a:extLst>
              <a:ext uri="{FF2B5EF4-FFF2-40B4-BE49-F238E27FC236}">
                <a16:creationId xmlns:a16="http://schemas.microsoft.com/office/drawing/2014/main" id="{EF381194-CD6D-D64A-AA4C-997878F89A11}"/>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1854282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F.	</a:t>
            </a:r>
            <a:r>
              <a:rPr lang="en-US" sz="2000" u="sng" dirty="0">
                <a:latin typeface="Arial" charset="0"/>
                <a:ea typeface="ＭＳ Ｐゴシック" charset="-128"/>
                <a:cs typeface="Helvetica" charset="0"/>
              </a:rPr>
              <a:t>Applicable state assistance, refinancing and restructuring mechanism should be disclosed</a:t>
            </a:r>
            <a:r>
              <a:rPr lang="en-US" sz="2000" dirty="0">
                <a:latin typeface="Arial" charset="0"/>
                <a:ea typeface="ＭＳ Ｐゴシック" charset="-128"/>
                <a:cs typeface="Helvetica" charset="0"/>
              </a:rPr>
              <a:t>:</a:t>
            </a:r>
            <a:endParaRPr lang="en-US" sz="2000" dirty="0">
              <a:latin typeface="Arial" pitchFamily="-105" charset="0"/>
            </a:endParaRPr>
          </a:p>
          <a:p>
            <a:pPr marL="685800" lvl="1" indent="-225425" eaLnBrk="1" hangingPunct="1"/>
            <a:r>
              <a:rPr lang="en-US" sz="1800" dirty="0">
                <a:latin typeface="Arial" charset="0"/>
                <a:ea typeface="ＭＳ Ｐゴシック" charset="-128"/>
                <a:cs typeface="ＭＳ Ｐゴシック" charset="-128"/>
              </a:rPr>
              <a:t>To the degree state has effective and applicable mechanism to help prevent default or provide funds or assistance to prevent default or methods of solving financial problems of municipal issuers this is information important to the investor and should be considered to be disclosed to the investor. Such information may improve the perception of the issuer’s credibility in the market</a:t>
            </a:r>
            <a:r>
              <a:rPr lang="en-US" sz="1800" dirty="0">
                <a:latin typeface="Arial" charset="0"/>
                <a:ea typeface="ＭＳ Ｐゴシック" charset="-128"/>
                <a:cs typeface="Helvetica"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69</a:t>
            </a:fld>
            <a:endParaRPr lang="en-US" altLang="en-US" dirty="0"/>
          </a:p>
        </p:txBody>
      </p:sp>
      <p:sp>
        <p:nvSpPr>
          <p:cNvPr id="7" name="Title 3">
            <a:extLst>
              <a:ext uri="{FF2B5EF4-FFF2-40B4-BE49-F238E27FC236}">
                <a16:creationId xmlns:a16="http://schemas.microsoft.com/office/drawing/2014/main" id="{E8E53A81-756E-124B-8397-89D0B423A7C4}"/>
              </a:ext>
            </a:extLst>
          </p:cNvPr>
          <p:cNvSpPr>
            <a:spLocks noGrp="1"/>
          </p:cNvSpPr>
          <p:nvPr>
            <p:ph type="title"/>
          </p:nvPr>
        </p:nvSpPr>
        <p:spPr>
          <a:xfrm>
            <a:off x="457200" y="274638"/>
            <a:ext cx="8229600" cy="1143000"/>
          </a:xfrm>
        </p:spPr>
        <p:txBody>
          <a:bodyPr/>
          <a:lstStyle/>
          <a:p>
            <a:pPr marL="628650" indent="-628650"/>
            <a:r>
              <a:rPr lang="en-US" altLang="en-US" sz="2900" dirty="0">
                <a:latin typeface="Arial" charset="0"/>
                <a:ea typeface="ＭＳ Ｐゴシック" charset="-128"/>
              </a:rPr>
              <a:t>VI.	Increasing Effort for State Oversight and Assistance to Local Governments in Financial Distress</a:t>
            </a:r>
            <a:endParaRPr lang="en-US" sz="2900" dirty="0"/>
          </a:p>
        </p:txBody>
      </p:sp>
    </p:spTree>
    <p:extLst>
      <p:ext uri="{BB962C8B-B14F-4D97-AF65-F5344CB8AC3E}">
        <p14:creationId xmlns:p14="http://schemas.microsoft.com/office/powerpoint/2010/main" val="33850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dirty="0">
                <a:latin typeface="Arial" charset="0"/>
                <a:ea typeface="ＭＳ Ｐゴシック" charset="-128"/>
              </a:rPr>
              <a:t>Table of Contents</a:t>
            </a:r>
          </a:p>
        </p:txBody>
      </p:sp>
      <p:sp>
        <p:nvSpPr>
          <p:cNvPr id="38915" name="Content Placeholder 7"/>
          <p:cNvSpPr>
            <a:spLocks noGrp="1"/>
          </p:cNvSpPr>
          <p:nvPr>
            <p:ph idx="1"/>
          </p:nvPr>
        </p:nvSpPr>
        <p:spPr>
          <a:xfrm>
            <a:off x="457200" y="1600200"/>
            <a:ext cx="8229600" cy="4525963"/>
          </a:xfrm>
        </p:spPr>
        <p:txBody>
          <a:bodyPr/>
          <a:lstStyle/>
          <a:p>
            <a:pPr marL="1087438" indent="-1079500" eaLnBrk="1" hangingPunct="1">
              <a:buNone/>
              <a:tabLst>
                <a:tab pos="7883525" algn="r"/>
              </a:tabLst>
            </a:pPr>
            <a:r>
              <a:rPr lang="en-US" sz="1400" cap="small" dirty="0"/>
              <a:t>Appendix I </a:t>
            </a:r>
            <a:r>
              <a:rPr lang="en-US" altLang="en-US" sz="1400" dirty="0">
                <a:latin typeface="Arial" charset="0"/>
                <a:ea typeface="ＭＳ Ｐゴシック" charset="-128"/>
              </a:rPr>
              <a:t>–	</a:t>
            </a:r>
            <a:r>
              <a:rPr lang="en-US" sz="1400" dirty="0"/>
              <a:t>General Overview of a 50 State Survey of Rights and Remedies</a:t>
            </a:r>
            <a:br>
              <a:rPr lang="en-US" sz="1400" dirty="0"/>
            </a:br>
            <a:r>
              <a:rPr lang="en-US" sz="1400" dirty="0"/>
              <a:t>Provided by States to Investors Relating to Government Bond Debt</a:t>
            </a:r>
            <a:br>
              <a:rPr lang="en-US" sz="1400" dirty="0"/>
            </a:br>
            <a:r>
              <a:rPr lang="en-US" sz="1400" dirty="0"/>
              <a:t>and State Oversight and Supervision of Financial Emergencies and</a:t>
            </a:r>
            <a:br>
              <a:rPr lang="en-US" sz="1400" dirty="0"/>
            </a:br>
            <a:r>
              <a:rPr lang="en-US" sz="1400" dirty="0"/>
              <a:t>Authorization to File Chapter 9 Bankruptcy	</a:t>
            </a:r>
            <a:r>
              <a:rPr lang="en-US" sz="1400" dirty="0">
                <a:latin typeface="+mj-lt"/>
              </a:rPr>
              <a:t>92</a:t>
            </a:r>
          </a:p>
          <a:p>
            <a:pPr marL="1087438" indent="-1079500" eaLnBrk="1" hangingPunct="1">
              <a:buNone/>
              <a:tabLst>
                <a:tab pos="7883525" algn="r"/>
              </a:tabLst>
            </a:pPr>
            <a:r>
              <a:rPr lang="en-US" sz="1400" cap="small" dirty="0">
                <a:solidFill>
                  <a:schemeClr val="tx1">
                    <a:lumMod val="75000"/>
                    <a:lumOff val="25000"/>
                  </a:schemeClr>
                </a:solidFill>
              </a:rPr>
              <a:t>Appendix II</a:t>
            </a:r>
            <a:r>
              <a:rPr lang="en-US" sz="1400" dirty="0">
                <a:solidFill>
                  <a:schemeClr val="tx1">
                    <a:lumMod val="75000"/>
                    <a:lumOff val="25000"/>
                  </a:schemeClr>
                </a:solidFill>
              </a:rPr>
              <a:t> –	Examples of an Approach to Economic Development that May Work</a:t>
            </a:r>
            <a:br>
              <a:rPr lang="en-US" sz="1400" dirty="0">
                <a:solidFill>
                  <a:schemeClr val="tx1">
                    <a:lumMod val="75000"/>
                    <a:lumOff val="25000"/>
                  </a:schemeClr>
                </a:solidFill>
              </a:rPr>
            </a:br>
            <a:r>
              <a:rPr lang="en-US" sz="1400" dirty="0">
                <a:solidFill>
                  <a:schemeClr val="tx1">
                    <a:lumMod val="75000"/>
                    <a:lumOff val="25000"/>
                  </a:schemeClr>
                </a:solidFill>
              </a:rPr>
              <a:t>for Distressed Municipalities: Upside Chicago – Creation of 10-18</a:t>
            </a:r>
            <a:br>
              <a:rPr lang="en-US" sz="1400" dirty="0">
                <a:solidFill>
                  <a:schemeClr val="tx1">
                    <a:lumMod val="75000"/>
                    <a:lumOff val="25000"/>
                  </a:schemeClr>
                </a:solidFill>
              </a:rPr>
            </a:br>
            <a:r>
              <a:rPr lang="en-US" sz="1400" dirty="0">
                <a:solidFill>
                  <a:schemeClr val="tx1">
                    <a:lumMod val="75000"/>
                    <a:lumOff val="25000"/>
                  </a:schemeClr>
                </a:solidFill>
              </a:rPr>
              <a:t>Industrial Parks in the Chicago Area Creating 20,000 New Good</a:t>
            </a:r>
            <a:br>
              <a:rPr lang="en-US" sz="1400" dirty="0">
                <a:solidFill>
                  <a:schemeClr val="tx1">
                    <a:lumMod val="75000"/>
                    <a:lumOff val="25000"/>
                  </a:schemeClr>
                </a:solidFill>
              </a:rPr>
            </a:br>
            <a:r>
              <a:rPr lang="en-US" sz="1400" dirty="0">
                <a:solidFill>
                  <a:schemeClr val="tx1">
                    <a:lumMod val="75000"/>
                    <a:lumOff val="25000"/>
                  </a:schemeClr>
                </a:solidFill>
              </a:rPr>
              <a:t>Jobs for about 100-140 New or Relocated Companies and the</a:t>
            </a:r>
            <a:br>
              <a:rPr lang="en-US" sz="1400" dirty="0">
                <a:solidFill>
                  <a:schemeClr val="tx1">
                    <a:lumMod val="75000"/>
                    <a:lumOff val="25000"/>
                  </a:schemeClr>
                </a:solidFill>
              </a:rPr>
            </a:br>
            <a:r>
              <a:rPr lang="en-US" sz="1400" dirty="0">
                <a:solidFill>
                  <a:schemeClr val="tx1">
                    <a:lumMod val="75000"/>
                    <a:lumOff val="25000"/>
                  </a:schemeClr>
                </a:solidFill>
              </a:rPr>
              <a:t>City of Pittsburg’s Recovery Plan	96</a:t>
            </a:r>
            <a:endParaRPr lang="en-US" altLang="en-US" sz="1400" dirty="0">
              <a:solidFill>
                <a:schemeClr val="tx1">
                  <a:lumMod val="75000"/>
                  <a:lumOff val="25000"/>
                </a:schemeClr>
              </a:solidFill>
              <a:latin typeface="+mj-lt"/>
              <a:ea typeface="ＭＳ Ｐゴシック" charset="-128"/>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680C5CC2-224C-044C-9CC5-D44B081D4A3D}" type="slidenum">
              <a:rPr lang="en-US" altLang="en-US" sz="1000">
                <a:solidFill>
                  <a:srgbClr val="FFFFFF"/>
                </a:solidFill>
                <a:latin typeface="Arial" charset="0"/>
              </a:rPr>
              <a:pPr eaLnBrk="1" hangingPunct="1"/>
              <a:t>7</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1499286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A.	</a:t>
            </a:r>
            <a:r>
              <a:rPr lang="en-US" sz="2000" u="sng" dirty="0">
                <a:latin typeface="Arial" charset="0"/>
                <a:ea typeface="ＭＳ Ｐゴシック" charset="-128"/>
              </a:rPr>
              <a:t>We cannot avoid economic cycles but history of financial stability points the way</a:t>
            </a:r>
            <a:r>
              <a:rPr lang="en-US" sz="2000" dirty="0">
                <a:latin typeface="Arial" charset="0"/>
                <a:ea typeface="ＭＳ Ｐゴシック" charset="-128"/>
              </a:rPr>
              <a:t>: In the U.S.A., financial challenges and difficulties in balancing a government budget are not so much caused by the desire to spend more than tax revenues currently generate but rather by economic cycles such as panics, recessions and depressions. The cycles are </a:t>
            </a:r>
            <a:r>
              <a:rPr lang="en-US" sz="2000" dirty="0"/>
              <a:t>exacerbated by unfunded pension obligations that are not sustainable and affordable as well as the adverse effects of failing to fund essential services and needed infrastructure at an acceptable level. The healthy economy of a state or local government goes hand in hand with full funding of essential services and needed infrastructure improvements and making sure all costs, including labor and pension obligations, are sustainable and affordable.</a:t>
            </a:r>
            <a:endParaRPr lang="en-US" sz="2000" dirty="0">
              <a:latin typeface="Arial" pitchFamily="-105"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70</a:t>
            </a:fld>
            <a:endParaRPr lang="en-US" altLang="en-US" dirty="0"/>
          </a:p>
        </p:txBody>
      </p:sp>
      <p:sp>
        <p:nvSpPr>
          <p:cNvPr id="7" name="Title 3">
            <a:extLst>
              <a:ext uri="{FF2B5EF4-FFF2-40B4-BE49-F238E27FC236}">
                <a16:creationId xmlns:a16="http://schemas.microsoft.com/office/drawing/2014/main" id="{99B45C9A-6C85-794D-8527-B412AC5ED4B8}"/>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3466726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B.	</a:t>
            </a:r>
            <a:r>
              <a:rPr lang="en-US" sz="2000" u="sng" dirty="0">
                <a:latin typeface="Arial" charset="0"/>
                <a:ea typeface="ＭＳ Ｐゴシック" charset="-128"/>
              </a:rPr>
              <a:t>Need to address the systemic problems of the past that caused financial distress</a:t>
            </a:r>
            <a:r>
              <a:rPr lang="en-US" sz="2000" dirty="0">
                <a:latin typeface="Arial" charset="0"/>
                <a:ea typeface="ＭＳ Ｐゴシック" charset="-128"/>
              </a:rPr>
              <a:t>: Other countries that have suffered the need for a debt restructuring have generally repeated the process numerous times with band aids rather than a permanent fix because they merely reduced debt without addressing the systemic problems that caused the financial distress. States and local government should always strive for the permanent fix as opposed to the band aid.</a:t>
            </a:r>
          </a:p>
          <a:p>
            <a:pPr marL="460375" indent="-460375" eaLnBrk="1" hangingPunct="1">
              <a:buNone/>
            </a:pPr>
            <a:r>
              <a:rPr lang="en-US" sz="2000" dirty="0">
                <a:latin typeface="Arial" charset="0"/>
                <a:ea typeface="ＭＳ Ｐゴシック" charset="-128"/>
              </a:rPr>
              <a:t>C.	</a:t>
            </a:r>
            <a:r>
              <a:rPr lang="en-US" sz="2000" u="sng" dirty="0">
                <a:latin typeface="Arial" charset="0"/>
                <a:ea typeface="ＭＳ Ｐゴシック" charset="-128"/>
              </a:rPr>
              <a:t>Balanced budgets require services and infrastructure at the level desired</a:t>
            </a:r>
            <a:r>
              <a:rPr lang="en-US" sz="2000" dirty="0">
                <a:latin typeface="Arial" charset="0"/>
                <a:ea typeface="ＭＳ Ｐゴシック" charset="-128"/>
              </a:rPr>
              <a:t>: The state and local governments in the U.S.A. have a long history of financial credibility having learned that quick fixes and failure to maintain governmental services and infrastructure at an acceptable and desired level result in a loss of businesses and individual taxpayers with the accompanying fiscal distress</a:t>
            </a:r>
            <a:r>
              <a:rPr lang="en-US" sz="2000" dirty="0"/>
              <a:t>.</a:t>
            </a:r>
            <a:endParaRPr lang="en-US" sz="2000" dirty="0">
              <a:latin typeface="Arial" pitchFamily="-105" charset="0"/>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71</a:t>
            </a:fld>
            <a:endParaRPr lang="en-US" altLang="en-US" dirty="0"/>
          </a:p>
        </p:txBody>
      </p:sp>
      <p:sp>
        <p:nvSpPr>
          <p:cNvPr id="8" name="Title 3">
            <a:extLst>
              <a:ext uri="{FF2B5EF4-FFF2-40B4-BE49-F238E27FC236}">
                <a16:creationId xmlns:a16="http://schemas.microsoft.com/office/drawing/2014/main" id="{BD1CD303-4506-DD42-8DC6-ED49E41BE2DA}"/>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969973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D.	</a:t>
            </a:r>
            <a:r>
              <a:rPr lang="en-US" sz="2000" u="sng" dirty="0">
                <a:latin typeface="Arial" charset="0"/>
                <a:ea typeface="ＭＳ Ｐゴシック" charset="-128"/>
              </a:rPr>
              <a:t>The state legislatures have assisted in balancing the budget with needed legislation</a:t>
            </a:r>
            <a:r>
              <a:rPr lang="en-US" sz="2000" dirty="0">
                <a:latin typeface="Arial" charset="0"/>
                <a:ea typeface="ＭＳ Ｐゴシック" charset="-128"/>
              </a:rPr>
              <a:t>: State legislatures have assisted in state and local governments by passing legislation that (i) limits debts and taxes, (ii) provides financial oversight and assistance to those who need it, (iii) assures and requires funding of needed services and infrastructure at the level desired, (iv) respects the principles of government financing and uses statutory liens and special revenues to reduce the cost of borrowing and reinvests in the state and local governments and (v) encourages reinvestment in the state and local governments and creation of new, good jobs and business development.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72</a:t>
            </a:fld>
            <a:endParaRPr lang="en-US" altLang="en-US" dirty="0"/>
          </a:p>
        </p:txBody>
      </p:sp>
      <p:sp>
        <p:nvSpPr>
          <p:cNvPr id="8" name="Title 3">
            <a:extLst>
              <a:ext uri="{FF2B5EF4-FFF2-40B4-BE49-F238E27FC236}">
                <a16:creationId xmlns:a16="http://schemas.microsoft.com/office/drawing/2014/main" id="{506CA1FE-9E41-DC49-AA77-8D4F6FDB2AD3}"/>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1781007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1800" dirty="0">
                <a:latin typeface="Arial" charset="0"/>
                <a:ea typeface="ＭＳ Ｐゴシック" charset="-128"/>
              </a:rPr>
              <a:t>E.	</a:t>
            </a:r>
            <a:r>
              <a:rPr lang="en-US" altLang="en-US" sz="1800" u="sng" dirty="0">
                <a:latin typeface="Arial" charset="0"/>
                <a:ea typeface="ＭＳ Ｐゴシック" charset="-128"/>
              </a:rPr>
              <a:t>The need to reinvest in state and local governments</a:t>
            </a:r>
            <a:r>
              <a:rPr lang="en-US" sz="1800" dirty="0">
                <a:latin typeface="Arial" charset="0"/>
                <a:ea typeface="ＭＳ Ｐゴシック" charset="-128"/>
              </a:rPr>
              <a:t>:</a:t>
            </a:r>
          </a:p>
          <a:p>
            <a:pPr marL="920750" lvl="1" indent="-460375" eaLnBrk="1" hangingPunct="1">
              <a:buNone/>
            </a:pPr>
            <a:r>
              <a:rPr lang="en-US" sz="1550" dirty="0">
                <a:latin typeface="Arial" charset="0"/>
                <a:ea typeface="ＭＳ Ｐゴシック" charset="-128"/>
              </a:rPr>
              <a:t>1.	</a:t>
            </a:r>
            <a:r>
              <a:rPr lang="en-US" altLang="en-US" sz="1550" u="sng" dirty="0">
                <a:solidFill>
                  <a:srgbClr val="4D4F53"/>
                </a:solidFill>
                <a:latin typeface="Arial" charset="0"/>
                <a:ea typeface="ＭＳ Ｐゴシック" charset="-128"/>
              </a:rPr>
              <a:t>The $3.6 trillion price tag and cost of delay</a:t>
            </a:r>
            <a:r>
              <a:rPr lang="en-US" altLang="en-US" sz="1550" dirty="0">
                <a:solidFill>
                  <a:srgbClr val="4D4F53"/>
                </a:solidFill>
                <a:latin typeface="Arial" charset="0"/>
                <a:ea typeface="ＭＳ Ｐゴシック" charset="-128"/>
              </a:rPr>
              <a:t>. The American Society of Civil Engineers (“ASCE”), in its 2013 Report, estimates the cost to maintain infrastructure at a passable level will be $3.6 trillion by 2020 or about 4 times the annual tax revenues for all state and local governments. In 2009, ASCE’s number for the next 5 years was $2.2 trillion. Inattention has caused the number to increase by $1.4 trillion in 5 years</a:t>
            </a:r>
            <a:r>
              <a:rPr lang="en-US" sz="1550" dirty="0">
                <a:latin typeface="Arial" charset="0"/>
                <a:ea typeface="ＭＳ Ｐゴシック" charset="-128"/>
              </a:rPr>
              <a:t>. In ASCE’s 2017 Report stated the cumulative infrastructure funding needs based on current trends extended to 2025 is $4.59 trillion to have passable infrastructure estimated funding has a gap of over $2 trillion. ASCE discovered in its 2016 economic study “Failure to Act Closing the Infrastructure Investment Gap for America’s Economic Future” that the failure to do necessary infrastructure improvements in the U.S.A. will cost the county $3.9 trillion in losses suffered to the GDP by 2025, $7 trillion in lost business sales by 2025 and $2.5 million in lost American jobs in 2025.</a:t>
            </a:r>
          </a:p>
          <a:p>
            <a:pPr marL="920750" lvl="1" indent="-460375" eaLnBrk="1" hangingPunct="1">
              <a:buNone/>
            </a:pPr>
            <a:r>
              <a:rPr lang="en-US" sz="1550" dirty="0">
                <a:latin typeface="Arial" charset="0"/>
                <a:ea typeface="ＭＳ Ｐゴシック" charset="-128"/>
              </a:rPr>
              <a:t>2.	</a:t>
            </a:r>
            <a:r>
              <a:rPr lang="en-US" altLang="en-US" sz="1550" u="sng" dirty="0">
                <a:solidFill>
                  <a:srgbClr val="4D4F53"/>
                </a:solidFill>
                <a:latin typeface="Arial" charset="0"/>
                <a:ea typeface="ＭＳ Ｐゴシック" charset="-128"/>
              </a:rPr>
              <a:t>Historically state and local government increased reinvestment after economic downturn</a:t>
            </a:r>
            <a:r>
              <a:rPr lang="en-US" altLang="en-US" sz="1550" dirty="0">
                <a:solidFill>
                  <a:srgbClr val="4D4F53"/>
                </a:solidFill>
                <a:latin typeface="Arial" charset="0"/>
                <a:ea typeface="ＭＳ Ｐゴシック" charset="-128"/>
              </a:rPr>
              <a:t>. Continued borrowing is required to fund needed infrastructure and stimulate the economy as demonstrated by increased borrowing after each economic downturn since 1949, except the last one (2008)</a:t>
            </a:r>
            <a:r>
              <a:rPr lang="en-US" sz="155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73</a:t>
            </a:fld>
            <a:endParaRPr lang="en-US" altLang="en-US" dirty="0"/>
          </a:p>
        </p:txBody>
      </p:sp>
      <p:sp>
        <p:nvSpPr>
          <p:cNvPr id="8" name="Title 3">
            <a:extLst>
              <a:ext uri="{FF2B5EF4-FFF2-40B4-BE49-F238E27FC236}">
                <a16:creationId xmlns:a16="http://schemas.microsoft.com/office/drawing/2014/main" id="{BF36DAB2-81CF-B74B-924E-DA9301FE09CE}"/>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2737250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74</a:t>
            </a:fld>
            <a:endParaRPr lang="en-US" dirty="0">
              <a:latin typeface="Arial" pitchFamily="-105" charset="0"/>
              <a:ea typeface="Helvetica" pitchFamily="-105" charset="0"/>
              <a:cs typeface="Helvetica" pitchFamily="-105" charset="0"/>
            </a:endParaRPr>
          </a:p>
        </p:txBody>
      </p:sp>
      <p:sp>
        <p:nvSpPr>
          <p:cNvPr id="14" name="Rectangle 4"/>
          <p:cNvSpPr>
            <a:spLocks noChangeArrowheads="1"/>
          </p:cNvSpPr>
          <p:nvPr/>
        </p:nvSpPr>
        <p:spPr bwMode="auto">
          <a:xfrm>
            <a:off x="4495800" y="2104293"/>
            <a:ext cx="4114800" cy="4090988"/>
          </a:xfrm>
          <a:prstGeom prst="rect">
            <a:avLst/>
          </a:prstGeom>
          <a:noFill/>
          <a:ln w="9525">
            <a:noFill/>
            <a:miter lim="800000"/>
            <a:headEnd/>
            <a:tailEnd/>
          </a:ln>
        </p:spPr>
        <p:txBody>
          <a:bodyPr>
            <a:prstTxWarp prst="textNoShape">
              <a:avLst/>
            </a:prstTxWarp>
          </a:bodyPr>
          <a:lstStyle/>
          <a:p>
            <a:pPr>
              <a:lnSpc>
                <a:spcPct val="98000"/>
              </a:lnSpc>
              <a:defRPr/>
            </a:pPr>
            <a:endParaRPr lang="en-US" sz="800" dirty="0">
              <a:latin typeface="Arial"/>
              <a:ea typeface="Arial" charset="0"/>
              <a:cs typeface="Arial"/>
            </a:endParaRPr>
          </a:p>
        </p:txBody>
      </p:sp>
      <p:pic>
        <p:nvPicPr>
          <p:cNvPr id="7" name="Pictur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1334" y="1600200"/>
            <a:ext cx="4821428" cy="3098799"/>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4613381"/>
            <a:ext cx="8229600" cy="1538883"/>
          </a:xfrm>
          <a:prstGeom prst="rect">
            <a:avLst/>
          </a:prstGeom>
          <a:noFill/>
        </p:spPr>
        <p:txBody>
          <a:bodyPr wrap="square" rtlCol="0">
            <a:spAutoFit/>
          </a:bodyPr>
          <a:lstStyle/>
          <a:p>
            <a:pPr marL="177800" indent="-177800">
              <a:spcBef>
                <a:spcPts val="400"/>
              </a:spcBef>
              <a:spcAft>
                <a:spcPts val="0"/>
              </a:spcAft>
              <a:buFont typeface="Arial" charset="0"/>
              <a:buChar char="•"/>
            </a:pPr>
            <a:r>
              <a:rPr lang="en-US" altLang="en-US" sz="1200" dirty="0">
                <a:latin typeface="Arial" panose="020B0604020202020204" pitchFamily="34" charset="0"/>
                <a:cs typeface="Arial" panose="020B0604020202020204" pitchFamily="34" charset="0"/>
              </a:rPr>
              <a:t>American Society of Civil Engineers estimates that between 2016-2025 about $4.5 trillion of infrastructure improvements must be made to keep U.S. infrastructure acceptable.</a:t>
            </a:r>
          </a:p>
          <a:p>
            <a:pPr marL="177800" indent="-177800">
              <a:spcBef>
                <a:spcPts val="400"/>
              </a:spcBef>
              <a:spcAft>
                <a:spcPts val="0"/>
              </a:spcAft>
              <a:buFont typeface="Arial" charset="0"/>
              <a:buChar char="•"/>
            </a:pPr>
            <a:r>
              <a:rPr lang="en-US" altLang="en-US" sz="1200" dirty="0">
                <a:latin typeface="Arial" panose="020B0604020202020204" pitchFamily="34" charset="0"/>
                <a:cs typeface="Arial" panose="020B0604020202020204" pitchFamily="34" charset="0"/>
              </a:rPr>
              <a:t>For every dollar of hard cost of infrastructure improvement, $3.21 of economic activity is generated over the course of 20 years.</a:t>
            </a:r>
          </a:p>
          <a:p>
            <a:pPr marL="177800" indent="-177800">
              <a:spcBef>
                <a:spcPts val="400"/>
              </a:spcBef>
              <a:spcAft>
                <a:spcPts val="0"/>
              </a:spcAft>
              <a:buFont typeface="Arial" charset="0"/>
              <a:buChar char="•"/>
            </a:pPr>
            <a:r>
              <a:rPr lang="en-US" altLang="en-US" sz="1200" dirty="0">
                <a:latin typeface="Arial" panose="020B0604020202020204" pitchFamily="34" charset="0"/>
                <a:cs typeface="Arial" panose="020B0604020202020204" pitchFamily="34" charset="0"/>
              </a:rPr>
              <a:t>At least $2 trillion of the $4.5 trillion needs future financing. There is currently no estimated funding for it.</a:t>
            </a:r>
          </a:p>
          <a:p>
            <a:pPr marL="177800" indent="-177800">
              <a:spcBef>
                <a:spcPts val="400"/>
              </a:spcBef>
              <a:spcAft>
                <a:spcPts val="0"/>
              </a:spcAft>
              <a:buFont typeface="Arial" charset="0"/>
              <a:buChar char="•"/>
            </a:pPr>
            <a:r>
              <a:rPr lang="en-US" altLang="en-US" sz="1200" dirty="0">
                <a:latin typeface="Arial" panose="020B0604020202020204" pitchFamily="34" charset="0"/>
                <a:cs typeface="Arial" panose="020B0604020202020204" pitchFamily="34" charset="0"/>
              </a:rPr>
              <a:t>For every new job created due to infrastructure improvements or economic development, there are at least 2 to 5 jobs produced indirectly in supplier industries and induced in local servicing industries.</a:t>
            </a:r>
          </a:p>
        </p:txBody>
      </p:sp>
      <p:sp>
        <p:nvSpPr>
          <p:cNvPr id="11" name="Title 3">
            <a:extLst>
              <a:ext uri="{FF2B5EF4-FFF2-40B4-BE49-F238E27FC236}">
                <a16:creationId xmlns:a16="http://schemas.microsoft.com/office/drawing/2014/main" id="{0931C6F2-398C-184C-9465-4832076A5EDA}"/>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14837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eaLnBrk="1" hangingPunct="1">
              <a:buNone/>
            </a:pPr>
            <a:r>
              <a:rPr lang="en-US" sz="1800" dirty="0">
                <a:latin typeface="Arial" charset="0"/>
                <a:ea typeface="ＭＳ Ｐゴシック" charset="-128"/>
              </a:rPr>
              <a:t>3.	</a:t>
            </a:r>
            <a:r>
              <a:rPr lang="en-US" altLang="en-US" sz="1800" u="sng" dirty="0">
                <a:solidFill>
                  <a:srgbClr val="4D4F53"/>
                </a:solidFill>
                <a:latin typeface="Arial" charset="0"/>
                <a:ea typeface="ＭＳ Ｐゴシック" charset="-128"/>
              </a:rPr>
              <a:t>Economic growth and job multiplier</a:t>
            </a:r>
            <a:r>
              <a:rPr lang="en-US" altLang="en-US" sz="1800" dirty="0">
                <a:solidFill>
                  <a:srgbClr val="4D4F53"/>
                </a:solidFill>
                <a:latin typeface="Arial" charset="0"/>
                <a:ea typeface="ＭＳ Ｐゴシック" charset="-128"/>
              </a:rPr>
              <a:t>. Reinvestment in needed Infrastructure improvements creates increased GDP as studies have shown $1.00 of hard infrastructure costs adds $3.20 over 20 years to GDP growth. Further reinvestment in infrastructure translates into year to year growth of number employed workers and GDP growth given the economic stimulus and job multiplier (every new job creates service jobs that increase productivity indirectly this can range from 2 or 3 to 4 or more new jobs depending upon the industry it is created in)</a:t>
            </a:r>
            <a:r>
              <a:rPr lang="en-US" sz="1800" dirty="0">
                <a:latin typeface="Arial" charset="0"/>
                <a:ea typeface="ＭＳ Ｐゴシック" charset="-128"/>
              </a:rPr>
              <a:t>. Examples of economic development approaches are set forth in Appendix II. The stimulation of economic growth through programs that attract new business to move into a financially challenged municipality and create new jobs that increase the tax revenues that help resolve the financial distress and lead to financial recovery of the municipality or state.</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75</a:t>
            </a:fld>
            <a:endParaRPr lang="en-US" altLang="en-US" dirty="0"/>
          </a:p>
        </p:txBody>
      </p:sp>
      <p:sp>
        <p:nvSpPr>
          <p:cNvPr id="8" name="Title 3">
            <a:extLst>
              <a:ext uri="{FF2B5EF4-FFF2-40B4-BE49-F238E27FC236}">
                <a16:creationId xmlns:a16="http://schemas.microsoft.com/office/drawing/2014/main" id="{B039AB3B-46C5-B34B-B5E2-82B70AB06A71}"/>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159318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F.	</a:t>
            </a:r>
            <a:r>
              <a:rPr lang="en-US" sz="2000" u="sng" dirty="0">
                <a:latin typeface="Arial" pitchFamily="-105" charset="0"/>
              </a:rPr>
              <a:t>State and local government pension fund’s status</a:t>
            </a:r>
            <a:r>
              <a:rPr lang="en-US" sz="2000" dirty="0">
                <a:latin typeface="Arial" pitchFamily="-105" charset="0"/>
              </a:rPr>
              <a:t>: There are approximately 4,000 public sector retirement systems for state and local governments in the United States with $3.8 trillion in assets, 14.4 million current employees, 9 million retirees and annual aggregate benefit distributions of $228.5 billion. The estimated amount of pension underfunding for states and local governments is estimated to exceed $1 trillion. This unfunded liability for pensions of over $1 trillion can be compared to the estimated FY2016 revenue of $3.3 trillion for state and local governments</a:t>
            </a:r>
            <a:r>
              <a:rPr lang="en-US" altLang="en-US" sz="2000" dirty="0">
                <a:latin typeface="Arial" charset="0"/>
                <a:ea typeface="ＭＳ Ｐゴシック" charset="-128"/>
              </a:rPr>
              <a:t>.</a:t>
            </a:r>
          </a:p>
          <a:p>
            <a:pPr marL="460375" indent="-460375" eaLnBrk="1" hangingPunct="1">
              <a:buNone/>
            </a:pPr>
            <a:r>
              <a:rPr lang="en-US" sz="2000" dirty="0">
                <a:latin typeface="Arial" charset="0"/>
                <a:ea typeface="ＭＳ Ｐゴシック" charset="-128"/>
              </a:rPr>
              <a:t>G.	</a:t>
            </a:r>
            <a:r>
              <a:rPr lang="en-US" sz="2000" u="sng" dirty="0">
                <a:latin typeface="Arial" pitchFamily="-105" charset="0"/>
              </a:rPr>
              <a:t>Many state and local governments have no current pension fund problem or have resolved it</a:t>
            </a:r>
            <a:r>
              <a:rPr lang="en-US" sz="2000" dirty="0">
                <a:latin typeface="Arial" pitchFamily="-105" charset="0"/>
              </a:rPr>
              <a:t>: It should be noted that the vast majority of states and local governments have or will successfully address public pension issues without extensive prolonged disputes or litigation</a:t>
            </a:r>
            <a:r>
              <a:rPr lang="en-US" sz="200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76</a:t>
            </a:fld>
            <a:endParaRPr lang="en-US" altLang="en-US" dirty="0"/>
          </a:p>
        </p:txBody>
      </p:sp>
      <p:sp>
        <p:nvSpPr>
          <p:cNvPr id="8" name="Title 3">
            <a:extLst>
              <a:ext uri="{FF2B5EF4-FFF2-40B4-BE49-F238E27FC236}">
                <a16:creationId xmlns:a16="http://schemas.microsoft.com/office/drawing/2014/main" id="{557685B7-7AA9-BF4D-B9A6-6393A4013746}"/>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1544179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1800" dirty="0">
                <a:latin typeface="Arial" charset="0"/>
                <a:ea typeface="ＭＳ Ｐゴシック" charset="-128"/>
              </a:rPr>
              <a:t>H.	</a:t>
            </a:r>
            <a:r>
              <a:rPr lang="en-US" sz="1800" u="sng" dirty="0">
                <a:latin typeface="Arial" pitchFamily="-105" charset="0"/>
              </a:rPr>
              <a:t>The aging population and possible future economic downturn are reasons to be vigilant no matter the current conditions of the pension fund</a:t>
            </a:r>
            <a:r>
              <a:rPr lang="en-US" sz="1800" dirty="0">
                <a:latin typeface="Arial" pitchFamily="-105" charset="0"/>
              </a:rPr>
              <a:t>: Those over 65 years of age in the United States constitute an increasing percent of the population, namely 14.8% of the 2015 population, which is expected to grow to 20.9% by 2050. Likewise, the working years of 18-64 of age is expected to be reduced as a percent of population, namely from 62.2% in 2015 to 57.6% in 2050. This results in about 40 million more people over 65 as potential retirees.</a:t>
            </a:r>
          </a:p>
          <a:p>
            <a:pPr marL="460375" indent="-460375" eaLnBrk="1" hangingPunct="1">
              <a:buNone/>
            </a:pPr>
            <a:r>
              <a:rPr lang="en-US" altLang="en-US" sz="1800" dirty="0">
                <a:latin typeface="Arial" pitchFamily="-105" charset="0"/>
                <a:ea typeface="ＭＳ Ｐゴシック" charset="-128"/>
              </a:rPr>
              <a:t>	</a:t>
            </a:r>
            <a:r>
              <a:rPr lang="en-US" sz="1800" dirty="0">
                <a:latin typeface="Arial" pitchFamily="-105" charset="0"/>
              </a:rPr>
              <a:t>While the USA percentage of population over 65 in 2050 (20.9%) is lower than many other developed countries, such as Europe at 26%, China at 24% and Japan at 33%, it is still a concern. Likewise there have been 11 economic downturns since 1949, about one every 7 to 10 years, so we now are facing the probability of an economic downturn in the next few years since the last downturn was 2008. Economic downturns result in losses on pension fund investments and less revenues available to state and local governments to address the issues</a:t>
            </a:r>
            <a:r>
              <a:rPr lang="en-US" altLang="en-US" sz="180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77</a:t>
            </a:fld>
            <a:endParaRPr lang="en-US" altLang="en-US" dirty="0"/>
          </a:p>
        </p:txBody>
      </p:sp>
      <p:sp>
        <p:nvSpPr>
          <p:cNvPr id="8" name="Title 3">
            <a:extLst>
              <a:ext uri="{FF2B5EF4-FFF2-40B4-BE49-F238E27FC236}">
                <a16:creationId xmlns:a16="http://schemas.microsoft.com/office/drawing/2014/main" id="{1A117291-5F5B-CC43-8B5A-D975E04054B4}"/>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1426870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I.	</a:t>
            </a:r>
            <a:r>
              <a:rPr lang="en-US" sz="2000" u="sng" dirty="0">
                <a:latin typeface="Arial" pitchFamily="-105" charset="0"/>
              </a:rPr>
              <a:t>Recent pension reform and litigation</a:t>
            </a:r>
            <a:r>
              <a:rPr lang="en-US" sz="2000" dirty="0">
                <a:latin typeface="Arial" pitchFamily="-105" charset="0"/>
              </a:rPr>
              <a:t>: Between 2010 and 2014, over 40 states have addressed pension reform. To date, since 2011, there have been over 18 major state court decisions dealing with pension reforms by state and local governments.</a:t>
            </a:r>
          </a:p>
          <a:p>
            <a:pPr marL="685800" lvl="1" indent="-225425" eaLnBrk="1" hangingPunct="1"/>
            <a:r>
              <a:rPr lang="en-US" sz="1800" dirty="0">
                <a:latin typeface="Arial" pitchFamily="-105" charset="0"/>
              </a:rPr>
              <a:t>Over 77% (14 out of 18) of those decisions affirmed the pension reform, which covered reduction of benefits, including COLA, or increase of employee contributions, as necessary, and many times cited the higher public purpose of assuring funds for essential governmental services and infrastructures.</a:t>
            </a:r>
          </a:p>
          <a:p>
            <a:pPr marL="685800" lvl="1" indent="-225425" eaLnBrk="1" hangingPunct="1"/>
            <a:r>
              <a:rPr lang="en-US" sz="1800" dirty="0">
                <a:latin typeface="Arial" pitchFamily="-105" charset="0"/>
              </a:rPr>
              <a:t>Of the four states that did not approve the pension reform, two states, Oregon and Montana, cited the failure of the proponents of reform to prove a balancing of equities in favor of reform for a higher public purpose.</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78</a:t>
            </a:fld>
            <a:endParaRPr lang="en-US" altLang="en-US" dirty="0"/>
          </a:p>
        </p:txBody>
      </p:sp>
      <p:sp>
        <p:nvSpPr>
          <p:cNvPr id="8" name="Title 3">
            <a:extLst>
              <a:ext uri="{FF2B5EF4-FFF2-40B4-BE49-F238E27FC236}">
                <a16:creationId xmlns:a16="http://schemas.microsoft.com/office/drawing/2014/main" id="{BC8D6CCF-A627-8C49-B62D-422291C0678F}"/>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2719516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sz="1800" dirty="0">
                <a:latin typeface="Arial" pitchFamily="-105" charset="0"/>
              </a:rPr>
              <a:t>Another state, Arizona, included state court judges in the reform, which violated other constitutional provisions about improper influence over judicial officers during service. Recently firefighters recognized a sustainable and affordable pension fund and their government employers best interest agreed to pension adjustments with a one time constitutional amendment to best support and document the reform there is now consideration of similar reforms for public workers with accompanying constitutional amendment.</a:t>
            </a:r>
          </a:p>
          <a:p>
            <a:pPr marL="685800" lvl="1" indent="-225425" eaLnBrk="1" hangingPunct="1"/>
            <a:r>
              <a:rPr lang="en-US" sz="1800" dirty="0">
                <a:latin typeface="Arial" pitchFamily="-105" charset="0"/>
              </a:rPr>
              <a:t>The recent Illinois Supreme Court rulings appear to stand singularly against pension reform for a higher public purpose or as a reasonable effort to save an insolvent pension system.</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79</a:t>
            </a:fld>
            <a:endParaRPr lang="en-US" altLang="en-US" dirty="0"/>
          </a:p>
        </p:txBody>
      </p:sp>
      <p:sp>
        <p:nvSpPr>
          <p:cNvPr id="8" name="Title 3">
            <a:extLst>
              <a:ext uri="{FF2B5EF4-FFF2-40B4-BE49-F238E27FC236}">
                <a16:creationId xmlns:a16="http://schemas.microsoft.com/office/drawing/2014/main" id="{F33B02D4-702C-A943-A805-A0ED08EE3A7B}"/>
              </a:ext>
            </a:extLst>
          </p:cNvPr>
          <p:cNvSpPr>
            <a:spLocks noGrp="1"/>
          </p:cNvSpPr>
          <p:nvPr>
            <p:ph type="title"/>
          </p:nvPr>
        </p:nvSpPr>
        <p:spPr>
          <a:xfrm>
            <a:off x="457200" y="274638"/>
            <a:ext cx="8229600" cy="1143000"/>
          </a:xfrm>
        </p:spPr>
        <p:txBody>
          <a:bodyPr/>
          <a:lstStyle/>
          <a:p>
            <a:pPr marL="576263" indent="-576263"/>
            <a:r>
              <a:rPr lang="en-US" altLang="en-US" sz="2250" dirty="0">
                <a:latin typeface="Arial" charset="0"/>
                <a:ea typeface="ＭＳ Ｐゴシック" charset="-128"/>
              </a:rPr>
              <a:t>VII.	The Need to Resolve Financial Distress and Unfunded Pension Obligations with Economic Development and Stimulus from Needed Infrastructure Improvements</a:t>
            </a:r>
            <a:endParaRPr lang="en-US" sz="2250" dirty="0"/>
          </a:p>
        </p:txBody>
      </p:sp>
    </p:spTree>
    <p:extLst>
      <p:ext uri="{BB962C8B-B14F-4D97-AF65-F5344CB8AC3E}">
        <p14:creationId xmlns:p14="http://schemas.microsoft.com/office/powerpoint/2010/main" val="9586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altLang="en-US" sz="2000" dirty="0">
                <a:latin typeface="Arial" charset="0"/>
                <a:ea typeface="ＭＳ Ｐゴシック" charset="-128"/>
              </a:rPr>
              <a:t>A.	</a:t>
            </a:r>
            <a:r>
              <a:rPr lang="en-US" sz="2000" u="sng" dirty="0">
                <a:latin typeface="Arial" charset="0"/>
                <a:ea typeface="ＭＳ Ｐゴシック" charset="-128"/>
              </a:rPr>
              <a:t>Diversification of tax sources to prevent over-concentration of source of funding</a:t>
            </a:r>
            <a:r>
              <a:rPr lang="en-US" sz="2000" dirty="0">
                <a:latin typeface="Arial" pitchFamily="-105" charset="0"/>
              </a:rPr>
              <a:t>:</a:t>
            </a:r>
          </a:p>
          <a:p>
            <a:pPr marL="687388" lvl="1" indent="-227013">
              <a:buFont typeface=".AppleSystemUIFont"/>
              <a:buChar char="−"/>
            </a:pPr>
            <a:r>
              <a:rPr lang="en-US" sz="1800" dirty="0">
                <a:latin typeface="Arial" pitchFamily="-105" charset="0"/>
              </a:rPr>
              <a:t>Since the Depression of the 1930’s, state and local governments have diversified the source of tax revenues to reduce reliance on property taxes and to spread the burdens and reduce the risk of concentration. That diversity of tax sources has made a real difference in the eleven economic downturns since 1949, especially in 2008.</a:t>
            </a:r>
            <a:endParaRPr lang="en-US" altLang="en-US" sz="1800" dirty="0">
              <a:latin typeface="Arial" charset="0"/>
              <a:ea typeface="ＭＳ Ｐゴシック" charset="-128"/>
            </a:endParaRP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a:t>
            </a:fld>
            <a:endParaRPr lang="en-US" altLang="en-US" dirty="0"/>
          </a:p>
        </p:txBody>
      </p:sp>
      <p:sp>
        <p:nvSpPr>
          <p:cNvPr id="7" name="Title 3">
            <a:extLst>
              <a:ext uri="{FF2B5EF4-FFF2-40B4-BE49-F238E27FC236}">
                <a16:creationId xmlns:a16="http://schemas.microsoft.com/office/drawing/2014/main" id="{E37E7B2D-CA2D-0D44-8026-164891AB10D2}"/>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571961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A.	</a:t>
            </a:r>
            <a:r>
              <a:rPr lang="en-US" sz="2000" u="sng" dirty="0">
                <a:latin typeface="Arial" charset="0"/>
                <a:ea typeface="ＭＳ Ｐゴシック" charset="-128"/>
                <a:cs typeface="Helvetica" charset="0"/>
              </a:rPr>
              <a:t>The panic of financial distress can be reduced or eliminated by full and prompt disclosure of the financial situation and the evolving situation</a:t>
            </a:r>
            <a:r>
              <a:rPr lang="en-US" sz="2000" dirty="0">
                <a:latin typeface="Arial" charset="0"/>
                <a:ea typeface="ＭＳ Ｐゴシック" charset="-128"/>
              </a:rPr>
              <a:t>:</a:t>
            </a:r>
          </a:p>
          <a:p>
            <a:pPr marL="920750" lvl="1" indent="-460375" eaLnBrk="1" hangingPunct="1">
              <a:buNone/>
            </a:pPr>
            <a:r>
              <a:rPr lang="en-US" sz="1800" dirty="0">
                <a:latin typeface="Arial" charset="0"/>
                <a:ea typeface="ＭＳ Ｐゴシック" charset="-128"/>
              </a:rPr>
              <a:t>1.	Disclosure should not be overly optimistic or pessimistic as to the situation and alternatives.</a:t>
            </a:r>
          </a:p>
          <a:p>
            <a:pPr marL="920750" lvl="1" indent="-460375" eaLnBrk="1" hangingPunct="1">
              <a:buNone/>
            </a:pPr>
            <a:r>
              <a:rPr lang="en-US" sz="1800" dirty="0">
                <a:latin typeface="Arial" charset="0"/>
                <a:ea typeface="ＭＳ Ｐゴシック" charset="-128"/>
              </a:rPr>
              <a:t>2.	Delayed disclosure of material events in the hope that there soon will be good news to offset the bad is not helpful.</a:t>
            </a:r>
          </a:p>
          <a:p>
            <a:pPr marL="460375" indent="-460375" eaLnBrk="1" hangingPunct="1">
              <a:buNone/>
            </a:pPr>
            <a:r>
              <a:rPr lang="en-US" sz="2000" dirty="0">
                <a:latin typeface="Arial" charset="0"/>
                <a:ea typeface="ＭＳ Ｐゴシック" charset="-128"/>
              </a:rPr>
              <a:t>B.	</a:t>
            </a:r>
            <a:r>
              <a:rPr lang="en-US" sz="2000" u="sng" dirty="0">
                <a:latin typeface="Arial" charset="0"/>
                <a:ea typeface="ＭＳ Ｐゴシック" charset="-128"/>
                <a:cs typeface="Helvetica" charset="0"/>
              </a:rPr>
              <a:t>Tell one tell all is the best practice</a:t>
            </a:r>
            <a:r>
              <a:rPr lang="en-US" sz="2000" dirty="0">
                <a:latin typeface="Arial" charset="0"/>
                <a:ea typeface="ＭＳ Ｐゴシック" charset="-128"/>
                <a:cs typeface="Helvetica" charset="0"/>
              </a:rPr>
              <a:t>:</a:t>
            </a:r>
            <a:endParaRPr lang="en-US" sz="2000" dirty="0">
              <a:latin typeface="Arial" charset="0"/>
              <a:ea typeface="ＭＳ Ｐゴシック" charset="-128"/>
            </a:endParaRPr>
          </a:p>
          <a:p>
            <a:pPr marL="920750" lvl="1" indent="-460375" eaLnBrk="1" hangingPunct="1">
              <a:buNone/>
            </a:pPr>
            <a:r>
              <a:rPr lang="en-US" sz="1800" dirty="0">
                <a:latin typeface="Arial" charset="0"/>
                <a:ea typeface="ＭＳ Ｐゴシック" charset="-128"/>
              </a:rPr>
              <a:t>1.	While everyone will be inquiring, it is always better to publicly tell all investors.</a:t>
            </a:r>
          </a:p>
          <a:p>
            <a:pPr marL="920750" lvl="1" indent="-460375" eaLnBrk="1" hangingPunct="1">
              <a:buNone/>
            </a:pPr>
            <a:r>
              <a:rPr lang="en-US" sz="1800" dirty="0">
                <a:latin typeface="Arial" charset="0"/>
                <a:ea typeface="ＭＳ Ｐゴシック" charset="-128"/>
              </a:rPr>
              <a:t>2.	If strategically certain information is sensitive then consider, for those investors who desire it, non-disclosure confidentiality agreement with recognition of the restriction on trading that is required by the law.</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80</a:t>
            </a:fld>
            <a:endParaRPr lang="en-US" altLang="en-US" dirty="0"/>
          </a:p>
        </p:txBody>
      </p:sp>
      <p:sp>
        <p:nvSpPr>
          <p:cNvPr id="8" name="Title 3">
            <a:extLst>
              <a:ext uri="{FF2B5EF4-FFF2-40B4-BE49-F238E27FC236}">
                <a16:creationId xmlns:a16="http://schemas.microsoft.com/office/drawing/2014/main" id="{397DC373-5ADD-DE4D-A55C-0C9CC3D95442}"/>
              </a:ext>
            </a:extLst>
          </p:cNvPr>
          <p:cNvSpPr>
            <a:spLocks noGrp="1"/>
          </p:cNvSpPr>
          <p:nvPr>
            <p:ph type="title"/>
          </p:nvPr>
        </p:nvSpPr>
        <p:spPr>
          <a:xfrm>
            <a:off x="457200" y="274638"/>
            <a:ext cx="8229600" cy="1143000"/>
          </a:xfrm>
        </p:spPr>
        <p:txBody>
          <a:bodyPr/>
          <a:lstStyle/>
          <a:p>
            <a:pPr marL="750888" indent="-750888"/>
            <a:r>
              <a:rPr lang="en-US" altLang="en-US" sz="2550" dirty="0">
                <a:latin typeface="Arial" charset="0"/>
                <a:ea typeface="ＭＳ Ｐゴシック" charset="-128"/>
              </a:rPr>
              <a:t>VIII.	Need for Timely and Complete Continuing Disclosure on Material Events during Financial Distress of State and Local Government</a:t>
            </a:r>
            <a:endParaRPr lang="en-US" sz="2550" dirty="0"/>
          </a:p>
        </p:txBody>
      </p:sp>
    </p:spTree>
    <p:extLst>
      <p:ext uri="{BB962C8B-B14F-4D97-AF65-F5344CB8AC3E}">
        <p14:creationId xmlns:p14="http://schemas.microsoft.com/office/powerpoint/2010/main" val="9855650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C.	</a:t>
            </a:r>
            <a:r>
              <a:rPr lang="en-US" sz="2000" u="sng" dirty="0">
                <a:latin typeface="Arial" charset="0"/>
                <a:ea typeface="ＭＳ Ｐゴシック" charset="-128"/>
                <a:cs typeface="Helvetica" charset="0"/>
              </a:rPr>
              <a:t>Disclosure may be the workout or resolution’s best friend</a:t>
            </a:r>
            <a:r>
              <a:rPr lang="en-US" sz="2000" dirty="0">
                <a:latin typeface="Arial" charset="0"/>
                <a:ea typeface="ＭＳ Ｐゴシック" charset="-128"/>
              </a:rPr>
              <a:t>:</a:t>
            </a:r>
          </a:p>
          <a:p>
            <a:pPr marL="920750" lvl="1" indent="-460375" eaLnBrk="1" hangingPunct="1">
              <a:buNone/>
            </a:pPr>
            <a:r>
              <a:rPr lang="en-US" sz="1800" dirty="0">
                <a:latin typeface="Arial" charset="0"/>
                <a:ea typeface="ＭＳ Ｐゴシック" charset="-128"/>
              </a:rPr>
              <a:t>1.	Disclosure allows all to understand the situation including those who would constructively help if they knew the accurate situation.</a:t>
            </a:r>
          </a:p>
          <a:p>
            <a:pPr marL="920750" lvl="1" indent="-460375" eaLnBrk="1" hangingPunct="1">
              <a:buNone/>
            </a:pPr>
            <a:r>
              <a:rPr lang="en-US" sz="1800" dirty="0">
                <a:latin typeface="Arial" charset="0"/>
                <a:ea typeface="ＭＳ Ｐゴシック" charset="-128"/>
              </a:rPr>
              <a:t>2.	The state and others who have an interest in the long term financial survival of the local government cannot offer help or solutions if they do not know the full accurate financial situation.</a:t>
            </a:r>
          </a:p>
          <a:p>
            <a:pPr marL="460375" indent="-460375" eaLnBrk="1" hangingPunct="1">
              <a:buNone/>
            </a:pPr>
            <a:r>
              <a:rPr lang="en-US" sz="2000" dirty="0">
                <a:latin typeface="Arial" charset="0"/>
                <a:ea typeface="ＭＳ Ｐゴシック" charset="-128"/>
              </a:rPr>
              <a:t>D.	</a:t>
            </a:r>
            <a:r>
              <a:rPr lang="en-US" sz="2000" u="sng" dirty="0">
                <a:latin typeface="Arial" charset="0"/>
                <a:ea typeface="ＭＳ Ｐゴシック" charset="-128"/>
                <a:cs typeface="Helvetica" charset="0"/>
              </a:rPr>
              <a:t>Checklist of disclosures to maximize market Acceptance in evaluating repayment of bond debt and helps bondholders and trustees in asserting their rights and interests</a:t>
            </a:r>
            <a:r>
              <a:rPr lang="en-US" sz="2000" dirty="0">
                <a:latin typeface="Arial" charset="0"/>
                <a:ea typeface="ＭＳ Ｐゴシック" charset="-128"/>
                <a:cs typeface="Helvetica" charset="0"/>
              </a:rPr>
              <a:t>:</a:t>
            </a:r>
            <a:endParaRPr lang="en-US" sz="2000" dirty="0">
              <a:latin typeface="Arial" charset="0"/>
              <a:ea typeface="ＭＳ Ｐゴシック" charset="-128"/>
            </a:endParaRPr>
          </a:p>
          <a:p>
            <a:pPr marL="920750" lvl="1" indent="-460375" eaLnBrk="1" hangingPunct="1">
              <a:buNone/>
            </a:pPr>
            <a:r>
              <a:rPr lang="en-US" sz="1800" dirty="0">
                <a:latin typeface="Arial" charset="0"/>
                <a:ea typeface="ＭＳ Ｐゴシック" charset="-128"/>
              </a:rPr>
              <a:t>1.	</a:t>
            </a:r>
            <a:r>
              <a:rPr lang="en-US" sz="1800" u="sng" dirty="0">
                <a:latin typeface="Arial" pitchFamily="-112" charset="0"/>
                <a:ea typeface="ＭＳ Ｐゴシック" pitchFamily="-112" charset="-128"/>
              </a:rPr>
              <a:t>Authorized to file Chapter 9</a:t>
            </a:r>
            <a:r>
              <a:rPr lang="en-US" sz="1800" dirty="0">
                <a:latin typeface="Arial" pitchFamily="-112" charset="0"/>
                <a:ea typeface="ＭＳ Ｐゴシック" pitchFamily="-112" charset="-128"/>
              </a:rPr>
              <a:t>? Can the issuer file for Chapter 9, if not, then right to enforce obligation in state court by mandamus and other remedies without a required restructuring</a:t>
            </a:r>
            <a:r>
              <a:rPr lang="en-US" sz="1800" dirty="0">
                <a:latin typeface="Arial" charset="0"/>
                <a:ea typeface="ＭＳ Ｐゴシック" charset="-128"/>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81</a:t>
            </a:fld>
            <a:endParaRPr lang="en-US" altLang="en-US" dirty="0"/>
          </a:p>
        </p:txBody>
      </p:sp>
      <p:sp>
        <p:nvSpPr>
          <p:cNvPr id="7" name="Title 3">
            <a:extLst>
              <a:ext uri="{FF2B5EF4-FFF2-40B4-BE49-F238E27FC236}">
                <a16:creationId xmlns:a16="http://schemas.microsoft.com/office/drawing/2014/main" id="{17B52575-208B-B741-87B1-46A30CCFDA23}"/>
              </a:ext>
            </a:extLst>
          </p:cNvPr>
          <p:cNvSpPr>
            <a:spLocks noGrp="1"/>
          </p:cNvSpPr>
          <p:nvPr>
            <p:ph type="title"/>
          </p:nvPr>
        </p:nvSpPr>
        <p:spPr>
          <a:xfrm>
            <a:off x="457200" y="274638"/>
            <a:ext cx="8229600" cy="1143000"/>
          </a:xfrm>
        </p:spPr>
        <p:txBody>
          <a:bodyPr/>
          <a:lstStyle/>
          <a:p>
            <a:pPr marL="750888" indent="-750888"/>
            <a:r>
              <a:rPr lang="en-US" altLang="en-US" sz="2550" dirty="0">
                <a:latin typeface="Arial" charset="0"/>
                <a:ea typeface="ＭＳ Ｐゴシック" charset="-128"/>
              </a:rPr>
              <a:t>VIII.	Need for Timely and Complete Continuing Disclosure on Material Events during Financial Distress of State and Local Government</a:t>
            </a:r>
            <a:endParaRPr lang="en-US" sz="2550" dirty="0"/>
          </a:p>
        </p:txBody>
      </p:sp>
    </p:spTree>
    <p:extLst>
      <p:ext uri="{BB962C8B-B14F-4D97-AF65-F5344CB8AC3E}">
        <p14:creationId xmlns:p14="http://schemas.microsoft.com/office/powerpoint/2010/main" val="42797988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eaLnBrk="1" hangingPunct="1">
              <a:buNone/>
            </a:pPr>
            <a:r>
              <a:rPr lang="en-US" sz="1800" dirty="0">
                <a:latin typeface="Arial" charset="0"/>
                <a:ea typeface="ＭＳ Ｐゴシック" charset="-128"/>
              </a:rPr>
              <a:t>2.	</a:t>
            </a:r>
            <a:r>
              <a:rPr lang="en-US" sz="1800" u="sng" dirty="0">
                <a:latin typeface="Arial" pitchFamily="-112" charset="0"/>
                <a:ea typeface="ＭＳ Ｐゴシック" pitchFamily="-112" charset="-128"/>
              </a:rPr>
              <a:t>What is source of payment</a:t>
            </a:r>
            <a:r>
              <a:rPr lang="en-US" sz="1800" dirty="0">
                <a:latin typeface="Arial" pitchFamily="-112" charset="0"/>
                <a:ea typeface="ＭＳ Ｐゴシック" pitchFamily="-112" charset="-128"/>
              </a:rPr>
              <a:t>? Is the general obligation debt a “naked” full faith and credit promise or does it have a pledge of special revenues or statutory lien pledging and dedicating a specific and adequate tax revenue source for payment. (Alexander Hamilton in the 1790s said the secret of making public credit “immortal” is that whenever public debt is increased, it ought to be accompanied by a sufficient tax increase dedicated to its payment. (Syrett, </a:t>
            </a:r>
            <a:r>
              <a:rPr lang="en-US" sz="1800" u="sng" dirty="0">
                <a:latin typeface="Arial" pitchFamily="-112" charset="0"/>
                <a:ea typeface="ＭＳ Ｐゴシック" pitchFamily="-112" charset="-128"/>
              </a:rPr>
              <a:t>The Papers of Alexander Hamilton</a:t>
            </a:r>
            <a:r>
              <a:rPr lang="en-US" sz="1800" dirty="0">
                <a:latin typeface="Arial" pitchFamily="-112" charset="0"/>
                <a:ea typeface="ＭＳ Ｐゴシック" pitchFamily="-112" charset="-128"/>
              </a:rPr>
              <a:t>, Vol. 6, p. 106 and Vol. 18, p. 103)</a:t>
            </a:r>
            <a:r>
              <a:rPr lang="en-US" sz="1800" dirty="0">
                <a:latin typeface="Arial" charset="0"/>
                <a:ea typeface="ＭＳ Ｐゴシック" charset="-128"/>
              </a:rPr>
              <a:t>.)</a:t>
            </a:r>
          </a:p>
          <a:p>
            <a:pPr marL="920750" lvl="1" indent="-460375" eaLnBrk="1" hangingPunct="1">
              <a:buNone/>
            </a:pPr>
            <a:r>
              <a:rPr lang="en-US" sz="1800" dirty="0">
                <a:latin typeface="Arial" charset="0"/>
                <a:ea typeface="ＭＳ Ｐゴシック" charset="-128"/>
              </a:rPr>
              <a:t>3.	</a:t>
            </a:r>
            <a:r>
              <a:rPr lang="en-US" sz="1800" u="sng" dirty="0">
                <a:latin typeface="Arial" charset="0"/>
                <a:ea typeface="ＭＳ Ｐゴシック" charset="-128"/>
              </a:rPr>
              <a:t>Is there a lack of diversification of tax sources and limits on taxes that could realistically be triggered</a:t>
            </a:r>
            <a:r>
              <a:rPr lang="en-US" sz="1800" dirty="0">
                <a:latin typeface="Arial" charset="0"/>
                <a:ea typeface="ＭＳ Ｐゴシック" charset="-128"/>
              </a:rPr>
              <a:t>? Are sources of tax revenues too limited or are there tax limits and debt limits close to being triggered that may prevent the raising of taxes to pay the obligation?</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82</a:t>
            </a:fld>
            <a:endParaRPr lang="en-US" altLang="en-US" dirty="0"/>
          </a:p>
        </p:txBody>
      </p:sp>
      <p:sp>
        <p:nvSpPr>
          <p:cNvPr id="7" name="Title 3">
            <a:extLst>
              <a:ext uri="{FF2B5EF4-FFF2-40B4-BE49-F238E27FC236}">
                <a16:creationId xmlns:a16="http://schemas.microsoft.com/office/drawing/2014/main" id="{0D21D94D-D933-EE40-9BE7-189F039AEA58}"/>
              </a:ext>
            </a:extLst>
          </p:cNvPr>
          <p:cNvSpPr>
            <a:spLocks noGrp="1"/>
          </p:cNvSpPr>
          <p:nvPr>
            <p:ph type="title"/>
          </p:nvPr>
        </p:nvSpPr>
        <p:spPr>
          <a:xfrm>
            <a:off x="457200" y="274638"/>
            <a:ext cx="8229600" cy="1143000"/>
          </a:xfrm>
        </p:spPr>
        <p:txBody>
          <a:bodyPr/>
          <a:lstStyle/>
          <a:p>
            <a:pPr marL="750888" indent="-750888"/>
            <a:r>
              <a:rPr lang="en-US" altLang="en-US" sz="2550" dirty="0">
                <a:latin typeface="Arial" charset="0"/>
                <a:ea typeface="ＭＳ Ｐゴシック" charset="-128"/>
              </a:rPr>
              <a:t>VIII.	Need for Timely and Complete Continuing Disclosure on Material Events during Financial Distress of State and Local Government</a:t>
            </a:r>
            <a:endParaRPr lang="en-US" sz="2550" dirty="0"/>
          </a:p>
        </p:txBody>
      </p:sp>
    </p:spTree>
    <p:extLst>
      <p:ext uri="{BB962C8B-B14F-4D97-AF65-F5344CB8AC3E}">
        <p14:creationId xmlns:p14="http://schemas.microsoft.com/office/powerpoint/2010/main" val="3854438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0" lvl="1" indent="-460375" eaLnBrk="1" hangingPunct="1">
              <a:buNone/>
            </a:pPr>
            <a:r>
              <a:rPr lang="en-US" sz="1700" dirty="0">
                <a:latin typeface="Arial" charset="0"/>
                <a:ea typeface="ＭＳ Ｐゴシック" charset="-128"/>
              </a:rPr>
              <a:t>4.	</a:t>
            </a:r>
            <a:r>
              <a:rPr lang="en-US" sz="1700" u="sng" dirty="0">
                <a:latin typeface="Arial" charset="0"/>
                <a:ea typeface="ＭＳ Ｐゴシック" charset="-128"/>
              </a:rPr>
              <a:t>Are there required priorities, set asides or appropriations to support payment</a:t>
            </a:r>
            <a:r>
              <a:rPr lang="en-US" sz="1700" dirty="0">
                <a:latin typeface="Arial" charset="0"/>
                <a:ea typeface="ＭＳ Ｐゴシック" charset="-128"/>
              </a:rPr>
              <a:t>? Do state constitutions or statutes provide for a priority of payment for general obligation debt or mandatory set aside of revenues or appropriations for payment of the debt? (Can plan of debt adjustment be confirmed if it is not in compliance with state law by not permitting mandatory priority of payment, set asides or appropriations? Could be a real obstacle to confirming a plan.)</a:t>
            </a:r>
          </a:p>
          <a:p>
            <a:pPr marL="920750" lvl="1" indent="-460375" eaLnBrk="1" hangingPunct="1">
              <a:buNone/>
            </a:pPr>
            <a:r>
              <a:rPr lang="en-US" sz="1700" dirty="0">
                <a:latin typeface="Arial" charset="0"/>
                <a:ea typeface="ＭＳ Ｐゴシック" charset="-128"/>
              </a:rPr>
              <a:t>5.	</a:t>
            </a:r>
            <a:r>
              <a:rPr lang="en-US" sz="1700" u="sng" dirty="0">
                <a:latin typeface="Arial" charset="0"/>
                <a:ea typeface="ＭＳ Ｐゴシック" charset="-128"/>
              </a:rPr>
              <a:t>Are there effective remedies available if there is a default</a:t>
            </a:r>
            <a:r>
              <a:rPr lang="en-US" sz="1700" dirty="0">
                <a:latin typeface="Arial" charset="0"/>
                <a:ea typeface="ＭＳ Ｐゴシック" charset="-128"/>
              </a:rPr>
              <a:t>? Do the state statutes and case law provide effective remedies (mandamus, intercept, constitutional or statutorily, required set asides, priority of payment, or appropriation) and does state court effectively enforce them?</a:t>
            </a:r>
          </a:p>
          <a:p>
            <a:pPr marL="920750" lvl="1" indent="-460375" eaLnBrk="1" hangingPunct="1">
              <a:buNone/>
            </a:pPr>
            <a:r>
              <a:rPr lang="en-US" sz="1700" dirty="0">
                <a:latin typeface="Arial" charset="0"/>
                <a:ea typeface="ＭＳ Ｐゴシック" charset="-128"/>
              </a:rPr>
              <a:t>6.	</a:t>
            </a:r>
            <a:r>
              <a:rPr lang="en-US" sz="1700" u="sng" dirty="0">
                <a:latin typeface="Arial" charset="0"/>
                <a:ea typeface="ＭＳ Ｐゴシック" charset="-128"/>
              </a:rPr>
              <a:t>Is effective state oversight and assistance available to prevent defaults or aid a financially troubled municipality</a:t>
            </a:r>
            <a:r>
              <a:rPr lang="en-US" sz="1700" dirty="0">
                <a:latin typeface="Arial" charset="0"/>
                <a:ea typeface="ＭＳ Ｐゴシック" charset="-128"/>
              </a:rPr>
              <a:t>? Does the state provide by statute or practice the ability to monitor and oversee a financially challenged municipality, provide financial guidance and support to bridge the economic downturn and avoid litigation meltdown and Chapter 9.</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83</a:t>
            </a:fld>
            <a:endParaRPr lang="en-US" altLang="en-US" dirty="0"/>
          </a:p>
        </p:txBody>
      </p:sp>
      <p:sp>
        <p:nvSpPr>
          <p:cNvPr id="7" name="Title 3">
            <a:extLst>
              <a:ext uri="{FF2B5EF4-FFF2-40B4-BE49-F238E27FC236}">
                <a16:creationId xmlns:a16="http://schemas.microsoft.com/office/drawing/2014/main" id="{A309D491-6569-C243-BE26-21B275CB263A}"/>
              </a:ext>
            </a:extLst>
          </p:cNvPr>
          <p:cNvSpPr>
            <a:spLocks noGrp="1"/>
          </p:cNvSpPr>
          <p:nvPr>
            <p:ph type="title"/>
          </p:nvPr>
        </p:nvSpPr>
        <p:spPr>
          <a:xfrm>
            <a:off x="457200" y="274638"/>
            <a:ext cx="8229600" cy="1143000"/>
          </a:xfrm>
        </p:spPr>
        <p:txBody>
          <a:bodyPr/>
          <a:lstStyle/>
          <a:p>
            <a:pPr marL="750888" indent="-750888"/>
            <a:r>
              <a:rPr lang="en-US" altLang="en-US" sz="2550" dirty="0">
                <a:latin typeface="Arial" charset="0"/>
                <a:ea typeface="ＭＳ Ｐゴシック" charset="-128"/>
              </a:rPr>
              <a:t>VIII.	Need for Timely and Complete Continuing Disclosure on Material Events during Financial Distress of State and Local Government</a:t>
            </a:r>
            <a:endParaRPr lang="en-US" sz="2550" dirty="0"/>
          </a:p>
        </p:txBody>
      </p:sp>
    </p:spTree>
    <p:extLst>
      <p:ext uri="{BB962C8B-B14F-4D97-AF65-F5344CB8AC3E}">
        <p14:creationId xmlns:p14="http://schemas.microsoft.com/office/powerpoint/2010/main" val="13317207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0375" indent="-460375" eaLnBrk="1" hangingPunct="1">
              <a:buNone/>
            </a:pPr>
            <a:r>
              <a:rPr lang="en-US" sz="2000" dirty="0">
                <a:latin typeface="Arial" charset="0"/>
                <a:ea typeface="ＭＳ Ｐゴシック" charset="-128"/>
              </a:rPr>
              <a:t>A.	</a:t>
            </a:r>
            <a:r>
              <a:rPr lang="en-US" altLang="en-US" sz="2000" u="sng" dirty="0">
                <a:latin typeface="Arial" charset="0"/>
                <a:ea typeface="ＭＳ Ｐゴシック" charset="-128"/>
              </a:rPr>
              <a:t>Checklist of lessons learned from Detroit and other recent Chapter 9 municipal bankruptcies</a:t>
            </a:r>
            <a:r>
              <a:rPr lang="en-US" sz="2000" dirty="0">
                <a:latin typeface="Arial" pitchFamily="-105" charset="0"/>
              </a:rPr>
              <a:t>:</a:t>
            </a:r>
          </a:p>
          <a:p>
            <a:pPr marL="685800" lvl="1" indent="-225425" eaLnBrk="1" hangingPunct="1"/>
            <a:r>
              <a:rPr lang="en-US" altLang="en-US" sz="1800" b="1" u="sng" dirty="0">
                <a:latin typeface="Arial" charset="0"/>
                <a:ea typeface="ＭＳ Ｐゴシック" charset="-128"/>
              </a:rPr>
              <a:t>Lesson One</a:t>
            </a:r>
            <a:r>
              <a:rPr lang="en-US" altLang="en-US" sz="1800" b="1" dirty="0">
                <a:latin typeface="Arial" charset="0"/>
                <a:ea typeface="ＭＳ Ｐゴシック" charset="-128"/>
              </a:rPr>
              <a:t>: Do not defer funding of essential services and infrastructure:</a:t>
            </a:r>
            <a:r>
              <a:rPr lang="en-US" altLang="en-US" sz="1800" dirty="0">
                <a:latin typeface="Arial" charset="0"/>
                <a:ea typeface="ＭＳ Ｐゴシック" charset="-128"/>
              </a:rPr>
              <a:t> Detroit is a wake up call for others that there is never a good reason to defer funding of essential services and infrastructure at an acceptable level. If you do, Detroit’s fate will be yours</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84</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IX.	Lessons Learned from Recent Chapter 9 Bankruptcy</a:t>
            </a:r>
            <a:endParaRPr lang="en-US" dirty="0"/>
          </a:p>
        </p:txBody>
      </p:sp>
    </p:spTree>
    <p:extLst>
      <p:ext uri="{BB962C8B-B14F-4D97-AF65-F5344CB8AC3E}">
        <p14:creationId xmlns:p14="http://schemas.microsoft.com/office/powerpoint/2010/main" val="2000726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Two</a:t>
            </a:r>
            <a:r>
              <a:rPr lang="en-US" altLang="en-US" sz="1800" b="1" dirty="0">
                <a:latin typeface="Arial" charset="0"/>
                <a:ea typeface="ＭＳ Ｐゴシック" charset="-128"/>
              </a:rPr>
              <a:t>: Labor and pension contracts under state constitutional and statutory provisions should not be interpreted as a mutual suicide pact: </a:t>
            </a:r>
            <a:r>
              <a:rPr lang="en-US" altLang="en-US" sz="1800" dirty="0">
                <a:latin typeface="Arial" charset="0"/>
                <a:ea typeface="ＭＳ Ｐゴシック" charset="-128"/>
              </a:rPr>
              <a:t>It appears one of the reasons why resolution of pension and labor costs was not achieved in Detroit prior to filing Chapter 9 was the belief of the workers and retirees that, under the Michigan constitution, those contractual rights could not be impaired or diminished to any degree. This position failed to take into consideration that the municipality can only pay that which it has revenues to pay and, in an eroding declining financial situation, there will never be sufficient funds to pay all obligations, especially those that may be unaffordable and unsustainable</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85</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3305718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400" b="1" u="sng" dirty="0">
                <a:latin typeface="Arial" charset="0"/>
                <a:ea typeface="ＭＳ Ｐゴシック" charset="-128"/>
              </a:rPr>
              <a:t>Lesson Three</a:t>
            </a:r>
            <a:r>
              <a:rPr lang="en-US" altLang="en-US" sz="1400" b="1" dirty="0">
                <a:latin typeface="Arial" charset="0"/>
                <a:ea typeface="ＭＳ Ｐゴシック" charset="-128"/>
              </a:rPr>
              <a:t>: Don’t question that which should be beyond questioning and is needed for the long-term financial survival of the municipality: </a:t>
            </a:r>
            <a:r>
              <a:rPr lang="en-US" altLang="en-US" sz="1400" dirty="0">
                <a:latin typeface="Arial" charset="0"/>
                <a:ea typeface="ＭＳ Ｐゴシック" charset="-128"/>
              </a:rPr>
              <a:t>A dedicated source of payment, statutory lien or special revenues established under state law must be honored and should not be contested. Capital markets work effectively when credibility and predictability of outcome are clear and unquestioned. Current effort to pass new legislation (California SB222 and Michigan HB5650) to grant statutory first lien on dedicated revenues. Further, as noted in the Senate Report for the 1988 Amendments to the Bankruptcy Code and Chapter 9 “Section 904 [of Chapter 9 limiting the jurisdiction and power of the Bankruptcy Court] and the tenth amendment prohibits the interpretation that pledges of revenues granted pursuant to state statutory or constitutional provisions to bondholders can be terminated by filing a Chapter 9 proceeding”. This follows the precedent from the 1975 financial distress of New York City and the State of New York’s highest court ruling the state imposed moratorium was unconstitutional given the constitutional mandate to pay available revenues to the general obligation bondholders. </a:t>
            </a:r>
            <a:r>
              <a:rPr lang="en-US" altLang="en-US" sz="1400" i="1" dirty="0">
                <a:latin typeface="Arial" charset="0"/>
                <a:ea typeface="ＭＳ Ｐゴシック" charset="-128"/>
              </a:rPr>
              <a:t>See Flushing Nat. Bank et. al. v. Mun. Assistance Corp. of New York</a:t>
            </a:r>
            <a:r>
              <a:rPr lang="en-US" altLang="en-US" sz="1400" dirty="0">
                <a:latin typeface="Arial" charset="0"/>
                <a:ea typeface="ＭＳ Ｐゴシック" charset="-128"/>
              </a:rPr>
              <a:t>, 40 N.Y.S.2</a:t>
            </a:r>
            <a:r>
              <a:rPr lang="en-US" altLang="en-US" sz="1400" baseline="30000" dirty="0">
                <a:latin typeface="Arial" charset="0"/>
                <a:ea typeface="ＭＳ Ｐゴシック" charset="-128"/>
              </a:rPr>
              <a:t>nd</a:t>
            </a:r>
            <a:r>
              <a:rPr lang="en-US" altLang="en-US" sz="1400" dirty="0">
                <a:latin typeface="Arial" charset="0"/>
                <a:ea typeface="ＭＳ Ｐゴシック" charset="-128"/>
              </a:rPr>
              <a:t> 731, 737-738 (N.Y. 1976). Just as statutory liens and special revenues, there is a strong argument that state statutory and constitutional mandated payments (mandated set asides, priorities, appropriations and dedicated tax revenue payments) should not and cannot be impaired, limited, modified or delayed by a Chapter 9 proceeding given the rulings of the Supreme Court in </a:t>
            </a:r>
            <a:r>
              <a:rPr lang="en-US" altLang="en-US" sz="1400" i="1" dirty="0">
                <a:latin typeface="Arial" charset="0"/>
                <a:ea typeface="ＭＳ Ｐゴシック" charset="-128"/>
              </a:rPr>
              <a:t>Ashton</a:t>
            </a:r>
            <a:r>
              <a:rPr lang="en-US" altLang="en-US" sz="1400" dirty="0">
                <a:latin typeface="Arial" charset="0"/>
                <a:ea typeface="ＭＳ Ｐゴシック" charset="-128"/>
              </a:rPr>
              <a:t> and </a:t>
            </a:r>
            <a:r>
              <a:rPr lang="en-US" altLang="en-US" sz="1400" i="1" dirty="0">
                <a:latin typeface="Arial" charset="0"/>
                <a:ea typeface="ＭＳ Ｐゴシック" charset="-128"/>
              </a:rPr>
              <a:t>Bekins</a:t>
            </a:r>
            <a:r>
              <a:rPr lang="en-US" altLang="en-US" sz="1400" dirty="0">
                <a:latin typeface="Arial" charset="0"/>
                <a:ea typeface="ＭＳ Ｐゴシック" charset="-128"/>
              </a:rPr>
              <a:t> cases and the prohibitions of Sections 903 and 904 of Chapter 9 of the Bankruptcy Code</a:t>
            </a:r>
            <a:r>
              <a:rPr lang="en-US" sz="14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86</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10476641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Four</a:t>
            </a:r>
            <a:r>
              <a:rPr lang="en-US" altLang="en-US" sz="1800" b="1" dirty="0">
                <a:latin typeface="Arial" charset="0"/>
                <a:ea typeface="ＭＳ Ｐゴシック" charset="-128"/>
              </a:rPr>
              <a:t>: Debt adjustment is a process but a recovery plan is a solution</a:t>
            </a:r>
            <a:r>
              <a:rPr lang="en-US" altLang="en-US" sz="1800" dirty="0">
                <a:latin typeface="Arial" charset="0"/>
                <a:ea typeface="ＭＳ Ｐゴシック" charset="-128"/>
              </a:rPr>
              <a:t>: As noted above, while Detroit has proceeded with debt adjustment which provides some additional runway so it can take takeoff in a recovery, such plan is not the cure for the systemic problem. Rather, the plan provides additional breathing room so that the municipality, through its Mayor and its elected officials, may proceed with a recovery plan, reinvest in Detroit, stimulate the economy, create new jobs, clear and develop blighted areas and raise the level of services and infrastructure to that which is acceptable and attract new business and new citizens</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87</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3433206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Five</a:t>
            </a:r>
            <a:r>
              <a:rPr lang="en-US" altLang="en-US" sz="1800" b="1" dirty="0">
                <a:latin typeface="Arial" charset="0"/>
                <a:ea typeface="ＭＳ Ｐゴシック" charset="-128"/>
              </a:rPr>
              <a:t>: Successful plans of debt adjustment have one common feature: virtually all significant issues have been settled and resolved with major creditors:</a:t>
            </a:r>
            <a:r>
              <a:rPr lang="en-US" altLang="en-US" sz="1800" dirty="0">
                <a:latin typeface="Arial" charset="0"/>
                <a:ea typeface="ＭＳ Ｐゴシック" charset="-128"/>
              </a:rPr>
              <a:t> While the Detroit Plan started with sound and fury between the emergency manager and creditors and what they would receive, in the end, similar to what occurred in Vallejo, Jefferson County and even in Stockton (with one exception), major creditors ultimately reached agreement and supported the Plan of Debt Adjustment that allowed the municipality to move forward, confirm the Plan and begin its journey to recovery</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88</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1134541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Six</a:t>
            </a:r>
            <a:r>
              <a:rPr lang="en-US" altLang="en-US" sz="1800" b="1" dirty="0">
                <a:latin typeface="Arial" charset="0"/>
                <a:ea typeface="ＭＳ Ｐゴシック" charset="-128"/>
              </a:rPr>
              <a:t>: One size does not fit all: </a:t>
            </a:r>
            <a:r>
              <a:rPr lang="en-US" altLang="en-US" sz="1800" dirty="0">
                <a:latin typeface="Arial" charset="0"/>
                <a:ea typeface="ＭＳ Ｐゴシック" charset="-128"/>
              </a:rPr>
              <a:t>There are many ways to draft a plan of debt adjustment and sometimes the more creative, the better. As noted above, traditionally major cities of size with significant debt did not file Chapter 9. They refinanced their debt with the backing of the state which reduced their future borrowing costs and allowed them to recover by having the liquidity and the reduced costs necessary to deal with their financial difficulties. Detroit chose a different path</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89</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26209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bwMode="auto">
          <a:xfrm>
            <a:off x="6553200" y="6416675"/>
            <a:ext cx="2133600" cy="365125"/>
          </a:xfrm>
          <a:noFill/>
          <a:ln>
            <a:miter lim="800000"/>
            <a:headEnd/>
            <a:tailEnd/>
          </a:ln>
        </p:spPr>
        <p:txBody>
          <a:bodyPr/>
          <a:lstStyle/>
          <a:p>
            <a:fld id="{04028FB9-2FF3-1444-BC7F-0E4DD05B0007}" type="slidenum">
              <a:rPr lang="en-US" smtClean="0">
                <a:latin typeface="Arial" pitchFamily="-105" charset="0"/>
                <a:ea typeface="Helvetica" pitchFamily="-105" charset="0"/>
                <a:cs typeface="Helvetica" pitchFamily="-105" charset="0"/>
              </a:rPr>
              <a:pPr/>
              <a:t>9</a:t>
            </a:fld>
            <a:endParaRPr lang="en-US" dirty="0">
              <a:latin typeface="Arial" pitchFamily="-105" charset="0"/>
              <a:ea typeface="Helvetica" pitchFamily="-105" charset="0"/>
              <a:cs typeface="Helvetica" pitchFamily="-105" charset="0"/>
            </a:endParaRPr>
          </a:p>
        </p:txBody>
      </p:sp>
      <p:sp>
        <p:nvSpPr>
          <p:cNvPr id="13" name="Rectangle 3"/>
          <p:cNvSpPr>
            <a:spLocks noChangeArrowheads="1"/>
          </p:cNvSpPr>
          <p:nvPr/>
        </p:nvSpPr>
        <p:spPr bwMode="auto">
          <a:xfrm>
            <a:off x="457200" y="4535713"/>
            <a:ext cx="8345714" cy="1560287"/>
          </a:xfrm>
          <a:prstGeom prst="rect">
            <a:avLst/>
          </a:prstGeom>
          <a:noFill/>
          <a:ln w="9525">
            <a:noFill/>
            <a:miter lim="800000"/>
            <a:headEnd/>
            <a:tailEnd/>
          </a:ln>
        </p:spPr>
        <p:txBody>
          <a:bodyPr>
            <a:prstTxWarp prst="textNoShape">
              <a:avLst/>
            </a:prstTxWarp>
          </a:bodyPr>
          <a:lstStyle/>
          <a:p>
            <a:pPr marL="342900" indent="-342900">
              <a:lnSpc>
                <a:spcPct val="98000"/>
              </a:lnSpc>
            </a:pPr>
            <a:endParaRPr lang="en-US" sz="1000" dirty="0">
              <a:solidFill>
                <a:srgbClr val="000000"/>
              </a:solidFill>
              <a:latin typeface="Arial" pitchFamily="-105" charset="0"/>
            </a:endParaRPr>
          </a:p>
        </p:txBody>
      </p:sp>
      <p:sp>
        <p:nvSpPr>
          <p:cNvPr id="7" name="TextBox 6"/>
          <p:cNvSpPr txBox="1"/>
          <p:nvPr/>
        </p:nvSpPr>
        <p:spPr>
          <a:xfrm>
            <a:off x="1400629" y="914400"/>
            <a:ext cx="184666" cy="461665"/>
          </a:xfrm>
          <a:prstGeom prst="rect">
            <a:avLst/>
          </a:prstGeom>
          <a:noFill/>
        </p:spPr>
        <p:txBody>
          <a:bodyPr wrap="none" rtlCol="0">
            <a:spAutoFit/>
          </a:bodyPr>
          <a:lstStyle/>
          <a:p>
            <a:endParaRPr lang="en-US" dirty="0"/>
          </a:p>
        </p:txBody>
      </p:sp>
      <p:sp>
        <p:nvSpPr>
          <p:cNvPr id="10" name="Content Placeholder 1"/>
          <p:cNvSpPr>
            <a:spLocks noGrp="1"/>
          </p:cNvSpPr>
          <p:nvPr>
            <p:ph idx="1"/>
          </p:nvPr>
        </p:nvSpPr>
        <p:spPr>
          <a:xfrm>
            <a:off x="457200" y="1600201"/>
            <a:ext cx="7634514" cy="685800"/>
          </a:xfrm>
        </p:spPr>
        <p:txBody>
          <a:bodyPr/>
          <a:lstStyle/>
          <a:p>
            <a:pPr marL="0" indent="0" eaLnBrk="1" hangingPunct="1">
              <a:buFont typeface="Wingdings" pitchFamily="-111" charset="2"/>
              <a:buNone/>
              <a:defRPr/>
            </a:pPr>
            <a:r>
              <a:rPr lang="en-US" sz="1200" b="1" dirty="0">
                <a:ea typeface="ＭＳ Ｐゴシック" pitchFamily="-111" charset="-128"/>
                <a:cs typeface="ＭＳ Ｐゴシック" pitchFamily="-111" charset="-128"/>
              </a:rPr>
              <a:t>General State and Local Governments Revenues</a:t>
            </a:r>
            <a:br>
              <a:rPr lang="en-US" sz="1200" b="1" dirty="0">
                <a:ea typeface="ＭＳ Ｐゴシック" pitchFamily="-111" charset="-128"/>
                <a:cs typeface="ＭＳ Ｐゴシック" pitchFamily="-111" charset="-128"/>
              </a:rPr>
            </a:br>
            <a:r>
              <a:rPr lang="en-US" sz="1200" b="1" dirty="0">
                <a:ea typeface="ＭＳ Ｐゴシック" pitchFamily="-111" charset="-128"/>
                <a:cs typeface="ＭＳ Ｐゴシック" pitchFamily="-111" charset="-128"/>
              </a:rPr>
              <a:t>1922-2008: Totals and Percentage Distribution</a:t>
            </a:r>
          </a:p>
        </p:txBody>
      </p:sp>
      <p:graphicFrame>
        <p:nvGraphicFramePr>
          <p:cNvPr id="11" name="Content Placeholder 4"/>
          <p:cNvGraphicFramePr>
            <a:graphicFrameLocks noGrp="1"/>
          </p:cNvGraphicFramePr>
          <p:nvPr>
            <p:extLst>
              <p:ext uri="{D42A27DB-BD31-4B8C-83A1-F6EECF244321}">
                <p14:modId xmlns:p14="http://schemas.microsoft.com/office/powerpoint/2010/main" val="603787416"/>
              </p:ext>
            </p:extLst>
          </p:nvPr>
        </p:nvGraphicFramePr>
        <p:xfrm>
          <a:off x="496207" y="2043113"/>
          <a:ext cx="6921500" cy="2401255"/>
        </p:xfrm>
        <a:graphic>
          <a:graphicData uri="http://schemas.openxmlformats.org/drawingml/2006/table">
            <a:tbl>
              <a:tblPr/>
              <a:tblGrid>
                <a:gridCol w="2111375">
                  <a:extLst>
                    <a:ext uri="{9D8B030D-6E8A-4147-A177-3AD203B41FA5}">
                      <a16:colId xmlns:a16="http://schemas.microsoft.com/office/drawing/2014/main" val="20000"/>
                    </a:ext>
                  </a:extLst>
                </a:gridCol>
                <a:gridCol w="612775">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768350">
                  <a:extLst>
                    <a:ext uri="{9D8B030D-6E8A-4147-A177-3AD203B41FA5}">
                      <a16:colId xmlns:a16="http://schemas.microsoft.com/office/drawing/2014/main" val="20004"/>
                    </a:ext>
                  </a:extLst>
                </a:gridCol>
                <a:gridCol w="663575">
                  <a:extLst>
                    <a:ext uri="{9D8B030D-6E8A-4147-A177-3AD203B41FA5}">
                      <a16:colId xmlns:a16="http://schemas.microsoft.com/office/drawing/2014/main" val="20005"/>
                    </a:ext>
                  </a:extLst>
                </a:gridCol>
                <a:gridCol w="733425">
                  <a:extLst>
                    <a:ext uri="{9D8B030D-6E8A-4147-A177-3AD203B41FA5}">
                      <a16:colId xmlns:a16="http://schemas.microsoft.com/office/drawing/2014/main" val="20006"/>
                    </a:ext>
                  </a:extLst>
                </a:gridCol>
                <a:gridCol w="574675">
                  <a:extLst>
                    <a:ext uri="{9D8B030D-6E8A-4147-A177-3AD203B41FA5}">
                      <a16:colId xmlns:a16="http://schemas.microsoft.com/office/drawing/2014/main" val="20007"/>
                    </a:ext>
                  </a:extLst>
                </a:gridCol>
              </a:tblGrid>
              <a:tr h="214313">
                <a:tc>
                  <a:txBody>
                    <a:bodyPr/>
                    <a:lstStyle/>
                    <a:p>
                      <a:pPr marL="0" marR="0" lvl="0" indent="0" algn="l" defTabSz="457200" rtl="0" eaLnBrk="1" fontAlgn="base" latinLnBrk="0" hangingPunct="1">
                        <a:lnSpc>
                          <a:spcPts val="400"/>
                        </a:lnSpc>
                        <a:spcBef>
                          <a:spcPct val="0"/>
                        </a:spcBef>
                        <a:spcAft>
                          <a:spcPct val="0"/>
                        </a:spcAft>
                        <a:buClrTx/>
                        <a:buSzTx/>
                        <a:buFontTx/>
                        <a:buNone/>
                        <a:tabLst/>
                      </a:pPr>
                      <a:endPar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1922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1927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1932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1936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1940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1968</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2008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Amount of Gen. Rev.</a:t>
                      </a:r>
                      <a:b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b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(billions of dollars)</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4.8</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7.3</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7.3</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8.4</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9.6</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101.3</a:t>
                      </a:r>
                    </a:p>
                  </a:txBody>
                  <a:tcPr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2425.8</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20663">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Percent Distribution</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endPar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19075">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Property Tax</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69.5</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65.1</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61.7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48.8</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46.1</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27.4</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16.7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Sales Tax</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3.2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6.5</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10.3</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17.7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20.6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22.6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18.5</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20663">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Income Tax</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2.1</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2.1</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3.2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4.0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9.7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14.8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12725">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Other Tax</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9.2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7.0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4.5</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07963">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Misc. Rev.</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13.7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14.7</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12.0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8.9</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8.9</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16.3</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25.7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5588">
                <a:tc>
                  <a:txBody>
                    <a:bodyPr/>
                    <a:lstStyle/>
                    <a:p>
                      <a:pPr marL="0" marR="0" lvl="0" indent="0" algn="l"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Federal Aid</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2.3</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1.6</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3.2</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11.3</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9.8</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17.0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sng"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  19.8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25425">
                <a:tc>
                  <a:txBody>
                    <a:bodyPr/>
                    <a:lstStyle/>
                    <a:p>
                      <a:pPr marL="227013" marR="0" lvl="0" indent="0" algn="l" defTabSz="457200" rtl="0" eaLnBrk="1" fontAlgn="base" latinLnBrk="0" hangingPunct="1">
                        <a:lnSpc>
                          <a:spcPts val="400"/>
                        </a:lnSpc>
                        <a:spcBef>
                          <a:spcPct val="0"/>
                        </a:spcBef>
                        <a:spcAft>
                          <a:spcPct val="0"/>
                        </a:spcAft>
                        <a:buClrTx/>
                        <a:buSzTx/>
                        <a:buFontTx/>
                        <a:buNone/>
                        <a:tabLst/>
                      </a:pPr>
                      <a:r>
                        <a:rPr kumimoji="0" lang="en-US" sz="1000" b="1"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TOTAL</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ts val="400"/>
                        </a:lnSpc>
                        <a:spcBef>
                          <a:spcPct val="0"/>
                        </a:spcBef>
                        <a:spcAft>
                          <a:spcPct val="0"/>
                        </a:spcAft>
                        <a:buClrTx/>
                        <a:buSzTx/>
                        <a:buFontTx/>
                        <a:buNone/>
                        <a:tabLst/>
                      </a:pPr>
                      <a:r>
                        <a:rPr kumimoji="0" lang="en-US" sz="1000" b="0" i="0" u="none" strike="noStrike" cap="none" normalizeH="0" baseline="0" dirty="0">
                          <a:ln>
                            <a:noFill/>
                          </a:ln>
                          <a:solidFill>
                            <a:schemeClr val="tx1">
                              <a:lumMod val="75000"/>
                              <a:lumOff val="25000"/>
                            </a:schemeClr>
                          </a:solidFill>
                          <a:effectLst/>
                          <a:latin typeface="Arial" pitchFamily="-111" charset="0"/>
                          <a:ea typeface="ヒラギノ角ゴ Pro W3" pitchFamily="-111" charset="-128"/>
                          <a:cs typeface="ヒラギノ角ゴ Pro W3" pitchFamily="-111" charset="-128"/>
                        </a:rPr>
                        <a:t>100.0</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6" name="Rectangle 15"/>
          <p:cNvSpPr/>
          <p:nvPr/>
        </p:nvSpPr>
        <p:spPr>
          <a:xfrm>
            <a:off x="457199" y="4612201"/>
            <a:ext cx="8229600" cy="1251625"/>
          </a:xfrm>
          <a:prstGeom prst="rect">
            <a:avLst/>
          </a:prstGeom>
        </p:spPr>
        <p:txBody>
          <a:bodyPr wrap="square">
            <a:spAutoFit/>
          </a:bodyPr>
          <a:lstStyle/>
          <a:p>
            <a:pPr marL="177800" indent="-177800">
              <a:spcBef>
                <a:spcPts val="400"/>
              </a:spcBef>
              <a:spcAft>
                <a:spcPts val="0"/>
              </a:spcAft>
              <a:buFont typeface="Wingdings" charset="2"/>
              <a:buChar char="§"/>
              <a:defRPr/>
            </a:pPr>
            <a:r>
              <a:rPr lang="en-US" sz="1200" dirty="0">
                <a:latin typeface="Arial" panose="020B0604020202020204" pitchFamily="34" charset="0"/>
                <a:ea typeface="ＭＳ Ｐゴシック" pitchFamily="-111" charset="-128"/>
                <a:cs typeface="Arial" panose="020B0604020202020204" pitchFamily="34" charset="0"/>
              </a:rPr>
              <a:t>Property, income and sales taxes made up over 70% of state and local governments revenues in 1922-1940 but only 50% of state and local governments revenue by 2008. More diverse and varied tax base in 2008 with more federal assistance. </a:t>
            </a:r>
          </a:p>
          <a:p>
            <a:pPr marL="177800" indent="-177800">
              <a:spcBef>
                <a:spcPts val="400"/>
              </a:spcBef>
              <a:spcAft>
                <a:spcPts val="0"/>
              </a:spcAft>
              <a:buFont typeface="Wingdings" charset="2"/>
              <a:buChar char="§"/>
              <a:defRPr/>
            </a:pPr>
            <a:r>
              <a:rPr lang="en-US" sz="1200" dirty="0">
                <a:latin typeface="Arial" panose="020B0604020202020204" pitchFamily="34" charset="0"/>
                <a:ea typeface="ＭＳ Ｐゴシック" pitchFamily="-111" charset="-128"/>
                <a:cs typeface="Arial" panose="020B0604020202020204" pitchFamily="34" charset="0"/>
              </a:rPr>
              <a:t>Property taxes which made up over 60% of the revenues of state and local governments between 1922-1932 was only 16.7% of revenue by 2008 with increases in sale, income other, miscellaneous and federal aid making up the difference.</a:t>
            </a:r>
            <a:endParaRPr lang="en-US" sz="1200" b="1" dirty="0">
              <a:latin typeface="Arial" panose="020B0604020202020204" pitchFamily="34" charset="0"/>
              <a:ea typeface="ＭＳ Ｐゴシック" pitchFamily="-111" charset="-128"/>
              <a:cs typeface="Arial" panose="020B0604020202020204" pitchFamily="34" charset="0"/>
            </a:endParaRPr>
          </a:p>
        </p:txBody>
      </p:sp>
      <p:sp>
        <p:nvSpPr>
          <p:cNvPr id="14" name="Title 3">
            <a:extLst>
              <a:ext uri="{FF2B5EF4-FFF2-40B4-BE49-F238E27FC236}">
                <a16:creationId xmlns:a16="http://schemas.microsoft.com/office/drawing/2014/main" id="{7F784886-7846-8A4A-9815-B915E2CDF373}"/>
              </a:ext>
            </a:extLst>
          </p:cNvPr>
          <p:cNvSpPr>
            <a:spLocks noGrp="1"/>
          </p:cNvSpPr>
          <p:nvPr>
            <p:ph type="title"/>
          </p:nvPr>
        </p:nvSpPr>
        <p:spPr>
          <a:xfrm>
            <a:off x="457200" y="274638"/>
            <a:ext cx="8229600" cy="1143000"/>
          </a:xfrm>
        </p:spPr>
        <p:txBody>
          <a:bodyPr/>
          <a:lstStyle/>
          <a:p>
            <a:pPr marL="466725" indent="-466725"/>
            <a:r>
              <a:rPr lang="en-US" altLang="en-US" sz="2800" dirty="0">
                <a:latin typeface="Arial" charset="0"/>
                <a:ea typeface="ＭＳ Ｐゴシック" charset="-128"/>
              </a:rPr>
              <a:t>I.	Will Digital and Shared Economy Revolution Threaten Traditional Factors That Prevent State and Local Government Defaults</a:t>
            </a:r>
            <a:endParaRPr lang="en-US" sz="2800" dirty="0"/>
          </a:p>
        </p:txBody>
      </p:sp>
    </p:spTree>
    <p:extLst>
      <p:ext uri="{BB962C8B-B14F-4D97-AF65-F5344CB8AC3E}">
        <p14:creationId xmlns:p14="http://schemas.microsoft.com/office/powerpoint/2010/main" val="1995055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Seven</a:t>
            </a:r>
            <a:r>
              <a:rPr lang="en-US" altLang="en-US" sz="1800" b="1" dirty="0">
                <a:latin typeface="Arial" charset="0"/>
                <a:ea typeface="ＭＳ Ｐゴシック" charset="-128"/>
              </a:rPr>
              <a:t>: A recovery plan must provide for essential services and infrastructure: </a:t>
            </a:r>
            <a:r>
              <a:rPr lang="en-US" altLang="en-US" sz="1800" dirty="0">
                <a:latin typeface="Arial" charset="0"/>
                <a:ea typeface="ＭＳ Ｐゴシック" charset="-128"/>
              </a:rPr>
              <a:t>“Best interest of creditors” and “feasibility” can only mean an appropriate reinvestment in the municipality through a recovery plan where there is funding of essential services and infrastructure at an acceptable level to stimulate the municipality’s economy to attract new employers and taxpayers thereby increasing tax revenues and addressing the systemic problem. While no plan of debt adjustment is perfect or assured, there should be, as the Bankruptcy Court in Detroit throughout the case pointed out, a plan to show the survivability and future success of the City</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90</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2819863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225425" eaLnBrk="1" hangingPunct="1"/>
            <a:r>
              <a:rPr lang="en-US" altLang="en-US" sz="1800" b="1" u="sng" dirty="0">
                <a:latin typeface="Arial" charset="0"/>
                <a:ea typeface="ＭＳ Ｐゴシック" charset="-128"/>
              </a:rPr>
              <a:t>Lesson Eight</a:t>
            </a:r>
            <a:r>
              <a:rPr lang="en-US" altLang="en-US" sz="1800" b="1" dirty="0">
                <a:latin typeface="Arial" charset="0"/>
                <a:ea typeface="ＭＳ Ｐゴシック" charset="-128"/>
              </a:rPr>
              <a:t>: Confirmation of a plan of debt adjustment is only the beginning of the journey to financial recovery, not the end:</a:t>
            </a:r>
            <a:r>
              <a:rPr lang="en-US" altLang="en-US" sz="1800" dirty="0">
                <a:latin typeface="Arial" charset="0"/>
                <a:ea typeface="ＭＳ Ｐゴシック" charset="-128"/>
              </a:rPr>
              <a:t> It is important to recognize, as noted above, that Chapter 9 is a process, not a solution. The recovery plan, which will take dedication and effort by the elected officials of the City along with residents, public workers and other creditors is the only way to achieve success. It is measured not by months, but by years, and by the constant vigilance to ensure that the systemic problem is addressed effectively in a permanent fix</a:t>
            </a:r>
            <a:r>
              <a:rPr lang="en-US" sz="1800" dirty="0">
                <a:latin typeface="Arial" pitchFamily="-105" charset="0"/>
              </a:rPr>
              <a:t>.</a:t>
            </a:r>
          </a:p>
        </p:txBody>
      </p:sp>
      <p:sp>
        <p:nvSpPr>
          <p:cNvPr id="3" name="Slide Number Placeholder 2"/>
          <p:cNvSpPr>
            <a:spLocks noGrp="1"/>
          </p:cNvSpPr>
          <p:nvPr>
            <p:ph type="sldNum" sz="quarter" idx="10"/>
          </p:nvPr>
        </p:nvSpPr>
        <p:spPr/>
        <p:txBody>
          <a:bodyPr/>
          <a:lstStyle/>
          <a:p>
            <a:fld id="{93C0D9D1-D468-AF40-968F-ADCBD98887F7}" type="slidenum">
              <a:rPr lang="en-US" altLang="en-US" smtClean="0"/>
              <a:pPr/>
              <a:t>91</a:t>
            </a:fld>
            <a:endParaRPr lang="en-US" altLang="en-US" dirty="0"/>
          </a:p>
        </p:txBody>
      </p:sp>
      <p:sp>
        <p:nvSpPr>
          <p:cNvPr id="8" name="Title 3">
            <a:extLst>
              <a:ext uri="{FF2B5EF4-FFF2-40B4-BE49-F238E27FC236}">
                <a16:creationId xmlns:a16="http://schemas.microsoft.com/office/drawing/2014/main" id="{259DE8AC-58DF-924D-8F75-DDC3F38C9444}"/>
              </a:ext>
            </a:extLst>
          </p:cNvPr>
          <p:cNvSpPr>
            <a:spLocks noGrp="1"/>
          </p:cNvSpPr>
          <p:nvPr>
            <p:ph type="title"/>
          </p:nvPr>
        </p:nvSpPr>
        <p:spPr>
          <a:xfrm>
            <a:off x="457200" y="274638"/>
            <a:ext cx="8229600" cy="1143000"/>
          </a:xfrm>
        </p:spPr>
        <p:txBody>
          <a:bodyPr/>
          <a:lstStyle/>
          <a:p>
            <a:pPr marL="750888" indent="-750888"/>
            <a:r>
              <a:rPr lang="en-US" altLang="en-US" dirty="0">
                <a:latin typeface="Arial" charset="0"/>
                <a:ea typeface="ＭＳ Ｐゴシック" charset="-128"/>
              </a:rPr>
              <a:t>XI.	Lessons Learned from Recent Chapter 9 Bankruptcy</a:t>
            </a:r>
            <a:endParaRPr lang="en-US" dirty="0"/>
          </a:p>
        </p:txBody>
      </p:sp>
    </p:spTree>
    <p:extLst>
      <p:ext uri="{BB962C8B-B14F-4D97-AF65-F5344CB8AC3E}">
        <p14:creationId xmlns:p14="http://schemas.microsoft.com/office/powerpoint/2010/main" val="6385400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0E26D48C-AB17-7D47-8CEF-94B26BE457F9}" type="slidenum">
              <a:rPr lang="en-US" altLang="en-US" sz="1000">
                <a:solidFill>
                  <a:srgbClr val="FFFFFF"/>
                </a:solidFill>
                <a:latin typeface="Arial" charset="0"/>
              </a:rPr>
              <a:pPr eaLnBrk="1" hangingPunct="1"/>
              <a:t>92</a:t>
            </a:fld>
            <a:endParaRPr lang="en-US" altLang="en-US" sz="1000" dirty="0">
              <a:solidFill>
                <a:srgbClr val="FFFFFF"/>
              </a:solidFill>
              <a:latin typeface="Arial" charset="0"/>
            </a:endParaRPr>
          </a:p>
        </p:txBody>
      </p:sp>
      <p:sp>
        <p:nvSpPr>
          <p:cNvPr id="11" name="Rectangle 4"/>
          <p:cNvSpPr>
            <a:spLocks noChangeArrowheads="1"/>
          </p:cNvSpPr>
          <p:nvPr/>
        </p:nvSpPr>
        <p:spPr bwMode="auto">
          <a:xfrm>
            <a:off x="118533" y="1043673"/>
            <a:ext cx="9746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14" name="TextBox 13"/>
          <p:cNvSpPr txBox="1"/>
          <p:nvPr/>
        </p:nvSpPr>
        <p:spPr>
          <a:xfrm>
            <a:off x="118533" y="5477917"/>
            <a:ext cx="8568267" cy="584775"/>
          </a:xfrm>
          <a:prstGeom prst="rect">
            <a:avLst/>
          </a:prstGeom>
          <a:noFill/>
        </p:spPr>
        <p:txBody>
          <a:bodyPr wrap="square" rtlCol="0">
            <a:spAutoFit/>
          </a:bodyPr>
          <a:lstStyle/>
          <a:p>
            <a:pPr marL="465138" indent="-465138"/>
            <a:r>
              <a:rPr lang="en-US" sz="800" dirty="0"/>
              <a:t>* 	The language of the statute appears to strongly support a determination that it is a statutory lien</a:t>
            </a:r>
          </a:p>
          <a:p>
            <a:pPr marL="465138" indent="-465138"/>
            <a:r>
              <a:rPr lang="en-US" sz="800" dirty="0"/>
              <a:t>** 	While the language of the statute may appear to create a statutory lien further clarification would be helpful to reaffirm the intent to create a statutory lien</a:t>
            </a:r>
          </a:p>
          <a:p>
            <a:pPr marL="465138" indent="-465138"/>
            <a:r>
              <a:rPr lang="en-US" sz="800" dirty="0"/>
              <a:t>*** 	While the language of the statute may appear to create a statutory lien it is insufficient and additional language is required to clarify the intent and to create a statutory lien. The language could be read as just providing for perfection of a pledge or lien without the intent and effect to create a statutory lien</a:t>
            </a:r>
          </a:p>
        </p:txBody>
      </p:sp>
      <p:graphicFrame>
        <p:nvGraphicFramePr>
          <p:cNvPr id="112642" name="Content Placeholder 112641"/>
          <p:cNvGraphicFramePr>
            <a:graphicFrameLocks noGrp="1"/>
          </p:cNvGraphicFramePr>
          <p:nvPr>
            <p:ph idx="1"/>
            <p:extLst>
              <p:ext uri="{D42A27DB-BD31-4B8C-83A1-F6EECF244321}">
                <p14:modId xmlns:p14="http://schemas.microsoft.com/office/powerpoint/2010/main" val="1181864584"/>
              </p:ext>
            </p:extLst>
          </p:nvPr>
        </p:nvGraphicFramePr>
        <p:xfrm>
          <a:off x="2" y="1557870"/>
          <a:ext cx="9143997" cy="3920048"/>
        </p:xfrm>
        <a:graphic>
          <a:graphicData uri="http://schemas.openxmlformats.org/drawingml/2006/table">
            <a:tbl>
              <a:tblPr firstRow="1" firstCol="1" bandRow="1" bandCol="1">
                <a:tableStyleId>{5C22544A-7EE6-4342-B048-85BDC9FD1C3A}</a:tableStyleId>
              </a:tblPr>
              <a:tblGrid>
                <a:gridCol w="678813">
                  <a:extLst>
                    <a:ext uri="{9D8B030D-6E8A-4147-A177-3AD203B41FA5}">
                      <a16:colId xmlns:a16="http://schemas.microsoft.com/office/drawing/2014/main" val="20000"/>
                    </a:ext>
                  </a:extLst>
                </a:gridCol>
                <a:gridCol w="829216">
                  <a:extLst>
                    <a:ext uri="{9D8B030D-6E8A-4147-A177-3AD203B41FA5}">
                      <a16:colId xmlns:a16="http://schemas.microsoft.com/office/drawing/2014/main" val="20001"/>
                    </a:ext>
                  </a:extLst>
                </a:gridCol>
                <a:gridCol w="319441">
                  <a:extLst>
                    <a:ext uri="{9D8B030D-6E8A-4147-A177-3AD203B41FA5}">
                      <a16:colId xmlns:a16="http://schemas.microsoft.com/office/drawing/2014/main" val="20002"/>
                    </a:ext>
                  </a:extLst>
                </a:gridCol>
                <a:gridCol w="1371093">
                  <a:extLst>
                    <a:ext uri="{9D8B030D-6E8A-4147-A177-3AD203B41FA5}">
                      <a16:colId xmlns:a16="http://schemas.microsoft.com/office/drawing/2014/main" val="20003"/>
                    </a:ext>
                  </a:extLst>
                </a:gridCol>
                <a:gridCol w="155570">
                  <a:extLst>
                    <a:ext uri="{9D8B030D-6E8A-4147-A177-3AD203B41FA5}">
                      <a16:colId xmlns:a16="http://schemas.microsoft.com/office/drawing/2014/main" val="20004"/>
                    </a:ext>
                  </a:extLst>
                </a:gridCol>
                <a:gridCol w="359372">
                  <a:extLst>
                    <a:ext uri="{9D8B030D-6E8A-4147-A177-3AD203B41FA5}">
                      <a16:colId xmlns:a16="http://schemas.microsoft.com/office/drawing/2014/main" val="20005"/>
                    </a:ext>
                  </a:extLst>
                </a:gridCol>
                <a:gridCol w="998252">
                  <a:extLst>
                    <a:ext uri="{9D8B030D-6E8A-4147-A177-3AD203B41FA5}">
                      <a16:colId xmlns:a16="http://schemas.microsoft.com/office/drawing/2014/main" val="20006"/>
                    </a:ext>
                  </a:extLst>
                </a:gridCol>
                <a:gridCol w="379335">
                  <a:extLst>
                    <a:ext uri="{9D8B030D-6E8A-4147-A177-3AD203B41FA5}">
                      <a16:colId xmlns:a16="http://schemas.microsoft.com/office/drawing/2014/main" val="20007"/>
                    </a:ext>
                  </a:extLst>
                </a:gridCol>
                <a:gridCol w="379335">
                  <a:extLst>
                    <a:ext uri="{9D8B030D-6E8A-4147-A177-3AD203B41FA5}">
                      <a16:colId xmlns:a16="http://schemas.microsoft.com/office/drawing/2014/main" val="20008"/>
                    </a:ext>
                  </a:extLst>
                </a:gridCol>
                <a:gridCol w="379335">
                  <a:extLst>
                    <a:ext uri="{9D8B030D-6E8A-4147-A177-3AD203B41FA5}">
                      <a16:colId xmlns:a16="http://schemas.microsoft.com/office/drawing/2014/main" val="20009"/>
                    </a:ext>
                  </a:extLst>
                </a:gridCol>
                <a:gridCol w="379335">
                  <a:extLst>
                    <a:ext uri="{9D8B030D-6E8A-4147-A177-3AD203B41FA5}">
                      <a16:colId xmlns:a16="http://schemas.microsoft.com/office/drawing/2014/main" val="20010"/>
                    </a:ext>
                  </a:extLst>
                </a:gridCol>
                <a:gridCol w="1157974">
                  <a:extLst>
                    <a:ext uri="{9D8B030D-6E8A-4147-A177-3AD203B41FA5}">
                      <a16:colId xmlns:a16="http://schemas.microsoft.com/office/drawing/2014/main" val="20011"/>
                    </a:ext>
                  </a:extLst>
                </a:gridCol>
                <a:gridCol w="468957">
                  <a:extLst>
                    <a:ext uri="{9D8B030D-6E8A-4147-A177-3AD203B41FA5}">
                      <a16:colId xmlns:a16="http://schemas.microsoft.com/office/drawing/2014/main" val="20012"/>
                    </a:ext>
                  </a:extLst>
                </a:gridCol>
                <a:gridCol w="429471">
                  <a:extLst>
                    <a:ext uri="{9D8B030D-6E8A-4147-A177-3AD203B41FA5}">
                      <a16:colId xmlns:a16="http://schemas.microsoft.com/office/drawing/2014/main" val="20013"/>
                    </a:ext>
                  </a:extLst>
                </a:gridCol>
                <a:gridCol w="429027">
                  <a:extLst>
                    <a:ext uri="{9D8B030D-6E8A-4147-A177-3AD203B41FA5}">
                      <a16:colId xmlns:a16="http://schemas.microsoft.com/office/drawing/2014/main" val="20014"/>
                    </a:ext>
                  </a:extLst>
                </a:gridCol>
                <a:gridCol w="429471">
                  <a:extLst>
                    <a:ext uri="{9D8B030D-6E8A-4147-A177-3AD203B41FA5}">
                      <a16:colId xmlns:a16="http://schemas.microsoft.com/office/drawing/2014/main" val="20015"/>
                    </a:ext>
                  </a:extLst>
                </a:gridCol>
              </a:tblGrid>
              <a:tr h="115655">
                <a:tc gridSpan="16">
                  <a:txBody>
                    <a:bodyPr/>
                    <a:lstStyle/>
                    <a:p>
                      <a:pPr marL="0" marR="0" algn="ctr">
                        <a:lnSpc>
                          <a:spcPts val="900"/>
                        </a:lnSpc>
                        <a:spcBef>
                          <a:spcPts val="200"/>
                        </a:spcBef>
                        <a:spcAft>
                          <a:spcPts val="200"/>
                        </a:spcAft>
                        <a:tabLst>
                          <a:tab pos="457200" algn="l"/>
                          <a:tab pos="5943600" algn="r"/>
                        </a:tabLst>
                      </a:pPr>
                      <a:r>
                        <a:rPr lang="en-US" sz="500" cap="small" dirty="0">
                          <a:effectLst/>
                        </a:rPr>
                        <a:t>General Overview of Municipal Insolvency Provisions</a:t>
                      </a:r>
                      <a:endParaRPr lang="en-US" sz="700" i="1" dirty="0">
                        <a:effectLst/>
                        <a:latin typeface="Palatino" charset="0"/>
                        <a:ea typeface="Times New Roman" charset="0"/>
                        <a:cs typeface="Times New Roman" charset="0"/>
                      </a:endParaRPr>
                    </a:p>
                  </a:txBody>
                  <a:tcPr marL="44875" marR="448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5890">
                <a:tc>
                  <a:txBody>
                    <a:bodyPr/>
                    <a:lstStyle/>
                    <a:p>
                      <a:pPr marL="0" marR="0" algn="ctr">
                        <a:lnSpc>
                          <a:spcPts val="900"/>
                        </a:lnSpc>
                        <a:spcBef>
                          <a:spcPts val="0"/>
                        </a:spcBef>
                        <a:spcAft>
                          <a:spcPts val="0"/>
                        </a:spcAft>
                        <a:tabLst>
                          <a:tab pos="457200" algn="l"/>
                          <a:tab pos="5943600" algn="r"/>
                        </a:tabLst>
                      </a:pPr>
                      <a:r>
                        <a:rPr lang="en-US" sz="500" dirty="0">
                          <a:effectLst/>
                        </a:rPr>
                        <a:t>State</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Municipal Bankruptcy Authorization</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Debt Limitation</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Municipal Restructuring Mechanism</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Receiver</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Refunding Bonds</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Other Default</a:t>
                      </a:r>
                      <a:br>
                        <a:rPr lang="en-US" sz="500" dirty="0">
                          <a:effectLst/>
                        </a:rPr>
                      </a:br>
                      <a:r>
                        <a:rPr lang="en-US" sz="500" dirty="0">
                          <a:effectLst/>
                        </a:rPr>
                        <a:t>Resolution Remedies</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Accounting</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Foreclosure</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Injunction</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Mandamus</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Lst>
                      </a:pPr>
                      <a:r>
                        <a:rPr lang="en-US" sz="500" dirty="0">
                          <a:effectLst/>
                        </a:rPr>
                        <a:t>Other Remedies</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 pos="5943600" algn="r"/>
                        </a:tabLst>
                      </a:pPr>
                      <a:r>
                        <a:rPr lang="en-US" sz="500" dirty="0">
                          <a:effectLst/>
                        </a:rPr>
                        <a:t>Special Revenue </a:t>
                      </a:r>
                      <a:br>
                        <a:rPr lang="en-US" sz="500" dirty="0">
                          <a:effectLst/>
                        </a:rPr>
                      </a:br>
                      <a:r>
                        <a:rPr lang="en-US" sz="500" dirty="0">
                          <a:effectLst/>
                        </a:rPr>
                        <a:t>Bonds</a:t>
                      </a:r>
                      <a:endParaRPr lang="en-US" sz="700" i="1" dirty="0">
                        <a:effectLst/>
                        <a:latin typeface="Palatino"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tabLst>
                          <a:tab pos="457200" algn="l"/>
                          <a:tab pos="5943600" algn="r"/>
                          <a:tab pos="5943600" algn="r"/>
                        </a:tabLst>
                      </a:pPr>
                      <a:r>
                        <a:rPr lang="en-US" sz="500" dirty="0">
                          <a:effectLst/>
                        </a:rPr>
                        <a:t>Statutory </a:t>
                      </a:r>
                      <a:br>
                        <a:rPr lang="en-US" sz="500" dirty="0">
                          <a:effectLst/>
                        </a:rPr>
                      </a:br>
                      <a:r>
                        <a:rPr lang="en-US" sz="500" dirty="0">
                          <a:effectLst/>
                        </a:rPr>
                        <a:t>Lien SL-1</a:t>
                      </a:r>
                      <a:r>
                        <a:rPr lang="en-US" sz="500" dirty="0">
                          <a:effectLst/>
                          <a:hlinkClick r:id="rId2" action="ppaction://hlinkfile"/>
                        </a:rPr>
                        <a:t>*</a:t>
                      </a:r>
                      <a:endParaRPr lang="en-US" sz="700" i="1" dirty="0">
                        <a:effectLst/>
                        <a:latin typeface="Palatino" charset="0"/>
                        <a:ea typeface="Times New Roman" charset="0"/>
                        <a:cs typeface="Times New Roman" charset="0"/>
                      </a:endParaRPr>
                    </a:p>
                  </a:txBody>
                  <a:tcPr marL="44875" marR="44875" marT="0" marB="0"/>
                </a:tc>
                <a:tc>
                  <a:txBody>
                    <a:bodyPr/>
                    <a:lstStyle/>
                    <a:p>
                      <a:pPr marL="0" marR="0" algn="ctr">
                        <a:lnSpc>
                          <a:spcPts val="900"/>
                        </a:lnSpc>
                        <a:spcBef>
                          <a:spcPts val="0"/>
                        </a:spcBef>
                        <a:spcAft>
                          <a:spcPts val="0"/>
                        </a:spcAft>
                        <a:tabLst>
                          <a:tab pos="457200" algn="l"/>
                          <a:tab pos="5943600" algn="r"/>
                          <a:tab pos="5943600" algn="r"/>
                        </a:tabLst>
                      </a:pPr>
                      <a:r>
                        <a:rPr lang="en-US" sz="500" dirty="0">
                          <a:effectLst/>
                        </a:rPr>
                        <a:t>Statutory </a:t>
                      </a:r>
                      <a:br>
                        <a:rPr lang="en-US" sz="500" dirty="0">
                          <a:effectLst/>
                        </a:rPr>
                      </a:br>
                      <a:r>
                        <a:rPr lang="en-US" sz="500" dirty="0">
                          <a:effectLst/>
                        </a:rPr>
                        <a:t>Lien SL-2</a:t>
                      </a:r>
                      <a:r>
                        <a:rPr lang="en-US" sz="500" dirty="0">
                          <a:effectLst/>
                          <a:hlinkClick r:id="rId3" action="ppaction://hlinkfile"/>
                        </a:rPr>
                        <a:t>**</a:t>
                      </a:r>
                      <a:endParaRPr lang="en-US" sz="700" i="1" dirty="0">
                        <a:effectLst/>
                        <a:latin typeface="Palatino" charset="0"/>
                        <a:ea typeface="Times New Roman" charset="0"/>
                        <a:cs typeface="Times New Roman" charset="0"/>
                      </a:endParaRPr>
                    </a:p>
                  </a:txBody>
                  <a:tcPr marL="44875" marR="44875" marT="0" marB="0"/>
                </a:tc>
                <a:tc>
                  <a:txBody>
                    <a:bodyPr/>
                    <a:lstStyle/>
                    <a:p>
                      <a:pPr marL="0" marR="0" algn="ctr">
                        <a:lnSpc>
                          <a:spcPts val="900"/>
                        </a:lnSpc>
                        <a:spcBef>
                          <a:spcPts val="0"/>
                        </a:spcBef>
                        <a:spcAft>
                          <a:spcPts val="0"/>
                        </a:spcAft>
                        <a:tabLst>
                          <a:tab pos="457200" algn="l"/>
                          <a:tab pos="5943600" algn="r"/>
                          <a:tab pos="5943600" algn="r"/>
                        </a:tabLst>
                      </a:pPr>
                      <a:r>
                        <a:rPr lang="en-US" sz="500" dirty="0">
                          <a:effectLst/>
                        </a:rPr>
                        <a:t>Statutory </a:t>
                      </a:r>
                      <a:br>
                        <a:rPr lang="en-US" sz="500" dirty="0">
                          <a:effectLst/>
                        </a:rPr>
                      </a:br>
                      <a:r>
                        <a:rPr lang="en-US" sz="500" dirty="0">
                          <a:effectLst/>
                        </a:rPr>
                        <a:t>Lien SL-3</a:t>
                      </a:r>
                      <a:r>
                        <a:rPr lang="en-US" sz="500" dirty="0">
                          <a:effectLst/>
                          <a:hlinkClick r:id="rId4" action="ppaction://hlinkfile"/>
                        </a:rPr>
                        <a:t>***</a:t>
                      </a:r>
                      <a:endParaRPr lang="en-US" sz="700" i="1" dirty="0">
                        <a:effectLst/>
                        <a:latin typeface="Palatino" charset="0"/>
                        <a:ea typeface="Times New Roman" charset="0"/>
                        <a:cs typeface="Times New Roman" charset="0"/>
                      </a:endParaRPr>
                    </a:p>
                  </a:txBody>
                  <a:tcPr marL="44875" marR="44875" marT="0" marB="0"/>
                </a:tc>
                <a:extLst>
                  <a:ext uri="{0D108BD9-81ED-4DB2-BD59-A6C34878D82A}">
                    <a16:rowId xmlns:a16="http://schemas.microsoft.com/office/drawing/2014/main" val="10001"/>
                  </a:ext>
                </a:extLst>
              </a:tr>
              <a:tr h="121271">
                <a:tc>
                  <a:txBody>
                    <a:bodyPr/>
                    <a:lstStyle/>
                    <a:p>
                      <a:pPr marL="0" marR="0">
                        <a:lnSpc>
                          <a:spcPts val="900"/>
                        </a:lnSpc>
                        <a:spcBef>
                          <a:spcPts val="0"/>
                        </a:spcBef>
                        <a:spcAft>
                          <a:spcPts val="0"/>
                        </a:spcAft>
                      </a:pPr>
                      <a:r>
                        <a:rPr lang="en-US" sz="500" dirty="0">
                          <a:effectLst/>
                        </a:rPr>
                        <a:t>ALABAMA</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Y (bonds only)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2"/>
                  </a:ext>
                </a:extLst>
              </a:tr>
              <a:tr h="242541">
                <a:tc>
                  <a:txBody>
                    <a:bodyPr/>
                    <a:lstStyle/>
                    <a:p>
                      <a:pPr marL="0" marR="0">
                        <a:lnSpc>
                          <a:spcPts val="900"/>
                        </a:lnSpc>
                        <a:spcBef>
                          <a:spcPts val="0"/>
                        </a:spcBef>
                        <a:spcAft>
                          <a:spcPts val="0"/>
                        </a:spcAft>
                      </a:pPr>
                      <a:r>
                        <a:rPr lang="en-US" sz="500" dirty="0">
                          <a:effectLst/>
                        </a:rPr>
                        <a:t>ALASKA</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(taxing limits; </a:t>
                      </a:r>
                      <a:br>
                        <a:rPr lang="en-US" sz="500" dirty="0">
                          <a:effectLst/>
                        </a:rPr>
                      </a:br>
                      <a:r>
                        <a:rPr lang="en-US" sz="500" dirty="0">
                          <a:effectLst/>
                        </a:rPr>
                        <a:t>appointment of trustee)</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3"/>
                  </a:ext>
                </a:extLst>
              </a:tr>
              <a:tr h="240249">
                <a:tc>
                  <a:txBody>
                    <a:bodyPr/>
                    <a:lstStyle/>
                    <a:p>
                      <a:pPr marL="0" marR="0">
                        <a:lnSpc>
                          <a:spcPts val="900"/>
                        </a:lnSpc>
                        <a:spcBef>
                          <a:spcPts val="0"/>
                        </a:spcBef>
                        <a:spcAft>
                          <a:spcPts val="0"/>
                        </a:spcAft>
                      </a:pPr>
                      <a:r>
                        <a:rPr lang="en-US" sz="500" dirty="0">
                          <a:effectLst/>
                        </a:rPr>
                        <a:t>ARIZONA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(School District Receivership)</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(any action necessary </a:t>
                      </a:r>
                      <a:br>
                        <a:rPr lang="en-US" sz="500" dirty="0">
                          <a:effectLst/>
                        </a:rPr>
                      </a:br>
                      <a:r>
                        <a:rPr lang="en-US" sz="500" dirty="0">
                          <a:effectLst/>
                        </a:rPr>
                        <a:t>for holders)</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(any action necessary)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4"/>
                  </a:ext>
                </a:extLst>
              </a:tr>
              <a:tr h="242541">
                <a:tc>
                  <a:txBody>
                    <a:bodyPr/>
                    <a:lstStyle/>
                    <a:p>
                      <a:pPr marL="0" marR="0">
                        <a:lnSpc>
                          <a:spcPts val="900"/>
                        </a:lnSpc>
                        <a:spcBef>
                          <a:spcPts val="0"/>
                        </a:spcBef>
                        <a:spcAft>
                          <a:spcPts val="0"/>
                        </a:spcAft>
                      </a:pPr>
                      <a:r>
                        <a:rPr lang="en-US" sz="500" dirty="0">
                          <a:effectLst/>
                        </a:rPr>
                        <a:t>ARKANSAS</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(taxing limits; </a:t>
                      </a:r>
                      <a:br>
                        <a:rPr lang="en-US" sz="500" dirty="0">
                          <a:effectLst/>
                        </a:rPr>
                      </a:br>
                      <a:r>
                        <a:rPr lang="en-US" sz="500" dirty="0">
                          <a:effectLst/>
                        </a:rPr>
                        <a:t>appointment of an assessor)</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5"/>
                  </a:ext>
                </a:extLst>
              </a:tr>
              <a:tr h="493661">
                <a:tc>
                  <a:txBody>
                    <a:bodyPr/>
                    <a:lstStyle/>
                    <a:p>
                      <a:pPr marL="0" marR="0">
                        <a:lnSpc>
                          <a:spcPts val="900"/>
                        </a:lnSpc>
                        <a:spcBef>
                          <a:spcPts val="0"/>
                        </a:spcBef>
                        <a:spcAft>
                          <a:spcPts val="0"/>
                        </a:spcAft>
                      </a:pPr>
                      <a:r>
                        <a:rPr lang="en-US" sz="500" dirty="0">
                          <a:effectLst/>
                        </a:rPr>
                        <a:t>CALIFORNIA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Conditional (use of a neutral evaluator or declaration of fiscal emergency)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(California Debt and Investment Advisory Commission)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(negotiations; school </a:t>
                      </a:r>
                      <a:br>
                        <a:rPr lang="en-US" sz="500" dirty="0">
                          <a:effectLst/>
                        </a:rPr>
                      </a:br>
                      <a:r>
                        <a:rPr lang="en-US" sz="500" dirty="0">
                          <a:effectLst/>
                        </a:rPr>
                        <a:t>district budget requirements)</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(bondholder action and any other action and special tax bonds)</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6"/>
                  </a:ext>
                </a:extLst>
              </a:tr>
              <a:tr h="121271">
                <a:tc>
                  <a:txBody>
                    <a:bodyPr/>
                    <a:lstStyle/>
                    <a:p>
                      <a:pPr marL="0" marR="0">
                        <a:lnSpc>
                          <a:spcPts val="900"/>
                        </a:lnSpc>
                        <a:spcBef>
                          <a:spcPts val="0"/>
                        </a:spcBef>
                        <a:spcAft>
                          <a:spcPts val="0"/>
                        </a:spcAft>
                      </a:pPr>
                      <a:r>
                        <a:rPr lang="en-US" sz="500" dirty="0">
                          <a:effectLst/>
                        </a:rPr>
                        <a:t>COLORADO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Limited</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(bondholder action)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7"/>
                  </a:ext>
                </a:extLst>
              </a:tr>
              <a:tr h="242541">
                <a:tc>
                  <a:txBody>
                    <a:bodyPr/>
                    <a:lstStyle/>
                    <a:p>
                      <a:pPr marL="0" marR="0">
                        <a:lnSpc>
                          <a:spcPts val="900"/>
                        </a:lnSpc>
                        <a:spcBef>
                          <a:spcPts val="0"/>
                        </a:spcBef>
                        <a:spcAft>
                          <a:spcPts val="0"/>
                        </a:spcAft>
                      </a:pPr>
                      <a:r>
                        <a:rPr lang="en-US" sz="500" dirty="0">
                          <a:effectLst/>
                        </a:rPr>
                        <a:t>CONNECTICUT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Conditional</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(ad hoc state intervention)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(appointment of a trustee; revenue set-aside)</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(bondholder action and </a:t>
                      </a:r>
                      <a:br>
                        <a:rPr lang="en-US" sz="500" dirty="0">
                          <a:effectLst/>
                        </a:rPr>
                      </a:br>
                      <a:r>
                        <a:rPr lang="en-US" sz="500" dirty="0">
                          <a:effectLst/>
                        </a:rPr>
                        <a:t>contractual remedies)</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8"/>
                  </a:ext>
                </a:extLst>
              </a:tr>
              <a:tr h="121271">
                <a:tc>
                  <a:txBody>
                    <a:bodyPr/>
                    <a:lstStyle/>
                    <a:p>
                      <a:pPr marL="0" marR="0">
                        <a:lnSpc>
                          <a:spcPts val="900"/>
                        </a:lnSpc>
                        <a:spcBef>
                          <a:spcPts val="0"/>
                        </a:spcBef>
                        <a:spcAft>
                          <a:spcPts val="0"/>
                        </a:spcAft>
                      </a:pPr>
                      <a:r>
                        <a:rPr lang="en-US" sz="500" dirty="0">
                          <a:effectLst/>
                        </a:rPr>
                        <a:t>DELAWARE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09"/>
                  </a:ext>
                </a:extLst>
              </a:tr>
              <a:tr h="366955">
                <a:tc>
                  <a:txBody>
                    <a:bodyPr/>
                    <a:lstStyle/>
                    <a:p>
                      <a:pPr marL="0" marR="0">
                        <a:lnSpc>
                          <a:spcPts val="900"/>
                        </a:lnSpc>
                        <a:spcBef>
                          <a:spcPts val="0"/>
                        </a:spcBef>
                        <a:spcAft>
                          <a:spcPts val="0"/>
                        </a:spcAft>
                      </a:pPr>
                      <a:r>
                        <a:rPr lang="en-US" sz="500" dirty="0">
                          <a:effectLst/>
                        </a:rPr>
                        <a:t>DISTRICT OF COLUMBIA</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(District of Columbia Financial Responsibility and Management Assistance Authority)</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(declare all bonds due and payable)</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10"/>
                  </a:ext>
                </a:extLst>
              </a:tr>
              <a:tr h="493661">
                <a:tc>
                  <a:txBody>
                    <a:bodyPr/>
                    <a:lstStyle/>
                    <a:p>
                      <a:pPr marL="0" marR="0">
                        <a:lnSpc>
                          <a:spcPts val="900"/>
                        </a:lnSpc>
                        <a:spcBef>
                          <a:spcPts val="0"/>
                        </a:spcBef>
                        <a:spcAft>
                          <a:spcPts val="0"/>
                        </a:spcAft>
                      </a:pPr>
                      <a:r>
                        <a:rPr lang="en-US" sz="500" dirty="0">
                          <a:effectLst/>
                        </a:rPr>
                        <a:t>FLORIDA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Conditional</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(Bond Financial Emergencies Act and Division of Bond Finance and Local Government Financial Technical Assistance Program)</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11"/>
                  </a:ext>
                </a:extLst>
              </a:tr>
              <a:tr h="242541">
                <a:tc>
                  <a:txBody>
                    <a:bodyPr/>
                    <a:lstStyle/>
                    <a:p>
                      <a:pPr marL="0" marR="0">
                        <a:lnSpc>
                          <a:spcPts val="900"/>
                        </a:lnSpc>
                        <a:spcBef>
                          <a:spcPts val="0"/>
                        </a:spcBef>
                        <a:spcAft>
                          <a:spcPts val="0"/>
                        </a:spcAft>
                      </a:pPr>
                      <a:r>
                        <a:rPr lang="en-US" sz="500" dirty="0">
                          <a:effectLst/>
                        </a:rPr>
                        <a:t>GEORGIA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N (specifically prohibited)</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(Georgia Local Government Financial Monitoring)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(debt compromise)</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 (court action to enforce collection)</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X</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tc>
                  <a:txBody>
                    <a:bodyPr/>
                    <a:lstStyle/>
                    <a:p>
                      <a:pPr marL="0" marR="0" algn="ctr">
                        <a:lnSpc>
                          <a:spcPts val="900"/>
                        </a:lnSpc>
                        <a:spcBef>
                          <a:spcPts val="0"/>
                        </a:spcBef>
                        <a:spcAft>
                          <a:spcPts val="0"/>
                        </a:spcAft>
                      </a:pPr>
                      <a:r>
                        <a:rPr lang="en-US" sz="500" dirty="0">
                          <a:effectLst/>
                        </a:rPr>
                        <a:t> </a:t>
                      </a:r>
                      <a:endParaRPr lang="en-US" sz="800" dirty="0">
                        <a:effectLst/>
                        <a:latin typeface="Times" charset="0"/>
                        <a:ea typeface="Times New Roman" charset="0"/>
                        <a:cs typeface="Times New Roman" charset="0"/>
                      </a:endParaRPr>
                    </a:p>
                  </a:txBody>
                  <a:tcPr marL="44875" marR="44875" marT="0" marB="0" anchor="ctr"/>
                </a:tc>
                <a:extLst>
                  <a:ext uri="{0D108BD9-81ED-4DB2-BD59-A6C34878D82A}">
                    <a16:rowId xmlns:a16="http://schemas.microsoft.com/office/drawing/2014/main" val="10012"/>
                  </a:ext>
                </a:extLst>
              </a:tr>
            </a:tbl>
          </a:graphicData>
        </a:graphic>
      </p:graphicFrame>
      <p:sp>
        <p:nvSpPr>
          <p:cNvPr id="112645" name="Rectangle 19"/>
          <p:cNvSpPr>
            <a:spLocks noChangeArrowheads="1"/>
          </p:cNvSpPr>
          <p:nvPr/>
        </p:nvSpPr>
        <p:spPr bwMode="auto">
          <a:xfrm flipV="1">
            <a:off x="119063" y="1642793"/>
            <a:ext cx="8574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3" name="Title 2">
            <a:extLst>
              <a:ext uri="{FF2B5EF4-FFF2-40B4-BE49-F238E27FC236}">
                <a16:creationId xmlns:a16="http://schemas.microsoft.com/office/drawing/2014/main" id="{41BB9724-863B-8246-974B-4CE316CB6B13}"/>
              </a:ext>
            </a:extLst>
          </p:cNvPr>
          <p:cNvSpPr>
            <a:spLocks noGrp="1"/>
          </p:cNvSpPr>
          <p:nvPr>
            <p:ph type="title"/>
          </p:nvPr>
        </p:nvSpPr>
        <p:spPr/>
        <p:txBody>
          <a:bodyPr/>
          <a:lstStyle/>
          <a:p>
            <a:pPr marL="1260475" indent="-1260475"/>
            <a:r>
              <a:rPr lang="en-US" sz="1700" cap="small" dirty="0"/>
              <a:t>Appendix I</a:t>
            </a:r>
            <a:r>
              <a:rPr lang="en-US" sz="1700" dirty="0"/>
              <a:t> –	General Overview of a 50 State Survey of Rights and Remedies Provided by States to Investors Relating to Government Bond Debt and State Oversight and Supervision of Financial Emergencies and Authorization to File Chapter 9 Bankruptcy</a:t>
            </a:r>
          </a:p>
        </p:txBody>
      </p:sp>
    </p:spTree>
    <p:extLst>
      <p:ext uri="{BB962C8B-B14F-4D97-AF65-F5344CB8AC3E}">
        <p14:creationId xmlns:p14="http://schemas.microsoft.com/office/powerpoint/2010/main" val="636887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0E26D48C-AB17-7D47-8CEF-94B26BE457F9}" type="slidenum">
              <a:rPr lang="en-US" altLang="en-US" sz="1000">
                <a:solidFill>
                  <a:srgbClr val="FFFFFF"/>
                </a:solidFill>
                <a:latin typeface="Arial" charset="0"/>
              </a:rPr>
              <a:pPr eaLnBrk="1" hangingPunct="1"/>
              <a:t>93</a:t>
            </a:fld>
            <a:endParaRPr lang="en-US" altLang="en-US" sz="1000" dirty="0">
              <a:solidFill>
                <a:srgbClr val="FFFFFF"/>
              </a:solidFill>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15633252"/>
              </p:ext>
            </p:extLst>
          </p:nvPr>
        </p:nvGraphicFramePr>
        <p:xfrm>
          <a:off x="67732" y="1617140"/>
          <a:ext cx="8991597" cy="4478859"/>
        </p:xfrm>
        <a:graphic>
          <a:graphicData uri="http://schemas.openxmlformats.org/drawingml/2006/table">
            <a:tbl>
              <a:tblPr firstRow="1" firstCol="1" bandRow="1" bandCol="1">
                <a:tableStyleId>{5C22544A-7EE6-4342-B048-85BDC9FD1C3A}</a:tableStyleId>
              </a:tblPr>
              <a:tblGrid>
                <a:gridCol w="667499">
                  <a:extLst>
                    <a:ext uri="{9D8B030D-6E8A-4147-A177-3AD203B41FA5}">
                      <a16:colId xmlns:a16="http://schemas.microsoft.com/office/drawing/2014/main" val="20000"/>
                    </a:ext>
                  </a:extLst>
                </a:gridCol>
                <a:gridCol w="815396">
                  <a:extLst>
                    <a:ext uri="{9D8B030D-6E8A-4147-A177-3AD203B41FA5}">
                      <a16:colId xmlns:a16="http://schemas.microsoft.com/office/drawing/2014/main" val="20001"/>
                    </a:ext>
                  </a:extLst>
                </a:gridCol>
                <a:gridCol w="314117">
                  <a:extLst>
                    <a:ext uri="{9D8B030D-6E8A-4147-A177-3AD203B41FA5}">
                      <a16:colId xmlns:a16="http://schemas.microsoft.com/office/drawing/2014/main" val="20002"/>
                    </a:ext>
                  </a:extLst>
                </a:gridCol>
                <a:gridCol w="1187100">
                  <a:extLst>
                    <a:ext uri="{9D8B030D-6E8A-4147-A177-3AD203B41FA5}">
                      <a16:colId xmlns:a16="http://schemas.microsoft.com/office/drawing/2014/main" val="20003"/>
                    </a:ext>
                  </a:extLst>
                </a:gridCol>
                <a:gridCol w="314117">
                  <a:extLst>
                    <a:ext uri="{9D8B030D-6E8A-4147-A177-3AD203B41FA5}">
                      <a16:colId xmlns:a16="http://schemas.microsoft.com/office/drawing/2014/main" val="20004"/>
                    </a:ext>
                  </a:extLst>
                </a:gridCol>
                <a:gridCol w="353382">
                  <a:extLst>
                    <a:ext uri="{9D8B030D-6E8A-4147-A177-3AD203B41FA5}">
                      <a16:colId xmlns:a16="http://schemas.microsoft.com/office/drawing/2014/main" val="20005"/>
                    </a:ext>
                  </a:extLst>
                </a:gridCol>
                <a:gridCol w="981616">
                  <a:extLst>
                    <a:ext uri="{9D8B030D-6E8A-4147-A177-3AD203B41FA5}">
                      <a16:colId xmlns:a16="http://schemas.microsoft.com/office/drawing/2014/main" val="20006"/>
                    </a:ext>
                  </a:extLst>
                </a:gridCol>
                <a:gridCol w="373013">
                  <a:extLst>
                    <a:ext uri="{9D8B030D-6E8A-4147-A177-3AD203B41FA5}">
                      <a16:colId xmlns:a16="http://schemas.microsoft.com/office/drawing/2014/main" val="20007"/>
                    </a:ext>
                  </a:extLst>
                </a:gridCol>
                <a:gridCol w="373013">
                  <a:extLst>
                    <a:ext uri="{9D8B030D-6E8A-4147-A177-3AD203B41FA5}">
                      <a16:colId xmlns:a16="http://schemas.microsoft.com/office/drawing/2014/main" val="20008"/>
                    </a:ext>
                  </a:extLst>
                </a:gridCol>
                <a:gridCol w="373013">
                  <a:extLst>
                    <a:ext uri="{9D8B030D-6E8A-4147-A177-3AD203B41FA5}">
                      <a16:colId xmlns:a16="http://schemas.microsoft.com/office/drawing/2014/main" val="20009"/>
                    </a:ext>
                  </a:extLst>
                </a:gridCol>
                <a:gridCol w="373013">
                  <a:extLst>
                    <a:ext uri="{9D8B030D-6E8A-4147-A177-3AD203B41FA5}">
                      <a16:colId xmlns:a16="http://schemas.microsoft.com/office/drawing/2014/main" val="20010"/>
                    </a:ext>
                  </a:extLst>
                </a:gridCol>
                <a:gridCol w="1138673">
                  <a:extLst>
                    <a:ext uri="{9D8B030D-6E8A-4147-A177-3AD203B41FA5}">
                      <a16:colId xmlns:a16="http://schemas.microsoft.com/office/drawing/2014/main" val="20011"/>
                    </a:ext>
                  </a:extLst>
                </a:gridCol>
                <a:gridCol w="461142">
                  <a:extLst>
                    <a:ext uri="{9D8B030D-6E8A-4147-A177-3AD203B41FA5}">
                      <a16:colId xmlns:a16="http://schemas.microsoft.com/office/drawing/2014/main" val="20012"/>
                    </a:ext>
                  </a:extLst>
                </a:gridCol>
                <a:gridCol w="422314">
                  <a:extLst>
                    <a:ext uri="{9D8B030D-6E8A-4147-A177-3AD203B41FA5}">
                      <a16:colId xmlns:a16="http://schemas.microsoft.com/office/drawing/2014/main" val="20013"/>
                    </a:ext>
                  </a:extLst>
                </a:gridCol>
                <a:gridCol w="421875">
                  <a:extLst>
                    <a:ext uri="{9D8B030D-6E8A-4147-A177-3AD203B41FA5}">
                      <a16:colId xmlns:a16="http://schemas.microsoft.com/office/drawing/2014/main" val="20014"/>
                    </a:ext>
                  </a:extLst>
                </a:gridCol>
                <a:gridCol w="422314">
                  <a:extLst>
                    <a:ext uri="{9D8B030D-6E8A-4147-A177-3AD203B41FA5}">
                      <a16:colId xmlns:a16="http://schemas.microsoft.com/office/drawing/2014/main" val="20015"/>
                    </a:ext>
                  </a:extLst>
                </a:gridCol>
              </a:tblGrid>
              <a:tr h="178216">
                <a:tc>
                  <a:txBody>
                    <a:bodyPr/>
                    <a:lstStyle/>
                    <a:p>
                      <a:pPr marL="0" marR="0">
                        <a:lnSpc>
                          <a:spcPts val="900"/>
                        </a:lnSpc>
                        <a:spcBef>
                          <a:spcPts val="0"/>
                        </a:spcBef>
                        <a:spcAft>
                          <a:spcPts val="0"/>
                        </a:spcAft>
                      </a:pPr>
                      <a:r>
                        <a:rPr lang="en-US" sz="400" dirty="0">
                          <a:effectLst/>
                        </a:rPr>
                        <a:t>HAWAII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(bondholder action)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0"/>
                  </a:ext>
                </a:extLst>
              </a:tr>
              <a:tr h="383850">
                <a:tc>
                  <a:txBody>
                    <a:bodyPr/>
                    <a:lstStyle/>
                    <a:p>
                      <a:pPr marL="0" marR="0">
                        <a:lnSpc>
                          <a:spcPts val="900"/>
                        </a:lnSpc>
                        <a:spcBef>
                          <a:spcPts val="0"/>
                        </a:spcBef>
                        <a:spcAft>
                          <a:spcPts val="0"/>
                        </a:spcAft>
                      </a:pPr>
                      <a:r>
                        <a:rPr lang="en-US" sz="400" dirty="0">
                          <a:effectLst/>
                        </a:rPr>
                        <a:t>IDAHO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(debt readjustment plans for </a:t>
                      </a:r>
                      <a:br>
                        <a:rPr lang="en-US" sz="400" dirty="0">
                          <a:effectLst/>
                        </a:rPr>
                      </a:br>
                      <a:r>
                        <a:rPr lang="en-US" sz="400" dirty="0">
                          <a:effectLst/>
                        </a:rPr>
                        <a:t>certain districts)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(Bond Guaranty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1"/>
                  </a:ext>
                </a:extLst>
              </a:tr>
              <a:tr h="383850">
                <a:tc>
                  <a:txBody>
                    <a:bodyPr/>
                    <a:lstStyle/>
                    <a:p>
                      <a:pPr marL="0" marR="0">
                        <a:lnSpc>
                          <a:spcPts val="900"/>
                        </a:lnSpc>
                        <a:spcBef>
                          <a:spcPts val="0"/>
                        </a:spcBef>
                        <a:spcAft>
                          <a:spcPts val="0"/>
                        </a:spcAft>
                      </a:pPr>
                      <a:r>
                        <a:rPr lang="en-US" sz="400" dirty="0">
                          <a:effectLst/>
                        </a:rPr>
                        <a:t>ILLINOIS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Limited</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(Financially Distressed City Law and Financial Planning and Supervision)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(appropriate relief)</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2"/>
                  </a:ext>
                </a:extLst>
              </a:tr>
              <a:tr h="383850">
                <a:tc>
                  <a:txBody>
                    <a:bodyPr/>
                    <a:lstStyle/>
                    <a:p>
                      <a:pPr marL="0" marR="0">
                        <a:lnSpc>
                          <a:spcPts val="900"/>
                        </a:lnSpc>
                        <a:spcBef>
                          <a:spcPts val="0"/>
                        </a:spcBef>
                        <a:spcAft>
                          <a:spcPts val="0"/>
                        </a:spcAft>
                      </a:pPr>
                      <a:r>
                        <a:rPr lang="en-US" sz="400" dirty="0">
                          <a:effectLst/>
                        </a:rPr>
                        <a:t>INDIANA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(Distressed Political Subdivision and Township Protections)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(redemption bonds)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3"/>
                  </a:ext>
                </a:extLst>
              </a:tr>
              <a:tr h="178216">
                <a:tc>
                  <a:txBody>
                    <a:bodyPr/>
                    <a:lstStyle/>
                    <a:p>
                      <a:pPr marL="0" marR="0">
                        <a:lnSpc>
                          <a:spcPts val="900"/>
                        </a:lnSpc>
                        <a:spcBef>
                          <a:spcPts val="0"/>
                        </a:spcBef>
                        <a:spcAft>
                          <a:spcPts val="0"/>
                        </a:spcAft>
                      </a:pPr>
                      <a:r>
                        <a:rPr lang="en-US" sz="400" dirty="0">
                          <a:effectLst/>
                        </a:rPr>
                        <a:t>IOWA</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 with exception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(moratorium)</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4"/>
                  </a:ext>
                </a:extLst>
              </a:tr>
              <a:tr h="178216">
                <a:tc>
                  <a:txBody>
                    <a:bodyPr/>
                    <a:lstStyle/>
                    <a:p>
                      <a:pPr marL="0" marR="0">
                        <a:lnSpc>
                          <a:spcPts val="900"/>
                        </a:lnSpc>
                        <a:spcBef>
                          <a:spcPts val="0"/>
                        </a:spcBef>
                        <a:spcAft>
                          <a:spcPts val="0"/>
                        </a:spcAft>
                      </a:pPr>
                      <a:r>
                        <a:rPr lang="en-US" sz="400" dirty="0">
                          <a:effectLst/>
                        </a:rPr>
                        <a:t>KANSAS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5"/>
                  </a:ext>
                </a:extLst>
              </a:tr>
              <a:tr h="383850">
                <a:tc>
                  <a:txBody>
                    <a:bodyPr/>
                    <a:lstStyle/>
                    <a:p>
                      <a:pPr marL="0" marR="0">
                        <a:lnSpc>
                          <a:spcPts val="900"/>
                        </a:lnSpc>
                        <a:spcBef>
                          <a:spcPts val="0"/>
                        </a:spcBef>
                        <a:spcAft>
                          <a:spcPts val="0"/>
                        </a:spcAft>
                      </a:pPr>
                      <a:r>
                        <a:rPr lang="en-US" sz="400" dirty="0">
                          <a:effectLst/>
                        </a:rPr>
                        <a:t>KENTUCKY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(county restructuring)</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(taxing limits;</a:t>
                      </a:r>
                      <a:br>
                        <a:rPr lang="en-US" sz="400" dirty="0">
                          <a:effectLst/>
                        </a:rPr>
                      </a:br>
                      <a:r>
                        <a:rPr lang="en-US" sz="400" dirty="0">
                          <a:effectLst/>
                        </a:rPr>
                        <a:t>appointment of trustee)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6"/>
                  </a:ext>
                </a:extLst>
              </a:tr>
              <a:tr h="258489">
                <a:tc>
                  <a:txBody>
                    <a:bodyPr/>
                    <a:lstStyle/>
                    <a:p>
                      <a:pPr marL="0" marR="0">
                        <a:lnSpc>
                          <a:spcPts val="900"/>
                        </a:lnSpc>
                        <a:spcBef>
                          <a:spcPts val="0"/>
                        </a:spcBef>
                        <a:spcAft>
                          <a:spcPts val="0"/>
                        </a:spcAft>
                      </a:pPr>
                      <a:r>
                        <a:rPr lang="en-US" sz="400" dirty="0">
                          <a:effectLst/>
                        </a:rPr>
                        <a:t>LOUISIANA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X (appointment of Fiscal Administrator)</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(state taxing authority)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7"/>
                  </a:ext>
                </a:extLst>
              </a:tr>
              <a:tr h="383850">
                <a:tc>
                  <a:txBody>
                    <a:bodyPr/>
                    <a:lstStyle/>
                    <a:p>
                      <a:pPr marL="0" marR="0">
                        <a:lnSpc>
                          <a:spcPts val="900"/>
                        </a:lnSpc>
                        <a:spcBef>
                          <a:spcPts val="0"/>
                        </a:spcBef>
                        <a:spcAft>
                          <a:spcPts val="0"/>
                        </a:spcAft>
                      </a:pPr>
                      <a:r>
                        <a:rPr lang="en-US" sz="400" dirty="0">
                          <a:effectLst/>
                        </a:rPr>
                        <a:t>MAINE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(Board of Emergency </a:t>
                      </a:r>
                      <a:br>
                        <a:rPr lang="en-US" sz="400" dirty="0">
                          <a:effectLst/>
                        </a:rPr>
                      </a:br>
                      <a:r>
                        <a:rPr lang="en-US" sz="400" dirty="0">
                          <a:effectLst/>
                        </a:rPr>
                        <a:t>Municipal Finance)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(earmarking)</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(attachment and any </a:t>
                      </a:r>
                      <a:br>
                        <a:rPr lang="en-US" sz="400" dirty="0">
                          <a:effectLst/>
                        </a:rPr>
                      </a:br>
                      <a:r>
                        <a:rPr lang="en-US" sz="400" dirty="0">
                          <a:effectLst/>
                        </a:rPr>
                        <a:t>action necessary)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8"/>
                  </a:ext>
                </a:extLst>
              </a:tr>
              <a:tr h="178216">
                <a:tc>
                  <a:txBody>
                    <a:bodyPr/>
                    <a:lstStyle/>
                    <a:p>
                      <a:pPr marL="0" marR="0">
                        <a:lnSpc>
                          <a:spcPts val="900"/>
                        </a:lnSpc>
                        <a:spcBef>
                          <a:spcPts val="0"/>
                        </a:spcBef>
                        <a:spcAft>
                          <a:spcPts val="0"/>
                        </a:spcAft>
                      </a:pPr>
                      <a:r>
                        <a:rPr lang="en-US" sz="400" dirty="0">
                          <a:effectLst/>
                        </a:rPr>
                        <a:t>MARYLAND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9"/>
                  </a:ext>
                </a:extLst>
              </a:tr>
              <a:tr h="258489">
                <a:tc>
                  <a:txBody>
                    <a:bodyPr/>
                    <a:lstStyle/>
                    <a:p>
                      <a:pPr marL="0" marR="0">
                        <a:lnSpc>
                          <a:spcPts val="900"/>
                        </a:lnSpc>
                        <a:spcBef>
                          <a:spcPts val="0"/>
                        </a:spcBef>
                        <a:spcAft>
                          <a:spcPts val="0"/>
                        </a:spcAft>
                      </a:pPr>
                      <a:r>
                        <a:rPr lang="en-US" sz="400" dirty="0">
                          <a:effectLst/>
                        </a:rPr>
                        <a:t>MASSACHUSETTS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(ad hoc state intervention)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(state bond payment intervention)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0"/>
                  </a:ext>
                </a:extLst>
              </a:tr>
              <a:tr h="589485">
                <a:tc>
                  <a:txBody>
                    <a:bodyPr/>
                    <a:lstStyle/>
                    <a:p>
                      <a:pPr marL="0" marR="0">
                        <a:lnSpc>
                          <a:spcPts val="900"/>
                        </a:lnSpc>
                        <a:spcBef>
                          <a:spcPts val="0"/>
                        </a:spcBef>
                        <a:spcAft>
                          <a:spcPts val="0"/>
                        </a:spcAft>
                      </a:pPr>
                      <a:r>
                        <a:rPr lang="en-US" sz="400" dirty="0">
                          <a:effectLst/>
                        </a:rPr>
                        <a:t>MICHIGAN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(Emergency Financial Management and Local Government and School District Fiscal Accountability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1"/>
                  </a:ext>
                </a:extLst>
              </a:tr>
              <a:tr h="383850">
                <a:tc>
                  <a:txBody>
                    <a:bodyPr/>
                    <a:lstStyle/>
                    <a:p>
                      <a:pPr marL="0" marR="0">
                        <a:lnSpc>
                          <a:spcPts val="900"/>
                        </a:lnSpc>
                        <a:spcBef>
                          <a:spcPts val="0"/>
                        </a:spcBef>
                        <a:spcAft>
                          <a:spcPts val="0"/>
                        </a:spcAft>
                      </a:pPr>
                      <a:r>
                        <a:rPr lang="en-US" sz="400" dirty="0">
                          <a:effectLst/>
                        </a:rPr>
                        <a:t>MINNESOTA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(Back-Up Payment Procedures for Municipalities and School Districts)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(school district expenditure limitations)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(appropriate remedies to enforce bondholder rights)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2"/>
                  </a:ext>
                </a:extLst>
              </a:tr>
              <a:tr h="178216">
                <a:tc>
                  <a:txBody>
                    <a:bodyPr/>
                    <a:lstStyle/>
                    <a:p>
                      <a:pPr marL="0" marR="0">
                        <a:lnSpc>
                          <a:spcPts val="900"/>
                        </a:lnSpc>
                        <a:spcBef>
                          <a:spcPts val="0"/>
                        </a:spcBef>
                        <a:spcAft>
                          <a:spcPts val="0"/>
                        </a:spcAft>
                      </a:pPr>
                      <a:r>
                        <a:rPr lang="en-US" sz="400" dirty="0">
                          <a:effectLst/>
                        </a:rPr>
                        <a:t>MISSISSIPPI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(municipal borrowing)</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(other appropriate remedies)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3"/>
                  </a:ext>
                </a:extLst>
              </a:tr>
              <a:tr h="178216">
                <a:tc>
                  <a:txBody>
                    <a:bodyPr/>
                    <a:lstStyle/>
                    <a:p>
                      <a:pPr marL="0" marR="0">
                        <a:lnSpc>
                          <a:spcPts val="900"/>
                        </a:lnSpc>
                        <a:spcBef>
                          <a:spcPts val="0"/>
                        </a:spcBef>
                        <a:spcAft>
                          <a:spcPts val="0"/>
                        </a:spcAft>
                      </a:pPr>
                      <a:r>
                        <a:rPr lang="en-US" sz="400" dirty="0">
                          <a:effectLst/>
                        </a:rPr>
                        <a:t>MISSOURI</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(other appropriate remedies)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4"/>
                  </a:ext>
                </a:extLst>
              </a:tr>
            </a:tbl>
          </a:graphicData>
        </a:graphic>
      </p:graphicFrame>
      <p:sp>
        <p:nvSpPr>
          <p:cNvPr id="8" name="Title 2">
            <a:extLst>
              <a:ext uri="{FF2B5EF4-FFF2-40B4-BE49-F238E27FC236}">
                <a16:creationId xmlns:a16="http://schemas.microsoft.com/office/drawing/2014/main" id="{C4851445-C0EB-5942-95BC-05301361C0FD}"/>
              </a:ext>
            </a:extLst>
          </p:cNvPr>
          <p:cNvSpPr>
            <a:spLocks noGrp="1"/>
          </p:cNvSpPr>
          <p:nvPr>
            <p:ph type="title"/>
          </p:nvPr>
        </p:nvSpPr>
        <p:spPr>
          <a:xfrm>
            <a:off x="457200" y="274638"/>
            <a:ext cx="8229600" cy="1143000"/>
          </a:xfrm>
        </p:spPr>
        <p:txBody>
          <a:bodyPr/>
          <a:lstStyle/>
          <a:p>
            <a:pPr marL="1260475" indent="-1260475"/>
            <a:r>
              <a:rPr lang="en-US" sz="1700" cap="small" dirty="0"/>
              <a:t>Appendix I</a:t>
            </a:r>
            <a:r>
              <a:rPr lang="en-US" sz="1700" dirty="0"/>
              <a:t> –	General Overview of a 50 State Survey of Rights and Remedies Provided by States to Investors Relating to Government Bond Debt and State Oversight and Supervision of Financial Emergencies and Authorization to File Chapter 9 Bankruptcy</a:t>
            </a:r>
          </a:p>
        </p:txBody>
      </p:sp>
    </p:spTree>
    <p:extLst>
      <p:ext uri="{BB962C8B-B14F-4D97-AF65-F5344CB8AC3E}">
        <p14:creationId xmlns:p14="http://schemas.microsoft.com/office/powerpoint/2010/main" val="17825903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0E26D48C-AB17-7D47-8CEF-94B26BE457F9}" type="slidenum">
              <a:rPr lang="en-US" altLang="en-US" sz="1000">
                <a:solidFill>
                  <a:srgbClr val="FFFFFF"/>
                </a:solidFill>
                <a:latin typeface="Arial" charset="0"/>
              </a:rPr>
              <a:pPr eaLnBrk="1" hangingPunct="1"/>
              <a:t>94</a:t>
            </a:fld>
            <a:endParaRPr lang="en-US" altLang="en-US" sz="1000" dirty="0">
              <a:solidFill>
                <a:srgbClr val="FFFFFF"/>
              </a:solidFill>
              <a:latin typeface="Arial" charset="0"/>
            </a:endParaRPr>
          </a:p>
        </p:txBody>
      </p:sp>
      <p:sp>
        <p:nvSpPr>
          <p:cNvPr id="7" name="Rectangle 4"/>
          <p:cNvSpPr>
            <a:spLocks noChangeArrowheads="1"/>
          </p:cNvSpPr>
          <p:nvPr/>
        </p:nvSpPr>
        <p:spPr bwMode="auto">
          <a:xfrm>
            <a:off x="457200" y="1214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7030804"/>
              </p:ext>
            </p:extLst>
          </p:nvPr>
        </p:nvGraphicFramePr>
        <p:xfrm>
          <a:off x="84670" y="1557869"/>
          <a:ext cx="9059332" cy="4495798"/>
        </p:xfrm>
        <a:graphic>
          <a:graphicData uri="http://schemas.openxmlformats.org/drawingml/2006/table">
            <a:tbl>
              <a:tblPr firstRow="1" firstCol="1" bandRow="1" bandCol="1">
                <a:tableStyleId>{5C22544A-7EE6-4342-B048-85BDC9FD1C3A}</a:tableStyleId>
              </a:tblPr>
              <a:tblGrid>
                <a:gridCol w="672527">
                  <a:extLst>
                    <a:ext uri="{9D8B030D-6E8A-4147-A177-3AD203B41FA5}">
                      <a16:colId xmlns:a16="http://schemas.microsoft.com/office/drawing/2014/main" val="20000"/>
                    </a:ext>
                  </a:extLst>
                </a:gridCol>
                <a:gridCol w="821538">
                  <a:extLst>
                    <a:ext uri="{9D8B030D-6E8A-4147-A177-3AD203B41FA5}">
                      <a16:colId xmlns:a16="http://schemas.microsoft.com/office/drawing/2014/main" val="20001"/>
                    </a:ext>
                  </a:extLst>
                </a:gridCol>
                <a:gridCol w="316484">
                  <a:extLst>
                    <a:ext uri="{9D8B030D-6E8A-4147-A177-3AD203B41FA5}">
                      <a16:colId xmlns:a16="http://schemas.microsoft.com/office/drawing/2014/main" val="20002"/>
                    </a:ext>
                  </a:extLst>
                </a:gridCol>
                <a:gridCol w="1196043">
                  <a:extLst>
                    <a:ext uri="{9D8B030D-6E8A-4147-A177-3AD203B41FA5}">
                      <a16:colId xmlns:a16="http://schemas.microsoft.com/office/drawing/2014/main" val="20003"/>
                    </a:ext>
                  </a:extLst>
                </a:gridCol>
                <a:gridCol w="316484">
                  <a:extLst>
                    <a:ext uri="{9D8B030D-6E8A-4147-A177-3AD203B41FA5}">
                      <a16:colId xmlns:a16="http://schemas.microsoft.com/office/drawing/2014/main" val="20004"/>
                    </a:ext>
                  </a:extLst>
                </a:gridCol>
                <a:gridCol w="356044">
                  <a:extLst>
                    <a:ext uri="{9D8B030D-6E8A-4147-A177-3AD203B41FA5}">
                      <a16:colId xmlns:a16="http://schemas.microsoft.com/office/drawing/2014/main" val="20005"/>
                    </a:ext>
                  </a:extLst>
                </a:gridCol>
                <a:gridCol w="989011">
                  <a:extLst>
                    <a:ext uri="{9D8B030D-6E8A-4147-A177-3AD203B41FA5}">
                      <a16:colId xmlns:a16="http://schemas.microsoft.com/office/drawing/2014/main" val="20006"/>
                    </a:ext>
                  </a:extLst>
                </a:gridCol>
                <a:gridCol w="375823">
                  <a:extLst>
                    <a:ext uri="{9D8B030D-6E8A-4147-A177-3AD203B41FA5}">
                      <a16:colId xmlns:a16="http://schemas.microsoft.com/office/drawing/2014/main" val="20007"/>
                    </a:ext>
                  </a:extLst>
                </a:gridCol>
                <a:gridCol w="375823">
                  <a:extLst>
                    <a:ext uri="{9D8B030D-6E8A-4147-A177-3AD203B41FA5}">
                      <a16:colId xmlns:a16="http://schemas.microsoft.com/office/drawing/2014/main" val="20008"/>
                    </a:ext>
                  </a:extLst>
                </a:gridCol>
                <a:gridCol w="375823">
                  <a:extLst>
                    <a:ext uri="{9D8B030D-6E8A-4147-A177-3AD203B41FA5}">
                      <a16:colId xmlns:a16="http://schemas.microsoft.com/office/drawing/2014/main" val="20009"/>
                    </a:ext>
                  </a:extLst>
                </a:gridCol>
                <a:gridCol w="375823">
                  <a:extLst>
                    <a:ext uri="{9D8B030D-6E8A-4147-A177-3AD203B41FA5}">
                      <a16:colId xmlns:a16="http://schemas.microsoft.com/office/drawing/2014/main" val="20010"/>
                    </a:ext>
                  </a:extLst>
                </a:gridCol>
                <a:gridCol w="1147252">
                  <a:extLst>
                    <a:ext uri="{9D8B030D-6E8A-4147-A177-3AD203B41FA5}">
                      <a16:colId xmlns:a16="http://schemas.microsoft.com/office/drawing/2014/main" val="20011"/>
                    </a:ext>
                  </a:extLst>
                </a:gridCol>
                <a:gridCol w="464616">
                  <a:extLst>
                    <a:ext uri="{9D8B030D-6E8A-4147-A177-3AD203B41FA5}">
                      <a16:colId xmlns:a16="http://schemas.microsoft.com/office/drawing/2014/main" val="20012"/>
                    </a:ext>
                  </a:extLst>
                </a:gridCol>
                <a:gridCol w="425494">
                  <a:extLst>
                    <a:ext uri="{9D8B030D-6E8A-4147-A177-3AD203B41FA5}">
                      <a16:colId xmlns:a16="http://schemas.microsoft.com/office/drawing/2014/main" val="20013"/>
                    </a:ext>
                  </a:extLst>
                </a:gridCol>
                <a:gridCol w="425053">
                  <a:extLst>
                    <a:ext uri="{9D8B030D-6E8A-4147-A177-3AD203B41FA5}">
                      <a16:colId xmlns:a16="http://schemas.microsoft.com/office/drawing/2014/main" val="20014"/>
                    </a:ext>
                  </a:extLst>
                </a:gridCol>
                <a:gridCol w="425494">
                  <a:extLst>
                    <a:ext uri="{9D8B030D-6E8A-4147-A177-3AD203B41FA5}">
                      <a16:colId xmlns:a16="http://schemas.microsoft.com/office/drawing/2014/main" val="20015"/>
                    </a:ext>
                  </a:extLst>
                </a:gridCol>
              </a:tblGrid>
              <a:tr h="426719">
                <a:tc>
                  <a:txBody>
                    <a:bodyPr/>
                    <a:lstStyle/>
                    <a:p>
                      <a:pPr marL="0" marR="0">
                        <a:lnSpc>
                          <a:spcPts val="900"/>
                        </a:lnSpc>
                        <a:spcBef>
                          <a:spcPts val="0"/>
                        </a:spcBef>
                        <a:spcAft>
                          <a:spcPts val="0"/>
                        </a:spcAft>
                      </a:pPr>
                      <a:r>
                        <a:rPr lang="en-US" sz="400" dirty="0">
                          <a:effectLst/>
                        </a:rPr>
                        <a:t>MONTANA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 but not counties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(limited remedy and interest penalty; suits in equity)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0"/>
                  </a:ext>
                </a:extLst>
              </a:tr>
              <a:tr h="198119">
                <a:tc>
                  <a:txBody>
                    <a:bodyPr/>
                    <a:lstStyle/>
                    <a:p>
                      <a:pPr marL="0" marR="0">
                        <a:lnSpc>
                          <a:spcPts val="900"/>
                        </a:lnSpc>
                        <a:spcBef>
                          <a:spcPts val="0"/>
                        </a:spcBef>
                        <a:spcAft>
                          <a:spcPts val="0"/>
                        </a:spcAft>
                      </a:pPr>
                      <a:r>
                        <a:rPr lang="en-US" sz="400" dirty="0">
                          <a:effectLst/>
                        </a:rPr>
                        <a:t>NEBRASKA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(debt compromise)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1"/>
                  </a:ext>
                </a:extLst>
              </a:tr>
              <a:tr h="426719">
                <a:tc>
                  <a:txBody>
                    <a:bodyPr/>
                    <a:lstStyle/>
                    <a:p>
                      <a:pPr marL="0" marR="0">
                        <a:lnSpc>
                          <a:spcPts val="900"/>
                        </a:lnSpc>
                        <a:spcBef>
                          <a:spcPts val="0"/>
                        </a:spcBef>
                        <a:spcAft>
                          <a:spcPts val="0"/>
                        </a:spcAft>
                      </a:pPr>
                      <a:r>
                        <a:rPr lang="en-US" sz="400" dirty="0">
                          <a:effectLst/>
                        </a:rPr>
                        <a:t>NEVADA</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(Local government Financial Assistance and Audit Enforcement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(third-party agreements)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2"/>
                  </a:ext>
                </a:extLst>
              </a:tr>
              <a:tr h="198119">
                <a:tc>
                  <a:txBody>
                    <a:bodyPr/>
                    <a:lstStyle/>
                    <a:p>
                      <a:pPr marL="0" marR="0">
                        <a:lnSpc>
                          <a:spcPts val="900"/>
                        </a:lnSpc>
                        <a:spcBef>
                          <a:spcPts val="0"/>
                        </a:spcBef>
                        <a:spcAft>
                          <a:spcPts val="0"/>
                        </a:spcAft>
                      </a:pPr>
                      <a:r>
                        <a:rPr lang="en-US" sz="400" dirty="0">
                          <a:effectLst/>
                        </a:rPr>
                        <a:t>NEW HAMPSHIRE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(Emergency Financial Assistance)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(contractual remedies)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3"/>
                  </a:ext>
                </a:extLst>
              </a:tr>
              <a:tr h="655322">
                <a:tc>
                  <a:txBody>
                    <a:bodyPr/>
                    <a:lstStyle/>
                    <a:p>
                      <a:pPr marL="0" marR="0">
                        <a:lnSpc>
                          <a:spcPts val="900"/>
                        </a:lnSpc>
                        <a:spcBef>
                          <a:spcPts val="0"/>
                        </a:spcBef>
                        <a:spcAft>
                          <a:spcPts val="0"/>
                        </a:spcAft>
                      </a:pPr>
                      <a:r>
                        <a:rPr lang="en-US" sz="400" dirty="0">
                          <a:effectLst/>
                        </a:rPr>
                        <a:t>NEW JERSEY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(Local Government Supervision Act; Municipal Rehabilitation and Economic Recovery Act of 2002 and Special Municipal Aid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(school district fiscal monitor and Casino Tax Property Stabilization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4"/>
                  </a:ext>
                </a:extLst>
              </a:tr>
              <a:tr h="426719">
                <a:tc>
                  <a:txBody>
                    <a:bodyPr/>
                    <a:lstStyle/>
                    <a:p>
                      <a:pPr marL="0" marR="0">
                        <a:lnSpc>
                          <a:spcPts val="900"/>
                        </a:lnSpc>
                        <a:spcBef>
                          <a:spcPts val="0"/>
                        </a:spcBef>
                        <a:spcAft>
                          <a:spcPts val="0"/>
                        </a:spcAft>
                      </a:pPr>
                      <a:r>
                        <a:rPr lang="en-US" sz="400" dirty="0">
                          <a:effectLst/>
                        </a:rPr>
                        <a:t>NEW MEXICO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(financial auditing and </a:t>
                      </a:r>
                      <a:br>
                        <a:rPr lang="en-US" sz="400" dirty="0">
                          <a:effectLst/>
                        </a:rPr>
                      </a:br>
                      <a:r>
                        <a:rPr lang="en-US" sz="400" dirty="0">
                          <a:effectLst/>
                        </a:rPr>
                        <a:t>emergency loans)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(emergency loans from state)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5"/>
                  </a:ext>
                </a:extLst>
              </a:tr>
              <a:tr h="655322">
                <a:tc>
                  <a:txBody>
                    <a:bodyPr/>
                    <a:lstStyle/>
                    <a:p>
                      <a:pPr marL="0" marR="0">
                        <a:lnSpc>
                          <a:spcPts val="900"/>
                        </a:lnSpc>
                        <a:spcBef>
                          <a:spcPts val="0"/>
                        </a:spcBef>
                        <a:spcAft>
                          <a:spcPts val="0"/>
                        </a:spcAft>
                      </a:pPr>
                      <a:r>
                        <a:rPr lang="en-US" sz="400" dirty="0">
                          <a:effectLst/>
                        </a:rPr>
                        <a:t>NEW YORK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(Emergency Financial Control Board, Municipal Assistance Corporation; </a:t>
                      </a:r>
                      <a:br>
                        <a:rPr lang="en-US" sz="400" dirty="0">
                          <a:effectLst/>
                        </a:rPr>
                      </a:br>
                      <a:r>
                        <a:rPr lang="en-US" sz="400" dirty="0">
                          <a:effectLst/>
                        </a:rPr>
                        <a:t>New York Financial Control Board)</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(appointment of a trustee)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6"/>
                  </a:ext>
                </a:extLst>
              </a:tr>
              <a:tr h="426719">
                <a:tc>
                  <a:txBody>
                    <a:bodyPr/>
                    <a:lstStyle/>
                    <a:p>
                      <a:pPr marL="0" marR="0">
                        <a:lnSpc>
                          <a:spcPts val="900"/>
                        </a:lnSpc>
                        <a:spcBef>
                          <a:spcPts val="0"/>
                        </a:spcBef>
                        <a:spcAft>
                          <a:spcPts val="0"/>
                        </a:spcAft>
                      </a:pPr>
                      <a:r>
                        <a:rPr lang="en-US" sz="400" dirty="0">
                          <a:effectLst/>
                        </a:rPr>
                        <a:t>NORTH CAROLINA</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(local government debt monitoring; local government fiscal management)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X (local government commission)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7"/>
                  </a:ext>
                </a:extLst>
              </a:tr>
              <a:tr h="198119">
                <a:tc>
                  <a:txBody>
                    <a:bodyPr/>
                    <a:lstStyle/>
                    <a:p>
                      <a:pPr marL="0" marR="0">
                        <a:lnSpc>
                          <a:spcPts val="900"/>
                        </a:lnSpc>
                        <a:spcBef>
                          <a:spcPts val="0"/>
                        </a:spcBef>
                        <a:spcAft>
                          <a:spcPts val="0"/>
                        </a:spcAft>
                      </a:pPr>
                      <a:r>
                        <a:rPr lang="en-US" sz="400" dirty="0">
                          <a:effectLst/>
                        </a:rPr>
                        <a:t>NORTH DAKOTA</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8"/>
                  </a:ext>
                </a:extLst>
              </a:tr>
              <a:tr h="883921">
                <a:tc>
                  <a:txBody>
                    <a:bodyPr/>
                    <a:lstStyle/>
                    <a:p>
                      <a:pPr marL="0" marR="0">
                        <a:lnSpc>
                          <a:spcPts val="900"/>
                        </a:lnSpc>
                        <a:spcBef>
                          <a:spcPts val="0"/>
                        </a:spcBef>
                        <a:spcAft>
                          <a:spcPts val="0"/>
                        </a:spcAft>
                      </a:pPr>
                      <a:r>
                        <a:rPr lang="en-US" sz="400" dirty="0">
                          <a:effectLst/>
                        </a:rPr>
                        <a:t>OHIO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(state auditor’s fiscal caution and fiscal watch; fiscal emergencies; financial planning and </a:t>
                      </a:r>
                      <a:br>
                        <a:rPr lang="en-US" sz="400" dirty="0">
                          <a:effectLst/>
                        </a:rPr>
                      </a:br>
                      <a:r>
                        <a:rPr lang="en-US" sz="400" dirty="0">
                          <a:effectLst/>
                        </a:rPr>
                        <a:t>supervision commission)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(general remedies provision, including appointment of trustee and action to declare bonds not paid from property taxes immediately payable)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9"/>
                  </a:ext>
                </a:extLst>
              </a:tr>
            </a:tbl>
          </a:graphicData>
        </a:graphic>
      </p:graphicFrame>
      <p:sp>
        <p:nvSpPr>
          <p:cNvPr id="9" name="Title 2">
            <a:extLst>
              <a:ext uri="{FF2B5EF4-FFF2-40B4-BE49-F238E27FC236}">
                <a16:creationId xmlns:a16="http://schemas.microsoft.com/office/drawing/2014/main" id="{C2B5A4A6-7C12-0E49-962E-CDF6C1BEA732}"/>
              </a:ext>
            </a:extLst>
          </p:cNvPr>
          <p:cNvSpPr>
            <a:spLocks noGrp="1"/>
          </p:cNvSpPr>
          <p:nvPr>
            <p:ph type="title"/>
          </p:nvPr>
        </p:nvSpPr>
        <p:spPr>
          <a:xfrm>
            <a:off x="457200" y="274638"/>
            <a:ext cx="8229600" cy="1143000"/>
          </a:xfrm>
        </p:spPr>
        <p:txBody>
          <a:bodyPr/>
          <a:lstStyle/>
          <a:p>
            <a:pPr marL="1260475" indent="-1260475"/>
            <a:r>
              <a:rPr lang="en-US" sz="1700" cap="small" dirty="0"/>
              <a:t>Appendix I</a:t>
            </a:r>
            <a:r>
              <a:rPr lang="en-US" sz="1700" dirty="0"/>
              <a:t> –	General Overview of a 50 State Survey of Rights and Remedies Provided by States to Investors Relating to Government Bond Debt and State Oversight and Supervision of Financial Emergencies and Authorization to File Chapter 9 Bankruptcy</a:t>
            </a:r>
          </a:p>
        </p:txBody>
      </p:sp>
    </p:spTree>
    <p:extLst>
      <p:ext uri="{BB962C8B-B14F-4D97-AF65-F5344CB8AC3E}">
        <p14:creationId xmlns:p14="http://schemas.microsoft.com/office/powerpoint/2010/main" val="857373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charset="0"/>
                <a:ea typeface="ヒラギノ角ゴ Pro W3" charset="-128"/>
              </a:defRPr>
            </a:lvl1pPr>
            <a:lvl2pPr marL="37931725" indent="-37474525" eaLnBrk="0" hangingPunct="0">
              <a:defRPr sz="2400">
                <a:solidFill>
                  <a:schemeClr val="tx1"/>
                </a:solidFill>
                <a:latin typeface="Arial Narrow" charset="0"/>
                <a:ea typeface="ヒラギノ角ゴ Pro W3" charset="-128"/>
              </a:defRPr>
            </a:lvl2pPr>
            <a:lvl3pPr eaLnBrk="0" hangingPunct="0">
              <a:defRPr sz="2400">
                <a:solidFill>
                  <a:schemeClr val="tx1"/>
                </a:solidFill>
                <a:latin typeface="Arial Narrow" charset="0"/>
                <a:ea typeface="ヒラギノ角ゴ Pro W3" charset="-128"/>
              </a:defRPr>
            </a:lvl3pPr>
            <a:lvl4pPr eaLnBrk="0" hangingPunct="0">
              <a:defRPr sz="2400">
                <a:solidFill>
                  <a:schemeClr val="tx1"/>
                </a:solidFill>
                <a:latin typeface="Arial Narrow" charset="0"/>
                <a:ea typeface="ヒラギノ角ゴ Pro W3" charset="-128"/>
              </a:defRPr>
            </a:lvl4pPr>
            <a:lvl5pPr eaLnBrk="0" hangingPunct="0">
              <a:defRPr sz="2400">
                <a:solidFill>
                  <a:schemeClr val="tx1"/>
                </a:solidFill>
                <a:latin typeface="Arial Narrow" charset="0"/>
                <a:ea typeface="ヒラギノ角ゴ Pro W3" charset="-128"/>
              </a:defRPr>
            </a:lvl5pPr>
            <a:lvl6pPr marL="457200" eaLnBrk="0" fontAlgn="base" hangingPunct="0">
              <a:spcBef>
                <a:spcPct val="0"/>
              </a:spcBef>
              <a:spcAft>
                <a:spcPct val="0"/>
              </a:spcAft>
              <a:defRPr sz="2400">
                <a:solidFill>
                  <a:schemeClr val="tx1"/>
                </a:solidFill>
                <a:latin typeface="Arial Narrow" charset="0"/>
                <a:ea typeface="ヒラギノ角ゴ Pro W3" charset="-128"/>
              </a:defRPr>
            </a:lvl6pPr>
            <a:lvl7pPr marL="914400" eaLnBrk="0" fontAlgn="base" hangingPunct="0">
              <a:spcBef>
                <a:spcPct val="0"/>
              </a:spcBef>
              <a:spcAft>
                <a:spcPct val="0"/>
              </a:spcAft>
              <a:defRPr sz="2400">
                <a:solidFill>
                  <a:schemeClr val="tx1"/>
                </a:solidFill>
                <a:latin typeface="Arial Narrow" charset="0"/>
                <a:ea typeface="ヒラギノ角ゴ Pro W3" charset="-128"/>
              </a:defRPr>
            </a:lvl7pPr>
            <a:lvl8pPr marL="1371600" eaLnBrk="0" fontAlgn="base" hangingPunct="0">
              <a:spcBef>
                <a:spcPct val="0"/>
              </a:spcBef>
              <a:spcAft>
                <a:spcPct val="0"/>
              </a:spcAft>
              <a:defRPr sz="2400">
                <a:solidFill>
                  <a:schemeClr val="tx1"/>
                </a:solidFill>
                <a:latin typeface="Arial Narrow" charset="0"/>
                <a:ea typeface="ヒラギノ角ゴ Pro W3" charset="-128"/>
              </a:defRPr>
            </a:lvl8pPr>
            <a:lvl9pPr marL="1828800" eaLnBrk="0" fontAlgn="base" hangingPunct="0">
              <a:spcBef>
                <a:spcPct val="0"/>
              </a:spcBef>
              <a:spcAft>
                <a:spcPct val="0"/>
              </a:spcAft>
              <a:defRPr sz="2400">
                <a:solidFill>
                  <a:schemeClr val="tx1"/>
                </a:solidFill>
                <a:latin typeface="Arial Narrow" charset="0"/>
                <a:ea typeface="ヒラギノ角ゴ Pro W3" charset="-128"/>
              </a:defRPr>
            </a:lvl9pPr>
          </a:lstStyle>
          <a:p>
            <a:pPr eaLnBrk="1" hangingPunct="1"/>
            <a:fld id="{0E26D48C-AB17-7D47-8CEF-94B26BE457F9}" type="slidenum">
              <a:rPr lang="en-US" altLang="en-US" sz="1000">
                <a:solidFill>
                  <a:srgbClr val="FFFFFF"/>
                </a:solidFill>
                <a:latin typeface="Arial" charset="0"/>
              </a:rPr>
              <a:pPr eaLnBrk="1" hangingPunct="1"/>
              <a:t>95</a:t>
            </a:fld>
            <a:endParaRPr lang="en-US" altLang="en-US" sz="1000" dirty="0">
              <a:solidFill>
                <a:srgbClr val="FFFFFF"/>
              </a:solidFill>
              <a:latin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6034626"/>
              </p:ext>
            </p:extLst>
          </p:nvPr>
        </p:nvGraphicFramePr>
        <p:xfrm>
          <a:off x="59268" y="1583273"/>
          <a:ext cx="9008532" cy="4106327"/>
        </p:xfrm>
        <a:graphic>
          <a:graphicData uri="http://schemas.openxmlformats.org/drawingml/2006/table">
            <a:tbl>
              <a:tblPr firstRow="1" firstCol="1" bandRow="1" bandCol="1">
                <a:tableStyleId>{5C22544A-7EE6-4342-B048-85BDC9FD1C3A}</a:tableStyleId>
              </a:tblPr>
              <a:tblGrid>
                <a:gridCol w="668756">
                  <a:extLst>
                    <a:ext uri="{9D8B030D-6E8A-4147-A177-3AD203B41FA5}">
                      <a16:colId xmlns:a16="http://schemas.microsoft.com/office/drawing/2014/main" val="20000"/>
                    </a:ext>
                  </a:extLst>
                </a:gridCol>
                <a:gridCol w="816931">
                  <a:extLst>
                    <a:ext uri="{9D8B030D-6E8A-4147-A177-3AD203B41FA5}">
                      <a16:colId xmlns:a16="http://schemas.microsoft.com/office/drawing/2014/main" val="20001"/>
                    </a:ext>
                  </a:extLst>
                </a:gridCol>
                <a:gridCol w="314709">
                  <a:extLst>
                    <a:ext uri="{9D8B030D-6E8A-4147-A177-3AD203B41FA5}">
                      <a16:colId xmlns:a16="http://schemas.microsoft.com/office/drawing/2014/main" val="20002"/>
                    </a:ext>
                  </a:extLst>
                </a:gridCol>
                <a:gridCol w="1189336">
                  <a:extLst>
                    <a:ext uri="{9D8B030D-6E8A-4147-A177-3AD203B41FA5}">
                      <a16:colId xmlns:a16="http://schemas.microsoft.com/office/drawing/2014/main" val="20003"/>
                    </a:ext>
                  </a:extLst>
                </a:gridCol>
                <a:gridCol w="314709">
                  <a:extLst>
                    <a:ext uri="{9D8B030D-6E8A-4147-A177-3AD203B41FA5}">
                      <a16:colId xmlns:a16="http://schemas.microsoft.com/office/drawing/2014/main" val="20004"/>
                    </a:ext>
                  </a:extLst>
                </a:gridCol>
                <a:gridCol w="354047">
                  <a:extLst>
                    <a:ext uri="{9D8B030D-6E8A-4147-A177-3AD203B41FA5}">
                      <a16:colId xmlns:a16="http://schemas.microsoft.com/office/drawing/2014/main" val="20005"/>
                    </a:ext>
                  </a:extLst>
                </a:gridCol>
                <a:gridCol w="983464">
                  <a:extLst>
                    <a:ext uri="{9D8B030D-6E8A-4147-A177-3AD203B41FA5}">
                      <a16:colId xmlns:a16="http://schemas.microsoft.com/office/drawing/2014/main" val="20006"/>
                    </a:ext>
                  </a:extLst>
                </a:gridCol>
                <a:gridCol w="373716">
                  <a:extLst>
                    <a:ext uri="{9D8B030D-6E8A-4147-A177-3AD203B41FA5}">
                      <a16:colId xmlns:a16="http://schemas.microsoft.com/office/drawing/2014/main" val="20007"/>
                    </a:ext>
                  </a:extLst>
                </a:gridCol>
                <a:gridCol w="373716">
                  <a:extLst>
                    <a:ext uri="{9D8B030D-6E8A-4147-A177-3AD203B41FA5}">
                      <a16:colId xmlns:a16="http://schemas.microsoft.com/office/drawing/2014/main" val="20008"/>
                    </a:ext>
                  </a:extLst>
                </a:gridCol>
                <a:gridCol w="373716">
                  <a:extLst>
                    <a:ext uri="{9D8B030D-6E8A-4147-A177-3AD203B41FA5}">
                      <a16:colId xmlns:a16="http://schemas.microsoft.com/office/drawing/2014/main" val="20009"/>
                    </a:ext>
                  </a:extLst>
                </a:gridCol>
                <a:gridCol w="373716">
                  <a:extLst>
                    <a:ext uri="{9D8B030D-6E8A-4147-A177-3AD203B41FA5}">
                      <a16:colId xmlns:a16="http://schemas.microsoft.com/office/drawing/2014/main" val="20010"/>
                    </a:ext>
                  </a:extLst>
                </a:gridCol>
                <a:gridCol w="1140818">
                  <a:extLst>
                    <a:ext uri="{9D8B030D-6E8A-4147-A177-3AD203B41FA5}">
                      <a16:colId xmlns:a16="http://schemas.microsoft.com/office/drawing/2014/main" val="20011"/>
                    </a:ext>
                  </a:extLst>
                </a:gridCol>
                <a:gridCol w="462010">
                  <a:extLst>
                    <a:ext uri="{9D8B030D-6E8A-4147-A177-3AD203B41FA5}">
                      <a16:colId xmlns:a16="http://schemas.microsoft.com/office/drawing/2014/main" val="20012"/>
                    </a:ext>
                  </a:extLst>
                </a:gridCol>
                <a:gridCol w="423109">
                  <a:extLst>
                    <a:ext uri="{9D8B030D-6E8A-4147-A177-3AD203B41FA5}">
                      <a16:colId xmlns:a16="http://schemas.microsoft.com/office/drawing/2014/main" val="20013"/>
                    </a:ext>
                  </a:extLst>
                </a:gridCol>
                <a:gridCol w="422670">
                  <a:extLst>
                    <a:ext uri="{9D8B030D-6E8A-4147-A177-3AD203B41FA5}">
                      <a16:colId xmlns:a16="http://schemas.microsoft.com/office/drawing/2014/main" val="20014"/>
                    </a:ext>
                  </a:extLst>
                </a:gridCol>
                <a:gridCol w="423109">
                  <a:extLst>
                    <a:ext uri="{9D8B030D-6E8A-4147-A177-3AD203B41FA5}">
                      <a16:colId xmlns:a16="http://schemas.microsoft.com/office/drawing/2014/main" val="20015"/>
                    </a:ext>
                  </a:extLst>
                </a:gridCol>
              </a:tblGrid>
              <a:tr h="109325">
                <a:tc>
                  <a:txBody>
                    <a:bodyPr/>
                    <a:lstStyle/>
                    <a:p>
                      <a:pPr marL="0" marR="0">
                        <a:lnSpc>
                          <a:spcPts val="900"/>
                        </a:lnSpc>
                        <a:spcBef>
                          <a:spcPts val="0"/>
                        </a:spcBef>
                        <a:spcAft>
                          <a:spcPts val="0"/>
                        </a:spcAft>
                      </a:pPr>
                      <a:r>
                        <a:rPr lang="en-US" sz="400" dirty="0">
                          <a:effectLst/>
                        </a:rPr>
                        <a:t>OKLAHOMA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(settlement of debt)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0"/>
                  </a:ext>
                </a:extLst>
              </a:tr>
              <a:tr h="361612">
                <a:tc>
                  <a:txBody>
                    <a:bodyPr/>
                    <a:lstStyle/>
                    <a:p>
                      <a:pPr marL="0" marR="0">
                        <a:lnSpc>
                          <a:spcPts val="900"/>
                        </a:lnSpc>
                        <a:spcBef>
                          <a:spcPts val="0"/>
                        </a:spcBef>
                        <a:spcAft>
                          <a:spcPts val="0"/>
                        </a:spcAft>
                      </a:pPr>
                      <a:r>
                        <a:rPr lang="en-US" sz="400" dirty="0">
                          <a:effectLst/>
                        </a:rPr>
                        <a:t>OREGON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Limited</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(County Public Safety Emergency and Fiscal Control Board; Municipal Debt Advisory Commission)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(refunding bond cram-down)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1"/>
                  </a:ext>
                </a:extLst>
              </a:tr>
              <a:tr h="361612">
                <a:tc>
                  <a:txBody>
                    <a:bodyPr/>
                    <a:lstStyle/>
                    <a:p>
                      <a:pPr marL="0" marR="0">
                        <a:lnSpc>
                          <a:spcPts val="900"/>
                        </a:lnSpc>
                        <a:spcBef>
                          <a:spcPts val="0"/>
                        </a:spcBef>
                        <a:spcAft>
                          <a:spcPts val="0"/>
                        </a:spcAft>
                      </a:pPr>
                      <a:r>
                        <a:rPr lang="en-US" sz="400" dirty="0">
                          <a:effectLst/>
                        </a:rPr>
                        <a:t>PENNSYLVANIA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(Financially Distressed Municipalities Act; Intergovernmental </a:t>
                      </a:r>
                      <a:br>
                        <a:rPr lang="en-US" sz="400" dirty="0">
                          <a:effectLst/>
                        </a:rPr>
                      </a:br>
                      <a:r>
                        <a:rPr lang="en-US" sz="400" dirty="0">
                          <a:effectLst/>
                        </a:rPr>
                        <a:t>Cooperation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(appointment of a trustee)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2"/>
                  </a:ext>
                </a:extLst>
              </a:tr>
              <a:tr h="1347985">
                <a:tc>
                  <a:txBody>
                    <a:bodyPr/>
                    <a:lstStyle/>
                    <a:p>
                      <a:pPr marL="0" marR="0">
                        <a:lnSpc>
                          <a:spcPts val="900"/>
                        </a:lnSpc>
                        <a:spcBef>
                          <a:spcPts val="0"/>
                        </a:spcBef>
                        <a:spcAft>
                          <a:spcPts val="0"/>
                        </a:spcAft>
                      </a:pPr>
                      <a:r>
                        <a:rPr lang="en-US" sz="400" dirty="0">
                          <a:effectLst/>
                        </a:rPr>
                        <a:t>PUERTO RICO</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(Puerto Rico Oversight, Management and Economic Stability Act)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(first lien provisions)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3"/>
                  </a:ext>
                </a:extLst>
              </a:tr>
              <a:tr h="235467">
                <a:tc>
                  <a:txBody>
                    <a:bodyPr/>
                    <a:lstStyle/>
                    <a:p>
                      <a:pPr marL="0" marR="0">
                        <a:lnSpc>
                          <a:spcPts val="900"/>
                        </a:lnSpc>
                        <a:spcBef>
                          <a:spcPts val="0"/>
                        </a:spcBef>
                        <a:spcAft>
                          <a:spcPts val="0"/>
                        </a:spcAft>
                      </a:pPr>
                      <a:r>
                        <a:rPr lang="en-US" sz="400" dirty="0">
                          <a:effectLst/>
                        </a:rPr>
                        <a:t>RHODE ISLAND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Conditional</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(fiscal overseer; municipal receiver; </a:t>
                      </a:r>
                      <a:br>
                        <a:rPr lang="en-US" sz="400" dirty="0">
                          <a:effectLst/>
                        </a:rPr>
                      </a:br>
                      <a:r>
                        <a:rPr lang="en-US" sz="400" dirty="0">
                          <a:effectLst/>
                        </a:rPr>
                        <a:t>budget commission)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(bond issuance requirements; bond payment guarantee)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4"/>
                  </a:ext>
                </a:extLst>
              </a:tr>
              <a:tr h="235467">
                <a:tc>
                  <a:txBody>
                    <a:bodyPr/>
                    <a:lstStyle/>
                    <a:p>
                      <a:pPr marL="0" marR="0">
                        <a:lnSpc>
                          <a:spcPts val="900"/>
                        </a:lnSpc>
                        <a:spcBef>
                          <a:spcPts val="0"/>
                        </a:spcBef>
                        <a:spcAft>
                          <a:spcPts val="0"/>
                        </a:spcAft>
                      </a:pPr>
                      <a:r>
                        <a:rPr lang="en-US" sz="400" dirty="0">
                          <a:effectLst/>
                        </a:rPr>
                        <a:t>SOUTH CAROLINA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(state treasurer withhold of state appropriation)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(any appropriate action)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5"/>
                  </a:ext>
                </a:extLst>
              </a:tr>
              <a:tr h="109325">
                <a:tc>
                  <a:txBody>
                    <a:bodyPr/>
                    <a:lstStyle/>
                    <a:p>
                      <a:pPr marL="0" marR="0">
                        <a:lnSpc>
                          <a:spcPts val="900"/>
                        </a:lnSpc>
                        <a:spcBef>
                          <a:spcPts val="0"/>
                        </a:spcBef>
                        <a:spcAft>
                          <a:spcPts val="0"/>
                        </a:spcAft>
                      </a:pPr>
                      <a:r>
                        <a:rPr lang="en-US" sz="400" dirty="0">
                          <a:effectLst/>
                        </a:rPr>
                        <a:t>SOUTH DAKOTA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6"/>
                  </a:ext>
                </a:extLst>
              </a:tr>
              <a:tr h="235467">
                <a:tc>
                  <a:txBody>
                    <a:bodyPr/>
                    <a:lstStyle/>
                    <a:p>
                      <a:pPr marL="0" marR="0">
                        <a:lnSpc>
                          <a:spcPts val="900"/>
                        </a:lnSpc>
                        <a:spcBef>
                          <a:spcPts val="0"/>
                        </a:spcBef>
                        <a:spcAft>
                          <a:spcPts val="0"/>
                        </a:spcAft>
                      </a:pPr>
                      <a:r>
                        <a:rPr lang="en-US" sz="400" dirty="0">
                          <a:effectLst/>
                        </a:rPr>
                        <a:t>TENNESSEE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(financially distressed </a:t>
                      </a:r>
                      <a:br>
                        <a:rPr lang="en-US" sz="400" dirty="0">
                          <a:effectLst/>
                        </a:rPr>
                      </a:br>
                      <a:r>
                        <a:rPr lang="en-US" sz="400" dirty="0">
                          <a:effectLst/>
                        </a:rPr>
                        <a:t>municipalities procedures)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(emergency financial aid</a:t>
                      </a:r>
                      <a:br>
                        <a:rPr lang="en-US" sz="400" dirty="0">
                          <a:effectLst/>
                        </a:rPr>
                      </a:br>
                      <a:r>
                        <a:rPr lang="en-US" sz="400" dirty="0">
                          <a:effectLst/>
                        </a:rPr>
                        <a:t>to local governments)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7"/>
                  </a:ext>
                </a:extLst>
              </a:tr>
              <a:tr h="109325">
                <a:tc>
                  <a:txBody>
                    <a:bodyPr/>
                    <a:lstStyle/>
                    <a:p>
                      <a:pPr marL="0" marR="0">
                        <a:lnSpc>
                          <a:spcPts val="900"/>
                        </a:lnSpc>
                        <a:spcBef>
                          <a:spcPts val="0"/>
                        </a:spcBef>
                        <a:spcAft>
                          <a:spcPts val="0"/>
                        </a:spcAft>
                      </a:pPr>
                      <a:r>
                        <a:rPr lang="en-US" sz="400" dirty="0">
                          <a:effectLst/>
                        </a:rPr>
                        <a:t>TEXAS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(municipal receivership)</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8"/>
                  </a:ext>
                </a:extLst>
              </a:tr>
              <a:tr h="109325">
                <a:tc>
                  <a:txBody>
                    <a:bodyPr/>
                    <a:lstStyle/>
                    <a:p>
                      <a:pPr marL="0" marR="0">
                        <a:lnSpc>
                          <a:spcPts val="900"/>
                        </a:lnSpc>
                        <a:spcBef>
                          <a:spcPts val="0"/>
                        </a:spcBef>
                        <a:spcAft>
                          <a:spcPts val="0"/>
                        </a:spcAft>
                      </a:pPr>
                      <a:r>
                        <a:rPr lang="en-US" sz="400" dirty="0">
                          <a:effectLst/>
                        </a:rPr>
                        <a:t>UTAH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(contractual remedies)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09"/>
                  </a:ext>
                </a:extLst>
              </a:tr>
              <a:tr h="109325">
                <a:tc>
                  <a:txBody>
                    <a:bodyPr/>
                    <a:lstStyle/>
                    <a:p>
                      <a:pPr marL="0" marR="0">
                        <a:lnSpc>
                          <a:spcPts val="900"/>
                        </a:lnSpc>
                        <a:spcBef>
                          <a:spcPts val="0"/>
                        </a:spcBef>
                        <a:spcAft>
                          <a:spcPts val="0"/>
                        </a:spcAft>
                      </a:pPr>
                      <a:r>
                        <a:rPr lang="en-US" sz="400" dirty="0">
                          <a:effectLst/>
                        </a:rPr>
                        <a:t>VERMONT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0"/>
                  </a:ext>
                </a:extLst>
              </a:tr>
              <a:tr h="109325">
                <a:tc>
                  <a:txBody>
                    <a:bodyPr/>
                    <a:lstStyle/>
                    <a:p>
                      <a:pPr marL="0" marR="0">
                        <a:lnSpc>
                          <a:spcPts val="900"/>
                        </a:lnSpc>
                        <a:spcBef>
                          <a:spcPts val="0"/>
                        </a:spcBef>
                        <a:spcAft>
                          <a:spcPts val="0"/>
                        </a:spcAft>
                      </a:pPr>
                      <a:r>
                        <a:rPr lang="en-US" sz="400" dirty="0">
                          <a:effectLst/>
                        </a:rPr>
                        <a:t>VIRGINIA</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(bond payment guarantee provisions)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(any contractual remedy)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1"/>
                  </a:ext>
                </a:extLst>
              </a:tr>
              <a:tr h="109325">
                <a:tc>
                  <a:txBody>
                    <a:bodyPr/>
                    <a:lstStyle/>
                    <a:p>
                      <a:pPr marL="0" marR="0">
                        <a:lnSpc>
                          <a:spcPts val="900"/>
                        </a:lnSpc>
                        <a:spcBef>
                          <a:spcPts val="0"/>
                        </a:spcBef>
                        <a:spcAft>
                          <a:spcPts val="0"/>
                        </a:spcAft>
                      </a:pPr>
                      <a:r>
                        <a:rPr lang="en-US" sz="400" dirty="0">
                          <a:effectLst/>
                        </a:rPr>
                        <a:t>WASHINGTON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Y</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(designation of trustee)</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2"/>
                  </a:ext>
                </a:extLst>
              </a:tr>
              <a:tr h="109325">
                <a:tc>
                  <a:txBody>
                    <a:bodyPr/>
                    <a:lstStyle/>
                    <a:p>
                      <a:pPr marL="0" marR="0">
                        <a:lnSpc>
                          <a:spcPts val="900"/>
                        </a:lnSpc>
                        <a:spcBef>
                          <a:spcPts val="0"/>
                        </a:spcBef>
                        <a:spcAft>
                          <a:spcPts val="0"/>
                        </a:spcAft>
                      </a:pPr>
                      <a:r>
                        <a:rPr lang="en-US" sz="400" dirty="0">
                          <a:effectLst/>
                        </a:rPr>
                        <a:t>WEST VIRGINIA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3"/>
                  </a:ext>
                </a:extLst>
              </a:tr>
              <a:tr h="235467">
                <a:tc>
                  <a:txBody>
                    <a:bodyPr/>
                    <a:lstStyle/>
                    <a:p>
                      <a:pPr marL="0" marR="0">
                        <a:lnSpc>
                          <a:spcPts val="900"/>
                        </a:lnSpc>
                        <a:spcBef>
                          <a:spcPts val="0"/>
                        </a:spcBef>
                        <a:spcAft>
                          <a:spcPts val="0"/>
                        </a:spcAft>
                      </a:pPr>
                      <a:r>
                        <a:rPr lang="en-US" sz="400" dirty="0">
                          <a:effectLst/>
                        </a:rPr>
                        <a:t>WISCONSIN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 (Deficiency Protection for Public Improvement Bonds)</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4"/>
                  </a:ext>
                </a:extLst>
              </a:tr>
              <a:tr h="109325">
                <a:tc>
                  <a:txBody>
                    <a:bodyPr/>
                    <a:lstStyle/>
                    <a:p>
                      <a:pPr marL="0" marR="0">
                        <a:lnSpc>
                          <a:spcPts val="900"/>
                        </a:lnSpc>
                        <a:spcBef>
                          <a:spcPts val="0"/>
                        </a:spcBef>
                        <a:spcAft>
                          <a:spcPts val="0"/>
                        </a:spcAft>
                      </a:pPr>
                      <a:r>
                        <a:rPr lang="en-US" sz="400" dirty="0">
                          <a:effectLst/>
                        </a:rPr>
                        <a:t>WYOMING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N</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X</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nchor="ctr"/>
                </a:tc>
                <a:extLst>
                  <a:ext uri="{0D108BD9-81ED-4DB2-BD59-A6C34878D82A}">
                    <a16:rowId xmlns:a16="http://schemas.microsoft.com/office/drawing/2014/main" val="10015"/>
                  </a:ext>
                </a:extLst>
              </a:tr>
              <a:tr h="109325">
                <a:tc>
                  <a:txBody>
                    <a:bodyPr/>
                    <a:lstStyle/>
                    <a:p>
                      <a:pPr marL="0" marR="0">
                        <a:lnSpc>
                          <a:spcPts val="900"/>
                        </a:lnSpc>
                        <a:spcBef>
                          <a:spcPts val="0"/>
                        </a:spcBef>
                        <a:spcAft>
                          <a:spcPts val="0"/>
                        </a:spcAft>
                      </a:pPr>
                      <a:r>
                        <a:rPr lang="en-US" sz="400" dirty="0">
                          <a:effectLst/>
                        </a:rPr>
                        <a:t>Total</a:t>
                      </a:r>
                      <a:r>
                        <a:rPr lang="en-US" sz="400" dirty="0">
                          <a:effectLst/>
                          <a:hlinkClick r:id="rId2" action="ppaction://hlinkfile"/>
                        </a:rPr>
                        <a:t>****</a:t>
                      </a:r>
                      <a:endParaRPr lang="en-US" sz="800" dirty="0">
                        <a:effectLst/>
                        <a:latin typeface="Times" charset="0"/>
                        <a:ea typeface="Times New Roman" charset="0"/>
                        <a:cs typeface="Times New Roman" charset="0"/>
                      </a:endParaRPr>
                    </a:p>
                  </a:txBody>
                  <a:tcPr marL="43104" marR="43104" marT="0" marB="0" anchor="ctr"/>
                </a:tc>
                <a:tc>
                  <a:txBody>
                    <a:bodyPr/>
                    <a:lstStyle/>
                    <a:p>
                      <a:pPr marL="0" marR="0" algn="ctr">
                        <a:lnSpc>
                          <a:spcPts val="900"/>
                        </a:lnSpc>
                        <a:spcBef>
                          <a:spcPts val="0"/>
                        </a:spcBef>
                        <a:spcAft>
                          <a:spcPts val="0"/>
                        </a:spcAft>
                      </a:pPr>
                      <a:r>
                        <a:rPr lang="en-US" sz="400" dirty="0">
                          <a:effectLst/>
                        </a:rPr>
                        <a:t> </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49</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30</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47</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52</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29</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24</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28</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15</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52</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18</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52</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16</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15</a:t>
                      </a:r>
                      <a:endParaRPr lang="en-US" sz="800" dirty="0">
                        <a:effectLst/>
                        <a:latin typeface="Times" charset="0"/>
                        <a:ea typeface="Times New Roman" charset="0"/>
                        <a:cs typeface="Times New Roman" charset="0"/>
                      </a:endParaRPr>
                    </a:p>
                  </a:txBody>
                  <a:tcPr marL="43104" marR="43104" marT="0" marB="0"/>
                </a:tc>
                <a:tc>
                  <a:txBody>
                    <a:bodyPr/>
                    <a:lstStyle/>
                    <a:p>
                      <a:pPr marL="0" marR="0" algn="ctr">
                        <a:lnSpc>
                          <a:spcPts val="900"/>
                        </a:lnSpc>
                        <a:spcBef>
                          <a:spcPts val="0"/>
                        </a:spcBef>
                        <a:spcAft>
                          <a:spcPts val="0"/>
                        </a:spcAft>
                      </a:pPr>
                      <a:r>
                        <a:rPr lang="en-US" sz="400" dirty="0">
                          <a:effectLst/>
                        </a:rPr>
                        <a:t>10</a:t>
                      </a:r>
                      <a:endParaRPr lang="en-US" sz="800" dirty="0">
                        <a:effectLst/>
                        <a:latin typeface="Times" charset="0"/>
                        <a:ea typeface="Times New Roman" charset="0"/>
                        <a:cs typeface="Times New Roman" charset="0"/>
                      </a:endParaRPr>
                    </a:p>
                  </a:txBody>
                  <a:tcPr marL="43104" marR="43104" marT="0" marB="0"/>
                </a:tc>
                <a:extLst>
                  <a:ext uri="{0D108BD9-81ED-4DB2-BD59-A6C34878D82A}">
                    <a16:rowId xmlns:a16="http://schemas.microsoft.com/office/drawing/2014/main" val="10016"/>
                  </a:ext>
                </a:extLst>
              </a:tr>
            </a:tbl>
          </a:graphicData>
        </a:graphic>
      </p:graphicFrame>
      <p:sp>
        <p:nvSpPr>
          <p:cNvPr id="12" name="TextBox 11"/>
          <p:cNvSpPr txBox="1"/>
          <p:nvPr/>
        </p:nvSpPr>
        <p:spPr>
          <a:xfrm>
            <a:off x="-1" y="5808138"/>
            <a:ext cx="8221133" cy="215444"/>
          </a:xfrm>
          <a:prstGeom prst="rect">
            <a:avLst/>
          </a:prstGeom>
          <a:noFill/>
        </p:spPr>
        <p:txBody>
          <a:bodyPr wrap="square" rtlCol="0">
            <a:spAutoFit/>
          </a:bodyPr>
          <a:lstStyle/>
          <a:p>
            <a:pPr marL="465138" indent="-465138"/>
            <a:r>
              <a:rPr lang="en-US" sz="800" dirty="0"/>
              <a:t>**** 	These numbers include both the District of Columbia and Puerto Rico where applicable and totals may differ from other materials that only review 50 states. </a:t>
            </a:r>
          </a:p>
        </p:txBody>
      </p:sp>
      <p:sp>
        <p:nvSpPr>
          <p:cNvPr id="10" name="Title 2">
            <a:extLst>
              <a:ext uri="{FF2B5EF4-FFF2-40B4-BE49-F238E27FC236}">
                <a16:creationId xmlns:a16="http://schemas.microsoft.com/office/drawing/2014/main" id="{4852D26E-E205-B94E-82F5-447570EAA45A}"/>
              </a:ext>
            </a:extLst>
          </p:cNvPr>
          <p:cNvSpPr>
            <a:spLocks noGrp="1"/>
          </p:cNvSpPr>
          <p:nvPr>
            <p:ph type="title"/>
          </p:nvPr>
        </p:nvSpPr>
        <p:spPr>
          <a:xfrm>
            <a:off x="457200" y="274638"/>
            <a:ext cx="8229600" cy="1143000"/>
          </a:xfrm>
        </p:spPr>
        <p:txBody>
          <a:bodyPr/>
          <a:lstStyle/>
          <a:p>
            <a:pPr marL="1260475" indent="-1260475"/>
            <a:r>
              <a:rPr lang="en-US" sz="1700" cap="small" dirty="0"/>
              <a:t>Appendix I</a:t>
            </a:r>
            <a:r>
              <a:rPr lang="en-US" sz="1700" dirty="0"/>
              <a:t> –	General Overview of a 50 State Survey of Rights and Remedies Provided by States to Investors Relating to Government Bond Debt and State Oversight and Supervision of Financial Emergencies and Authorization to File Chapter 9 Bankruptcy</a:t>
            </a:r>
          </a:p>
        </p:txBody>
      </p:sp>
    </p:spTree>
    <p:extLst>
      <p:ext uri="{BB962C8B-B14F-4D97-AF65-F5344CB8AC3E}">
        <p14:creationId xmlns:p14="http://schemas.microsoft.com/office/powerpoint/2010/main" val="1554764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6E3D-B200-0B40-B7CA-B1086D89E7E7}"/>
              </a:ext>
            </a:extLst>
          </p:cNvPr>
          <p:cNvSpPr>
            <a:spLocks noGrp="1"/>
          </p:cNvSpPr>
          <p:nvPr>
            <p:ph type="title"/>
          </p:nvPr>
        </p:nvSpPr>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
        <p:nvSpPr>
          <p:cNvPr id="4" name="Slide Number Placeholder 3">
            <a:extLst>
              <a:ext uri="{FF2B5EF4-FFF2-40B4-BE49-F238E27FC236}">
                <a16:creationId xmlns:a16="http://schemas.microsoft.com/office/drawing/2014/main" id="{6D7AF23B-8A83-A44C-BD5F-AEA0DC1AFB2D}"/>
              </a:ext>
            </a:extLst>
          </p:cNvPr>
          <p:cNvSpPr>
            <a:spLocks noGrp="1"/>
          </p:cNvSpPr>
          <p:nvPr>
            <p:ph type="sldNum" sz="quarter" idx="10"/>
          </p:nvPr>
        </p:nvSpPr>
        <p:spPr/>
        <p:txBody>
          <a:bodyPr/>
          <a:lstStyle/>
          <a:p>
            <a:fld id="{93C0D9D1-D468-AF40-968F-ADCBD98887F7}" type="slidenum">
              <a:rPr lang="en-US" altLang="en-US" smtClean="0"/>
              <a:pPr/>
              <a:t>96</a:t>
            </a:fld>
            <a:endParaRPr lang="en-US" altLang="en-US" dirty="0"/>
          </a:p>
        </p:txBody>
      </p:sp>
      <p:sp>
        <p:nvSpPr>
          <p:cNvPr id="5" name="Content Placeholder 2">
            <a:extLst>
              <a:ext uri="{FF2B5EF4-FFF2-40B4-BE49-F238E27FC236}">
                <a16:creationId xmlns:a16="http://schemas.microsoft.com/office/drawing/2014/main" id="{CEFD79B4-748F-434C-9E6A-E3220ADE5A6E}"/>
              </a:ext>
            </a:extLst>
          </p:cNvPr>
          <p:cNvSpPr>
            <a:spLocks noGrp="1"/>
          </p:cNvSpPr>
          <p:nvPr>
            <p:ph idx="1"/>
          </p:nvPr>
        </p:nvSpPr>
        <p:spPr>
          <a:xfrm>
            <a:off x="457200" y="1600200"/>
            <a:ext cx="8229600" cy="4525963"/>
          </a:xfrm>
        </p:spPr>
        <p:txBody>
          <a:bodyPr/>
          <a:lstStyle/>
          <a:p>
            <a:pPr marL="466725" indent="-466725">
              <a:buNone/>
            </a:pPr>
            <a:r>
              <a:rPr lang="en-US" sz="2000" dirty="0"/>
              <a:t>A.	</a:t>
            </a:r>
            <a:r>
              <a:rPr lang="en-US" sz="2000" u="sng" dirty="0"/>
              <a:t>The use of natural attributes of Chicago for business development</a:t>
            </a:r>
            <a:r>
              <a:rPr lang="en-US" altLang="en-US" sz="2000" dirty="0">
                <a:latin typeface="Arial" charset="0"/>
                <a:ea typeface="ＭＳ Ｐゴシック" charset="-128"/>
              </a:rPr>
              <a:t>:</a:t>
            </a:r>
          </a:p>
          <a:p>
            <a:pPr lvl="1"/>
            <a:r>
              <a:rPr lang="en-US" altLang="en-US" sz="1800" u="sng" dirty="0">
                <a:latin typeface="Arial" charset="0"/>
                <a:ea typeface="ＭＳ Ｐゴシック" charset="-128"/>
              </a:rPr>
              <a:t>Nation’s </a:t>
            </a:r>
            <a:r>
              <a:rPr lang="en-US" sz="1800" u="sng" dirty="0"/>
              <a:t>transportation center</a:t>
            </a:r>
            <a:r>
              <a:rPr lang="en-US" sz="1800" dirty="0"/>
              <a:t>. Chicago is the center of commerce especially as far as Transportation (major rail, land and air as well as water)</a:t>
            </a:r>
            <a:r>
              <a:rPr lang="en-US" altLang="en-US" sz="1800" dirty="0">
                <a:latin typeface="Arial" charset="0"/>
                <a:ea typeface="ＭＳ Ｐゴシック" charset="-128"/>
              </a:rPr>
              <a:t>.</a:t>
            </a:r>
          </a:p>
          <a:p>
            <a:pPr lvl="1"/>
            <a:r>
              <a:rPr lang="en-US" sz="1800" u="sng" dirty="0"/>
              <a:t>Major manufacturing center</a:t>
            </a:r>
            <a:r>
              <a:rPr lang="en-US" sz="1800" dirty="0"/>
              <a:t>. Chicago USA is the second largest manufacturing metropolitan area in the U.S.A. and has a long history in manufacturing given its central location and ease of transportation.</a:t>
            </a:r>
          </a:p>
          <a:p>
            <a:pPr lvl="1"/>
            <a:r>
              <a:rPr lang="en-US" sz="1800" u="sng" dirty="0"/>
              <a:t>Educated workforce</a:t>
            </a:r>
            <a:r>
              <a:rPr lang="en-US" sz="1800" dirty="0"/>
              <a:t>. Chicago has an educated workforce and the ability to educate and train new workers for the new manufacturing models of the future.</a:t>
            </a:r>
            <a:endParaRPr lang="en-US" altLang="en-US" sz="1800" dirty="0">
              <a:latin typeface="Arial" charset="0"/>
              <a:ea typeface="ＭＳ Ｐゴシック" charset="-128"/>
            </a:endParaRPr>
          </a:p>
        </p:txBody>
      </p:sp>
    </p:spTree>
    <p:extLst>
      <p:ext uri="{BB962C8B-B14F-4D97-AF65-F5344CB8AC3E}">
        <p14:creationId xmlns:p14="http://schemas.microsoft.com/office/powerpoint/2010/main" val="29271675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66725" indent="-466725">
              <a:buNone/>
            </a:pPr>
            <a:r>
              <a:rPr lang="en-US" sz="2000" dirty="0"/>
              <a:t>B.	</a:t>
            </a:r>
            <a:r>
              <a:rPr lang="en-US" sz="2000" u="sng" dirty="0"/>
              <a:t>Development of Upside Chicago</a:t>
            </a:r>
            <a:r>
              <a:rPr lang="en-US" altLang="en-US" sz="2000" dirty="0">
                <a:latin typeface="Arial" charset="0"/>
                <a:ea typeface="ＭＳ Ｐゴシック" charset="-128"/>
              </a:rPr>
              <a:t>:</a:t>
            </a:r>
          </a:p>
          <a:p>
            <a:pPr lvl="1"/>
            <a:r>
              <a:rPr lang="en-US" sz="1800" u="sng" dirty="0"/>
              <a:t>Business leaders’ innovation</a:t>
            </a:r>
            <a:r>
              <a:rPr lang="en-US" sz="1800" dirty="0"/>
              <a:t>. The Concept was created by local business professionals on a pro bono basis who had experience with operations, manufacturing, finance, insurance and Special Economic Zones, both domestically and internationally.</a:t>
            </a:r>
          </a:p>
          <a:p>
            <a:pPr lvl="1"/>
            <a:r>
              <a:rPr lang="en-US" sz="1800" u="sng" dirty="0"/>
              <a:t>Use of special economic zone experience</a:t>
            </a:r>
            <a:r>
              <a:rPr lang="en-US" sz="1800" dirty="0"/>
              <a:t>. The factors that produced lower cost for production and distribution of goods that led to the development of the Maquiladora in Mexico and Special Economic Zones in China and elsewhere are now present in Chicago.</a:t>
            </a:r>
          </a:p>
          <a:p>
            <a:pPr lvl="1"/>
            <a:r>
              <a:rPr lang="en-US" sz="1800" u="sng" dirty="0"/>
              <a:t>Significant cost saving</a:t>
            </a:r>
            <a:r>
              <a:rPr lang="en-US" sz="1800" dirty="0"/>
              <a:t>. For Labor and Freight Intensive Manufacturing the cost of shipping can be 8-16% or more of Sales Price while labor can be 15-22% of Sales Price. A savings of 3-6% or more of sale costs is the equivalent of reducing employment cost by about 25% or more.</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97</a:t>
            </a:fld>
            <a:endParaRPr lang="en-US" altLang="en-US" dirty="0"/>
          </a:p>
        </p:txBody>
      </p:sp>
      <p:sp>
        <p:nvSpPr>
          <p:cNvPr id="8" name="Title 1">
            <a:extLst>
              <a:ext uri="{FF2B5EF4-FFF2-40B4-BE49-F238E27FC236}">
                <a16:creationId xmlns:a16="http://schemas.microsoft.com/office/drawing/2014/main" id="{4B1CAE3C-8600-6644-BE74-E2900E3956EF}"/>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40600191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1800" u="sng" dirty="0"/>
              <a:t>Project costs</a:t>
            </a:r>
            <a:r>
              <a:rPr lang="en-US" sz="1800" dirty="0"/>
              <a:t>. Chicago’s unique transportation facilities could reduce shipping and handling costs by 4-6% or more of Sale Price depending on the comparative shipping locations.</a:t>
            </a:r>
          </a:p>
          <a:p>
            <a:pPr lvl="1"/>
            <a:r>
              <a:rPr lang="en-US" sz="1800" u="sng" dirty="0"/>
              <a:t>Benefit of managing agent and shared services savings</a:t>
            </a:r>
            <a:r>
              <a:rPr lang="en-US" sz="1800" dirty="0"/>
              <a:t>. Establishing a non for profit special purpose entity that would be the Industrial Parks Coordinating and Supervising Managing Agent (“Park Agent”) that would offer manufacturing site with cost efficiencies for smaller manufacturing companies, 100-250 employees by shared services (similar to condominiums for manufacturing) where building outside maintenance, public safety, freight services, public safety inspection, insurance (worker compensation and other general liability) etc. are shared costs with the leverage in negotiation of the mega manufacturer with 20,000 workers. In additional all available financing assistance through local government economic development incentives, site improvement assistance and financing structures would be pursued to the extent appropriate.</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98</a:t>
            </a:fld>
            <a:endParaRPr lang="en-US" altLang="en-US" dirty="0"/>
          </a:p>
        </p:txBody>
      </p:sp>
      <p:sp>
        <p:nvSpPr>
          <p:cNvPr id="8" name="Title 1">
            <a:extLst>
              <a:ext uri="{FF2B5EF4-FFF2-40B4-BE49-F238E27FC236}">
                <a16:creationId xmlns:a16="http://schemas.microsoft.com/office/drawing/2014/main" id="{852ABD3D-64CA-124C-9E8E-C23DEE721E9B}"/>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30793220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1800" u="sng" dirty="0"/>
              <a:t>Target manufacturing businesses</a:t>
            </a:r>
            <a:r>
              <a:rPr lang="en-US" sz="1800" dirty="0"/>
              <a:t>. The main focus would be the lower skilled jobs with the higher shipping and handling costs such as auto reclamation, parts remanufacturing (roughly 2,100 companies in U.S.A.), recyclers (about 3,000 companies in USA, 103,000 employees), return processing (or online sales return processing), data storage and processing center etc. Given the projected savings (from reduced shipping costs and shared services savings as well as possible governmental incentives), it would be very attractive to these companies to move to Upside Chicago.</a:t>
            </a:r>
          </a:p>
          <a:p>
            <a:pPr lvl="1"/>
            <a:r>
              <a:rPr lang="en-US" sz="1800" u="sng" dirty="0"/>
              <a:t>Sufficient workforce</a:t>
            </a:r>
            <a:r>
              <a:rPr lang="en-US" sz="1800" dirty="0"/>
              <a:t>. More than sufficient supply of high-quantity, low-skilled and semi-skilled workers in Chicago area — the commutable area has at least 1.4 million workers.</a:t>
            </a:r>
            <a:endParaRPr lang="en-US" altLang="en-US" sz="1800" dirty="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7B7B7820-71BC-D745-8E29-FE5845215BEB}" type="slidenum">
              <a:rPr lang="en-US" altLang="en-US" smtClean="0"/>
              <a:pPr>
                <a:defRPr/>
              </a:pPr>
              <a:t>99</a:t>
            </a:fld>
            <a:endParaRPr lang="en-US" altLang="en-US" dirty="0"/>
          </a:p>
        </p:txBody>
      </p:sp>
      <p:sp>
        <p:nvSpPr>
          <p:cNvPr id="8" name="Title 1">
            <a:extLst>
              <a:ext uri="{FF2B5EF4-FFF2-40B4-BE49-F238E27FC236}">
                <a16:creationId xmlns:a16="http://schemas.microsoft.com/office/drawing/2014/main" id="{FE80C218-27BB-094E-971A-DEAA4CA79EB8}"/>
              </a:ext>
            </a:extLst>
          </p:cNvPr>
          <p:cNvSpPr>
            <a:spLocks noGrp="1"/>
          </p:cNvSpPr>
          <p:nvPr>
            <p:ph type="title"/>
          </p:nvPr>
        </p:nvSpPr>
        <p:spPr>
          <a:xfrm>
            <a:off x="457200" y="274638"/>
            <a:ext cx="8229600" cy="1143000"/>
          </a:xfrm>
        </p:spPr>
        <p:txBody>
          <a:bodyPr/>
          <a:lstStyle/>
          <a:p>
            <a:pPr marL="1260475" indent="-1260475"/>
            <a:r>
              <a:rPr lang="en-US" sz="1600" cap="small" dirty="0"/>
              <a:t>Appendix II</a:t>
            </a:r>
            <a:r>
              <a:rPr lang="en-US" sz="1600" dirty="0"/>
              <a:t> –	</a:t>
            </a:r>
            <a:r>
              <a:rPr lang="en-US" sz="1600" dirty="0">
                <a:solidFill>
                  <a:schemeClr val="accent6">
                    <a:lumMod val="75000"/>
                  </a:schemeClr>
                </a:solidFill>
              </a:rPr>
              <a:t>Examples of an Approach to Economic Development that May Work for Distressed Municipalities: </a:t>
            </a:r>
            <a:r>
              <a:rPr lang="en-US" sz="1600" dirty="0"/>
              <a:t>Upside Chicago – Creation of 10-18 Industrial Parks in the Chicago Area Creating 20,000 New Good Jobs for about 100-140 New or Relocated Companies and the City of Pittsburg’s Recovery Plan</a:t>
            </a:r>
          </a:p>
        </p:txBody>
      </p:sp>
    </p:spTree>
    <p:extLst>
      <p:ext uri="{BB962C8B-B14F-4D97-AF65-F5344CB8AC3E}">
        <p14:creationId xmlns:p14="http://schemas.microsoft.com/office/powerpoint/2010/main" val="2586483971"/>
      </p:ext>
    </p:extLst>
  </p:cSld>
  <p:clrMapOvr>
    <a:masterClrMapping/>
  </p:clrMapOvr>
</p:sld>
</file>

<file path=ppt/theme/theme1.xml><?xml version="1.0" encoding="utf-8"?>
<a:theme xmlns:a="http://schemas.openxmlformats.org/drawingml/2006/main" name="Chapman#3-gray">
  <a:themeElements>
    <a:clrScheme name="ChapmanPPTColors">
      <a:dk1>
        <a:srgbClr val="2C2F30"/>
      </a:dk1>
      <a:lt1>
        <a:sysClr val="window" lastClr="FFFFFF"/>
      </a:lt1>
      <a:dk2>
        <a:srgbClr val="096992"/>
      </a:dk2>
      <a:lt2>
        <a:srgbClr val="4D4F53"/>
      </a:lt2>
      <a:accent1>
        <a:srgbClr val="096992"/>
      </a:accent1>
      <a:accent2>
        <a:srgbClr val="E5B01C"/>
      </a:accent2>
      <a:accent3>
        <a:srgbClr val="517224"/>
      </a:accent3>
      <a:accent4>
        <a:srgbClr val="747678"/>
      </a:accent4>
      <a:accent5>
        <a:srgbClr val="B6B8BC"/>
      </a:accent5>
      <a:accent6>
        <a:srgbClr val="BF3F20"/>
      </a:accent6>
      <a:hlink>
        <a:srgbClr val="616365"/>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Chapman#3-gray">
  <a:themeElements>
    <a:clrScheme name="ChapmanPPTColors">
      <a:dk1>
        <a:srgbClr val="2C2F30"/>
      </a:dk1>
      <a:lt1>
        <a:sysClr val="window" lastClr="FFFFFF"/>
      </a:lt1>
      <a:dk2>
        <a:srgbClr val="096992"/>
      </a:dk2>
      <a:lt2>
        <a:srgbClr val="4D4F53"/>
      </a:lt2>
      <a:accent1>
        <a:srgbClr val="096992"/>
      </a:accent1>
      <a:accent2>
        <a:srgbClr val="E5B01C"/>
      </a:accent2>
      <a:accent3>
        <a:srgbClr val="517224"/>
      </a:accent3>
      <a:accent4>
        <a:srgbClr val="747678"/>
      </a:accent4>
      <a:accent5>
        <a:srgbClr val="B6B8BC"/>
      </a:accent5>
      <a:accent6>
        <a:srgbClr val="BF3F20"/>
      </a:accent6>
      <a:hlink>
        <a:srgbClr val="616365"/>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3516120.01.03.B">
  <a:themeElements>
    <a:clrScheme name="Custom 14">
      <a:dk1>
        <a:sysClr val="windowText" lastClr="000000"/>
      </a:dk1>
      <a:lt1>
        <a:sysClr val="window" lastClr="FFFFFF"/>
      </a:lt1>
      <a:dk2>
        <a:srgbClr val="003366"/>
      </a:dk2>
      <a:lt2>
        <a:srgbClr val="EEECE1"/>
      </a:lt2>
      <a:accent1>
        <a:srgbClr val="0E3490"/>
      </a:accent1>
      <a:accent2>
        <a:srgbClr val="D72E40"/>
      </a:accent2>
      <a:accent3>
        <a:srgbClr val="008000"/>
      </a:accent3>
      <a:accent4>
        <a:srgbClr val="00539B"/>
      </a:accent4>
      <a:accent5>
        <a:srgbClr val="EA552B"/>
      </a:accent5>
      <a:accent6>
        <a:srgbClr val="0053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21328</TotalTime>
  <Words>5152</Words>
  <Application>Microsoft Macintosh PowerPoint</Application>
  <PresentationFormat>On-screen Show (4:3)</PresentationFormat>
  <Paragraphs>1724</Paragraphs>
  <Slides>106</Slides>
  <Notes>2</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106</vt:i4>
      </vt:variant>
    </vt:vector>
  </HeadingPairs>
  <TitlesOfParts>
    <vt:vector size="124" baseType="lpstr">
      <vt:lpstr>ＭＳ Ｐゴシック</vt:lpstr>
      <vt:lpstr>ヒラギノ角ゴ Pro W3</vt:lpstr>
      <vt:lpstr>.AppleSystemUIFont</vt:lpstr>
      <vt:lpstr>Arial</vt:lpstr>
      <vt:lpstr>Arial Bold</vt:lpstr>
      <vt:lpstr>Arial Narrow</vt:lpstr>
      <vt:lpstr>Calibri</vt:lpstr>
      <vt:lpstr>Geneva</vt:lpstr>
      <vt:lpstr>Helvetica</vt:lpstr>
      <vt:lpstr>Lucida Grande</vt:lpstr>
      <vt:lpstr>Palatino</vt:lpstr>
      <vt:lpstr>Times</vt:lpstr>
      <vt:lpstr>Times New Roman</vt:lpstr>
      <vt:lpstr>Wingdings</vt:lpstr>
      <vt:lpstr>Chapman#3-gray</vt:lpstr>
      <vt:lpstr>1_Chapman#3-gray</vt:lpstr>
      <vt:lpstr>3516120.01.03.B</vt:lpstr>
      <vt:lpstr>Document</vt:lpstr>
      <vt:lpstr>State and Local Government Finance – Coming Attractions and Lessons Learned from Past Distress  What Market Participants Should Know</vt:lpstr>
      <vt:lpstr>Table of Contents</vt:lpstr>
      <vt:lpstr>Table of Contents</vt:lpstr>
      <vt:lpstr>Table of Contents</vt:lpstr>
      <vt:lpstr>Table of Contents</vt:lpstr>
      <vt:lpstr>Table of Contents</vt:lpstr>
      <vt:lpstr>Table of Contents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 Will Digital and Shared Economy Revolution Threaten Traditional Factors That Prevent State and Local Government Defaults</vt:lpstr>
      <vt:lpstr>II. Have Recent Court Rulings and Chapter 9 Bankruptcy Filings Created a Cloud on the Perceived Effective Remedies on Default?</vt:lpstr>
      <vt:lpstr>II. Have Recent Court Rulings and Chapter 9 Bankruptcy Filings Created a Cloud on the Perceived Effective Remedies on Default?</vt:lpstr>
      <vt:lpstr>II. Have Recent Court Rulings and Chapter 9 Bankruptcy Filings Created a Cloud on the Perceived Effective Remedies on Default?</vt:lpstr>
      <vt:lpstr>II. Have Recent Court Rulings and Chapter 9 Bankruptcy Filings Created a Cloud on the Perceived Effective Remedies on Default?</vt:lpstr>
      <vt:lpstr>II. Have Recent Court Rulings and Chapter 9 Bankruptcy Filings Created a Cloud on the Perceived Effective Remedies on Default?</vt:lpstr>
      <vt:lpstr>II. Have Recent Court Rulings and Chapter 9 Bankruptcy Filings Created a Cloud on the Perceived Effective Remedies on Default?</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III. Have Actions Taken by Jefferson County, Stockton, San Bernardino, Detroit and Puerto Rico Increased Chapter 9 Filings by Cities, Villages, Towns and Counties?</vt:lpstr>
      <vt:lpstr>IV. Why Pay Local Government Debt? Just Dissolve or De-Annex to Avoid Debt Payments? Is This a Trend?</vt:lpstr>
      <vt:lpstr>IV. Why Pay Local Government Debt? Just Dissolve or De-Annex to Avoid Debt Payments? Is This a Trend?</vt:lpstr>
      <vt:lpstr>IV. Why Pay Local Government Debt? Just Dissolve or De-Annex to Avoid Debt Payments? Is This a Trend?</vt:lpstr>
      <vt:lpstr>IV. Why Pay Local Government Debt? Just Dissolve or De-Annex to Avoid Debt Payments? Is This a Trend?</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 Defaults, Bankruptcies, Demonstrated Unwillingness or Attempts to Avoid Payment Increase Risk Perception of State and Local Government Debt May Limit Access or Increase Cost of Borrowing</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 Increasing Effort for State Oversight and Assistance to Local Governments in Financial Distress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 The Need to Resolve Financial Distress and Unfunded Pension Obligations with Economic Development and Stimulus from Needed Infrastructure Improvements</vt:lpstr>
      <vt:lpstr>VIII. Need for Timely and Complete Continuing Disclosure on Material Events during Financial Distress of State and Local Government</vt:lpstr>
      <vt:lpstr>VIII. Need for Timely and Complete Continuing Disclosure on Material Events during Financial Distress of State and Local Government</vt:lpstr>
      <vt:lpstr>VIII. Need for Timely and Complete Continuing Disclosure on Material Events during Financial Distress of State and Local Government</vt:lpstr>
      <vt:lpstr>VIII. Need for Timely and Complete Continuing Disclosure on Material Events during Financial Distress of State and Local Government</vt:lpstr>
      <vt:lpstr>IX. Lessons Learned from Recent Chapter 9 Bankruptcy</vt:lpstr>
      <vt:lpstr>XI. Lessons Learned from Recent Chapter 9 Bankruptcy</vt:lpstr>
      <vt:lpstr>XI. Lessons Learned from Recent Chapter 9 Bankruptcy</vt:lpstr>
      <vt:lpstr>XI. Lessons Learned from Recent Chapter 9 Bankruptcy</vt:lpstr>
      <vt:lpstr>XI. Lessons Learned from Recent Chapter 9 Bankruptcy</vt:lpstr>
      <vt:lpstr>XI. Lessons Learned from Recent Chapter 9 Bankruptcy</vt:lpstr>
      <vt:lpstr>XI. Lessons Learned from Recent Chapter 9 Bankruptcy</vt:lpstr>
      <vt:lpstr>XI. Lessons Learned from Recent Chapter 9 Bankruptcy</vt:lpstr>
      <vt:lpstr>Appendix I – General Overview of a 50 State Survey of Rights and Remedies Provided by States to Investors Relating to Government Bond Debt and State Oversight and Supervision of Financial Emergencies and Authorization to File Chapter 9 Bankruptcy</vt:lpstr>
      <vt:lpstr>Appendix I – General Overview of a 50 State Survey of Rights and Remedies Provided by States to Investors Relating to Government Bond Debt and State Oversight and Supervision of Financial Emergencies and Authorization to File Chapter 9 Bankruptcy</vt:lpstr>
      <vt:lpstr>Appendix I – General Overview of a 50 State Survey of Rights and Remedies Provided by States to Investors Relating to Government Bond Debt and State Oversight and Supervision of Financial Emergencies and Authorization to File Chapter 9 Bankruptcy</vt:lpstr>
      <vt:lpstr>Appendix I – General Overview of a 50 State Survey of Rights and Remedies Provided by States to Investors Relating to Government Bond Debt and State Oversight and Supervision of Financial Emergencies and Authorization to File Chapter 9 Bankruptcy</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Appendix II – Examples of an Approach to Economic Development that May Work for Distressed Municipalities: Upside Chicago – Creation of 10-18 Industrial Parks in the Chicago Area Creating 20,000 New Good Jobs for about 100-140 New or Relocated Companies and the City of Pittsburg’s Recovery Plan</vt:lpstr>
      <vt:lpstr>PowerPoint Presentation</vt:lpstr>
    </vt:vector>
  </TitlesOfParts>
  <Company>Chapman and Cutler</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This is a sample title</dc:title>
  <dc:creator>Noel Suarez</dc:creator>
  <cp:keywords/>
  <cp:lastModifiedBy>Patricia A. Bonarek</cp:lastModifiedBy>
  <cp:revision>2716</cp:revision>
  <cp:lastPrinted>2018-05-17T19:02:50Z</cp:lastPrinted>
  <dcterms:created xsi:type="dcterms:W3CDTF">2016-07-06T23:26:56Z</dcterms:created>
  <dcterms:modified xsi:type="dcterms:W3CDTF">2018-05-18T15:16:59Z</dcterms:modified>
</cp:coreProperties>
</file>