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71" r:id="rId12"/>
    <p:sldId id="272" r:id="rId13"/>
    <p:sldId id="264" r:id="rId14"/>
    <p:sldId id="278" r:id="rId15"/>
    <p:sldId id="267" r:id="rId16"/>
    <p:sldId id="269" r:id="rId17"/>
    <p:sldId id="270" r:id="rId18"/>
    <p:sldId id="279" r:id="rId19"/>
    <p:sldId id="268" r:id="rId20"/>
    <p:sldId id="276" r:id="rId21"/>
    <p:sldId id="275" r:id="rId22"/>
    <p:sldId id="273" r:id="rId23"/>
    <p:sldId id="274" r:id="rId24"/>
    <p:sldId id="280" r:id="rId25"/>
    <p:sldId id="277" r:id="rId26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E364C0E-A09B-4EE9-B6A2-28DA3222AB4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5"/>
            <p14:sldId id="266"/>
            <p14:sldId id="271"/>
            <p14:sldId id="272"/>
            <p14:sldId id="264"/>
            <p14:sldId id="278"/>
            <p14:sldId id="267"/>
            <p14:sldId id="269"/>
            <p14:sldId id="270"/>
            <p14:sldId id="279"/>
            <p14:sldId id="268"/>
            <p14:sldId id="276"/>
            <p14:sldId id="275"/>
            <p14:sldId id="273"/>
            <p14:sldId id="274"/>
            <p14:sldId id="280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938A21-EF1E-4068-82C6-77E10FF9F807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3638"/>
            <a:ext cx="4189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850" y="4479925"/>
            <a:ext cx="5643563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BE9F1-C834-41BA-A126-16E920076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62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113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9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9681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383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97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526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731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6994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67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4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8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49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32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13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1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78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11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7CF5B02-33A1-423B-B4E7-B525C5F445F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F31BAE1-70BC-4E39-A96B-8D919D1BB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8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New Jersey OCBOA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ITS NOT GAAP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66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C763B-9DF9-436A-94BD-061281DC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Called it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7D5EE-B5C9-4D03-B9DD-707F8CAD0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Reserves</a:t>
            </a:r>
          </a:p>
          <a:p>
            <a:pPr lvl="1"/>
            <a:r>
              <a:rPr lang="en-US" dirty="0"/>
              <a:t>Spending Reserves (Cash Liabilities)</a:t>
            </a:r>
          </a:p>
          <a:p>
            <a:pPr lvl="2"/>
            <a:r>
              <a:rPr lang="en-US" dirty="0"/>
              <a:t>Tax Appeals</a:t>
            </a:r>
          </a:p>
          <a:p>
            <a:pPr lvl="2"/>
            <a:r>
              <a:rPr lang="en-US" dirty="0"/>
              <a:t>Accumulated Absences 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Non Spending Reserves</a:t>
            </a:r>
          </a:p>
          <a:p>
            <a:pPr lvl="2"/>
            <a:r>
              <a:rPr lang="en-US" dirty="0"/>
              <a:t>Reserve for Receivables</a:t>
            </a:r>
          </a:p>
        </p:txBody>
      </p:sp>
    </p:spTree>
    <p:extLst>
      <p:ext uri="{BB962C8B-B14F-4D97-AF65-F5344CB8AC3E}">
        <p14:creationId xmlns:p14="http://schemas.microsoft.com/office/powerpoint/2010/main" val="1313046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C763B-9DF9-436A-94BD-061281DC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Called it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7D5EE-B5C9-4D03-B9DD-707F8CAD0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Accounts Receivable:</a:t>
            </a:r>
          </a:p>
          <a:p>
            <a:pPr lvl="1"/>
            <a:r>
              <a:rPr lang="en-US" dirty="0"/>
              <a:t>Taxes Receivable</a:t>
            </a:r>
          </a:p>
          <a:p>
            <a:pPr lvl="2"/>
            <a:r>
              <a:rPr lang="en-US" dirty="0"/>
              <a:t>Fully Reserved</a:t>
            </a:r>
          </a:p>
          <a:p>
            <a:pPr lvl="1"/>
            <a:r>
              <a:rPr lang="en-US" dirty="0"/>
              <a:t>State of New Jersey</a:t>
            </a:r>
          </a:p>
          <a:p>
            <a:pPr lvl="2"/>
            <a:r>
              <a:rPr lang="en-US" dirty="0"/>
              <a:t>Not Reserved</a:t>
            </a:r>
          </a:p>
          <a:p>
            <a:pPr lvl="1"/>
            <a:r>
              <a:rPr lang="en-US" dirty="0" err="1"/>
              <a:t>Interfunds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Requirement to negatively impact Fund Balance by establishing a Reserve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282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0C4584-8216-4F1F-9001-B8EB407C4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OCBOA to GAAP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90599C-34F5-4058-A821-BB9F1E4291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It’s Not Straight Forward</a:t>
            </a:r>
          </a:p>
        </p:txBody>
      </p:sp>
    </p:spTree>
    <p:extLst>
      <p:ext uri="{BB962C8B-B14F-4D97-AF65-F5344CB8AC3E}">
        <p14:creationId xmlns:p14="http://schemas.microsoft.com/office/powerpoint/2010/main" val="2359037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FD3E-086A-4571-A3A3-0CA62E609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Decoding New Jersey Municipal Accounting</a:t>
            </a:r>
            <a:r>
              <a:rPr lang="en-US" baseline="30000" dirty="0"/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C4BAF-A87F-4098-BFD9-17D5F171A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Understating Fund Balance (Surplus)</a:t>
            </a:r>
          </a:p>
          <a:p>
            <a:r>
              <a:rPr lang="en-US" dirty="0"/>
              <a:t>Under reporting assets</a:t>
            </a:r>
          </a:p>
          <a:p>
            <a:r>
              <a:rPr lang="en-US" dirty="0"/>
              <a:t>Over reporting liabilities</a:t>
            </a:r>
          </a:p>
          <a:p>
            <a:r>
              <a:rPr lang="en-US" dirty="0"/>
              <a:t>4 Step Method:</a:t>
            </a:r>
          </a:p>
          <a:p>
            <a:pPr lvl="1"/>
            <a:r>
              <a:rPr lang="en-US" dirty="0"/>
              <a:t>Receivables</a:t>
            </a:r>
          </a:p>
          <a:p>
            <a:pPr lvl="1"/>
            <a:r>
              <a:rPr lang="en-US" dirty="0"/>
              <a:t>Appropriation Reserves</a:t>
            </a:r>
          </a:p>
          <a:p>
            <a:pPr lvl="1"/>
            <a:r>
              <a:rPr lang="en-US" dirty="0"/>
              <a:t>Deferred Charges</a:t>
            </a:r>
          </a:p>
          <a:p>
            <a:pPr lvl="1"/>
            <a:r>
              <a:rPr lang="en-US" dirty="0"/>
              <a:t>Other Reserves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1C373F-A037-4982-AF40-69B3C0952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aseline="30000" dirty="0"/>
              <a:t>1</a:t>
            </a:r>
            <a:r>
              <a:rPr lang="en-US" dirty="0"/>
              <a:t>Moody's Investors Service, Sector In-Depth, March 25, 2015, Decoding New Jersey Municipal Accounting</a:t>
            </a:r>
          </a:p>
        </p:txBody>
      </p:sp>
    </p:spTree>
    <p:extLst>
      <p:ext uri="{BB962C8B-B14F-4D97-AF65-F5344CB8AC3E}">
        <p14:creationId xmlns:p14="http://schemas.microsoft.com/office/powerpoint/2010/main" val="2922532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A6A7CC1-5476-43D6-A7D3-A26A63E6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OCBOA to GAAP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C2C9F6-0A3E-4DF9-8DD0-51005D78EE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Making the Move</a:t>
            </a:r>
          </a:p>
          <a:p>
            <a:r>
              <a:rPr lang="en-US" dirty="0"/>
              <a:t>2 Counties &amp; 2 Towns</a:t>
            </a:r>
          </a:p>
        </p:txBody>
      </p:sp>
    </p:spTree>
    <p:extLst>
      <p:ext uri="{BB962C8B-B14F-4D97-AF65-F5344CB8AC3E}">
        <p14:creationId xmlns:p14="http://schemas.microsoft.com/office/powerpoint/2010/main" val="3009927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385B4-63F0-7E4C-A278-1C7C238D1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Haddonfield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0404DFF-E209-4BAA-8978-7DFC0A4A93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514316"/>
              </p:ext>
            </p:extLst>
          </p:nvPr>
        </p:nvGraphicFramePr>
        <p:xfrm>
          <a:off x="1176338" y="2490788"/>
          <a:ext cx="679926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9631">
                  <a:extLst>
                    <a:ext uri="{9D8B030D-6E8A-4147-A177-3AD203B41FA5}">
                      <a16:colId xmlns:a16="http://schemas.microsoft.com/office/drawing/2014/main" val="1410706009"/>
                    </a:ext>
                  </a:extLst>
                </a:gridCol>
                <a:gridCol w="3399631">
                  <a:extLst>
                    <a:ext uri="{9D8B030D-6E8A-4147-A177-3AD203B41FA5}">
                      <a16:colId xmlns:a16="http://schemas.microsoft.com/office/drawing/2014/main" val="2734344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 Balance (Original)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6,170,144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510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Reserve for Receivables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1,042,144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236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Appropriation Reserves (31%)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379,214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430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 Reserves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7,930,160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479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 Balance (Revised)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15,521,662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36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2018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18,289,411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715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 Balance as % of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27387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AB864F1-9FC1-4366-907A-B84F36E7A9D9}"/>
              </a:ext>
            </a:extLst>
          </p:cNvPr>
          <p:cNvSpPr txBox="1"/>
          <p:nvPr/>
        </p:nvSpPr>
        <p:spPr>
          <a:xfrm>
            <a:off x="1176338" y="5086668"/>
            <a:ext cx="6798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Note</a:t>
            </a:r>
            <a:r>
              <a:rPr lang="en-US" dirty="0"/>
              <a:t>: The Proceeds from the Sale of the Utility are statutorily required to</a:t>
            </a:r>
          </a:p>
          <a:p>
            <a:r>
              <a:rPr lang="en-US" dirty="0"/>
              <a:t>	be used for payment of Debt Service.   Removing this from the </a:t>
            </a:r>
          </a:p>
          <a:p>
            <a:r>
              <a:rPr lang="en-US" dirty="0"/>
              <a:t>	Revised Fund Balance would then reduce the % to 45%</a:t>
            </a:r>
          </a:p>
        </p:txBody>
      </p:sp>
    </p:spTree>
    <p:extLst>
      <p:ext uri="{BB962C8B-B14F-4D97-AF65-F5344CB8AC3E}">
        <p14:creationId xmlns:p14="http://schemas.microsoft.com/office/powerpoint/2010/main" val="2785924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385B4-63F0-7E4C-A278-1C7C238D1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Haddonfield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670B7-77E5-244A-BE79-E0C1921D7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Deferred School Taxes</a:t>
            </a:r>
          </a:p>
          <a:p>
            <a:r>
              <a:rPr lang="en-US" dirty="0"/>
              <a:t>Reserve for Sale of Utility</a:t>
            </a:r>
          </a:p>
          <a:p>
            <a:pPr lvl="1"/>
            <a:r>
              <a:rPr lang="en-US" dirty="0"/>
              <a:t>Should be reflected as a Restricted Fund Balance</a:t>
            </a:r>
          </a:p>
        </p:txBody>
      </p:sp>
    </p:spTree>
    <p:extLst>
      <p:ext uri="{BB962C8B-B14F-4D97-AF65-F5344CB8AC3E}">
        <p14:creationId xmlns:p14="http://schemas.microsoft.com/office/powerpoint/2010/main" val="4113534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385B4-63F0-7E4C-A278-1C7C238D1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Morris County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0404DFF-E209-4BAA-8978-7DFC0A4A93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99969"/>
              </p:ext>
            </p:extLst>
          </p:nvPr>
        </p:nvGraphicFramePr>
        <p:xfrm>
          <a:off x="1176338" y="2490788"/>
          <a:ext cx="679926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9631">
                  <a:extLst>
                    <a:ext uri="{9D8B030D-6E8A-4147-A177-3AD203B41FA5}">
                      <a16:colId xmlns:a16="http://schemas.microsoft.com/office/drawing/2014/main" val="1410706009"/>
                    </a:ext>
                  </a:extLst>
                </a:gridCol>
                <a:gridCol w="3399631">
                  <a:extLst>
                    <a:ext uri="{9D8B030D-6E8A-4147-A177-3AD203B41FA5}">
                      <a16:colId xmlns:a16="http://schemas.microsoft.com/office/drawing/2014/main" val="2734344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 Balance (Original)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52,736,663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510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Reserve for Receivables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2,877,716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236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Appropriation Reserves (31%)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12,130,239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430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 Reserves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479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 Balance (Revised)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74,744,618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36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2018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305,823,695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715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 Balance as % of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27387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AB864F1-9FC1-4366-907A-B84F36E7A9D9}"/>
              </a:ext>
            </a:extLst>
          </p:cNvPr>
          <p:cNvSpPr txBox="1"/>
          <p:nvPr/>
        </p:nvSpPr>
        <p:spPr>
          <a:xfrm>
            <a:off x="1176338" y="5086668"/>
            <a:ext cx="6798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Note</a:t>
            </a:r>
            <a:r>
              <a:rPr lang="en-US" dirty="0"/>
              <a:t>: The County maintains reserves in various other Funds totaling </a:t>
            </a:r>
          </a:p>
          <a:p>
            <a:r>
              <a:rPr lang="en-US" dirty="0"/>
              <a:t>	$24 million.  (General Capital Fund Balance, Motor Vehicle Fines,</a:t>
            </a:r>
          </a:p>
          <a:p>
            <a:r>
              <a:rPr lang="en-US" dirty="0"/>
              <a:t>	Accumulated Absence Trust, Snow Reserve).  Adding these would</a:t>
            </a:r>
          </a:p>
          <a:p>
            <a:r>
              <a:rPr lang="en-US" dirty="0"/>
              <a:t>	move the % to over 32%</a:t>
            </a:r>
          </a:p>
        </p:txBody>
      </p:sp>
    </p:spTree>
    <p:extLst>
      <p:ext uri="{BB962C8B-B14F-4D97-AF65-F5344CB8AC3E}">
        <p14:creationId xmlns:p14="http://schemas.microsoft.com/office/powerpoint/2010/main" val="2586850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385B4-63F0-7E4C-A278-1C7C238D1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Morris County</a:t>
            </a:r>
            <a:br>
              <a:rPr lang="en-US" dirty="0"/>
            </a:br>
            <a:r>
              <a:rPr lang="en-US" dirty="0"/>
              <a:t>Statement of Operations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0404DFF-E209-4BAA-8978-7DFC0A4A93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308180"/>
              </p:ext>
            </p:extLst>
          </p:nvPr>
        </p:nvGraphicFramePr>
        <p:xfrm>
          <a:off x="1176338" y="2490788"/>
          <a:ext cx="679926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6862">
                  <a:extLst>
                    <a:ext uri="{9D8B030D-6E8A-4147-A177-3AD203B41FA5}">
                      <a16:colId xmlns:a16="http://schemas.microsoft.com/office/drawing/2014/main" val="1410706009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734344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 Balance (Original)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52,736,663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510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Misc</a:t>
                      </a:r>
                      <a:r>
                        <a:rPr lang="en-US" dirty="0"/>
                        <a:t> Revenues Anticipated (Rev Accts </a:t>
                      </a:r>
                      <a:r>
                        <a:rPr lang="en-US" dirty="0" err="1"/>
                        <a:t>Rec’l</a:t>
                      </a:r>
                      <a:r>
                        <a:rPr lang="en-US" dirty="0"/>
                        <a:t>, Rev Fund)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694,712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236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Receipts from Current Taxes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583,004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430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Interfunds</a:t>
                      </a:r>
                      <a:r>
                        <a:rPr lang="en-US" dirty="0"/>
                        <a:t> Returned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1,600,000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479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Budget Appropriations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19,130,239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715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 Balance (Revised)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74,744,618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273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684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80BCB-E312-B34B-86E2-7F11F7EF4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Morris County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02208-0102-5E41-85E9-AC956496F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Solar</a:t>
            </a:r>
          </a:p>
          <a:p>
            <a:r>
              <a:rPr lang="en-US" dirty="0"/>
              <a:t>Municipal </a:t>
            </a:r>
            <a:r>
              <a:rPr lang="en-US"/>
              <a:t>Court Complex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528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is 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system is designed to ensure cash is available to meet debt obligations</a:t>
            </a:r>
          </a:p>
          <a:p>
            <a:r>
              <a:rPr lang="en-US" dirty="0"/>
              <a:t>Around since the Great Depression and largely unchanged</a:t>
            </a:r>
          </a:p>
          <a:p>
            <a:r>
              <a:rPr lang="en-US" dirty="0"/>
              <a:t>This system has protected bond owners for over 80 years</a:t>
            </a:r>
          </a:p>
        </p:txBody>
      </p:sp>
    </p:spTree>
    <p:extLst>
      <p:ext uri="{BB962C8B-B14F-4D97-AF65-F5344CB8AC3E}">
        <p14:creationId xmlns:p14="http://schemas.microsoft.com/office/powerpoint/2010/main" val="982638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385B4-63F0-7E4C-A278-1C7C238D1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Mercer County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0404DFF-E209-4BAA-8978-7DFC0A4A93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972993"/>
              </p:ext>
            </p:extLst>
          </p:nvPr>
        </p:nvGraphicFramePr>
        <p:xfrm>
          <a:off x="1176338" y="2490788"/>
          <a:ext cx="679926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9631">
                  <a:extLst>
                    <a:ext uri="{9D8B030D-6E8A-4147-A177-3AD203B41FA5}">
                      <a16:colId xmlns:a16="http://schemas.microsoft.com/office/drawing/2014/main" val="1410706009"/>
                    </a:ext>
                  </a:extLst>
                </a:gridCol>
                <a:gridCol w="3399631">
                  <a:extLst>
                    <a:ext uri="{9D8B030D-6E8A-4147-A177-3AD203B41FA5}">
                      <a16:colId xmlns:a16="http://schemas.microsoft.com/office/drawing/2014/main" val="2734344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 Balance (Original)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26,134,472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510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Reserve for Receivables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6,655,398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236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Appropriation Reserves (31%)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10,321,323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430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 Reserves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953,306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479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 Balance (Revised)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44,064,499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36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2018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328,924,222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715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 Balance as % of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27387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AB864F1-9FC1-4366-907A-B84F36E7A9D9}"/>
              </a:ext>
            </a:extLst>
          </p:cNvPr>
          <p:cNvSpPr txBox="1"/>
          <p:nvPr/>
        </p:nvSpPr>
        <p:spPr>
          <a:xfrm>
            <a:off x="1176338" y="5086668"/>
            <a:ext cx="6798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Note</a:t>
            </a:r>
            <a:r>
              <a:rPr lang="en-US" dirty="0"/>
              <a:t>: If you remove the grants from the budget total, then the % </a:t>
            </a:r>
          </a:p>
          <a:p>
            <a:r>
              <a:rPr lang="en-US" dirty="0"/>
              <a:t>	becomes 14%.</a:t>
            </a:r>
          </a:p>
        </p:txBody>
      </p:sp>
    </p:spTree>
    <p:extLst>
      <p:ext uri="{BB962C8B-B14F-4D97-AF65-F5344CB8AC3E}">
        <p14:creationId xmlns:p14="http://schemas.microsoft.com/office/powerpoint/2010/main" val="10005532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80BCB-E312-B34B-86E2-7F11F7EF4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Mercer County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02208-0102-5E41-85E9-AC956496F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Open Space Reserves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43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385B4-63F0-7E4C-A278-1C7C238D1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Wharton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0404DFF-E209-4BAA-8978-7DFC0A4A93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739527"/>
              </p:ext>
            </p:extLst>
          </p:nvPr>
        </p:nvGraphicFramePr>
        <p:xfrm>
          <a:off x="1176338" y="2490788"/>
          <a:ext cx="679926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9631">
                  <a:extLst>
                    <a:ext uri="{9D8B030D-6E8A-4147-A177-3AD203B41FA5}">
                      <a16:colId xmlns:a16="http://schemas.microsoft.com/office/drawing/2014/main" val="1410706009"/>
                    </a:ext>
                  </a:extLst>
                </a:gridCol>
                <a:gridCol w="3399631">
                  <a:extLst>
                    <a:ext uri="{9D8B030D-6E8A-4147-A177-3AD203B41FA5}">
                      <a16:colId xmlns:a16="http://schemas.microsoft.com/office/drawing/2014/main" val="2734344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 Balance (Original)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2,375,471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510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Reserve for Receivables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262,800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236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Appropriation Reserves (31%)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815,583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430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 Reserves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2,491,304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479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 Balance (Revised)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5,945,157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36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2018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9,635,674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715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Fund Balance as % of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27387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AB864F1-9FC1-4366-907A-B84F36E7A9D9}"/>
              </a:ext>
            </a:extLst>
          </p:cNvPr>
          <p:cNvSpPr txBox="1"/>
          <p:nvPr/>
        </p:nvSpPr>
        <p:spPr>
          <a:xfrm>
            <a:off x="1176338" y="5086668"/>
            <a:ext cx="6798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Note</a:t>
            </a:r>
            <a:r>
              <a:rPr lang="en-US" dirty="0"/>
              <a:t>:  The Borough maintains reserves in various other Funds totaling </a:t>
            </a:r>
          </a:p>
          <a:p>
            <a:r>
              <a:rPr lang="en-US" dirty="0"/>
              <a:t>	$771k.  Capital Fund Balance, Accumulated Absence Trust, Snow</a:t>
            </a:r>
          </a:p>
          <a:p>
            <a:r>
              <a:rPr lang="en-US" dirty="0"/>
              <a:t>	Reserve, etc.  Adding these would move the % to almost 70%.</a:t>
            </a:r>
          </a:p>
          <a:p>
            <a:r>
              <a:rPr lang="en-US" dirty="0"/>
              <a:t>	This does not take into consideration the Utility Fund Balances.</a:t>
            </a:r>
          </a:p>
        </p:txBody>
      </p:sp>
    </p:spTree>
    <p:extLst>
      <p:ext uri="{BB962C8B-B14F-4D97-AF65-F5344CB8AC3E}">
        <p14:creationId xmlns:p14="http://schemas.microsoft.com/office/powerpoint/2010/main" val="18087377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385B4-63F0-7E4C-A278-1C7C238D1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Wharton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670B7-77E5-244A-BE79-E0C1921D7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Utilized $2,127,294 of Cash Fund Balance in the 2018 Budget</a:t>
            </a:r>
          </a:p>
          <a:p>
            <a:r>
              <a:rPr lang="en-US" dirty="0"/>
              <a:t>The Fully Funded Capital Program makes up 19% of the Total Budget</a:t>
            </a:r>
          </a:p>
        </p:txBody>
      </p:sp>
    </p:spTree>
    <p:extLst>
      <p:ext uri="{BB962C8B-B14F-4D97-AF65-F5344CB8AC3E}">
        <p14:creationId xmlns:p14="http://schemas.microsoft.com/office/powerpoint/2010/main" val="3873777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B448F-D947-4A1A-B3EE-8D0C61A38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of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2D514-025A-41A0-B7EE-9E4CFF8C8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Audit Schedule A-1</a:t>
            </a:r>
          </a:p>
          <a:p>
            <a:r>
              <a:rPr lang="en-US" dirty="0"/>
              <a:t>AFS Sheet 19</a:t>
            </a:r>
          </a:p>
          <a:p>
            <a:r>
              <a:rPr lang="en-US" dirty="0"/>
              <a:t>Historical approach to predicting the future regeneration of </a:t>
            </a:r>
            <a:r>
              <a:rPr lang="en-US"/>
              <a:t>Fund Balance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4191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5F668-2D0B-4EFC-822D-F20337A97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A2A3D-EFDC-4048-A5B6-C027C4628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8617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Drives Finances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State limits “bad practices”</a:t>
            </a:r>
          </a:p>
          <a:p>
            <a:r>
              <a:rPr lang="en-US" dirty="0"/>
              <a:t>You may not anticipate more in a revenue than was collected in cash in the prior year</a:t>
            </a:r>
          </a:p>
          <a:p>
            <a:r>
              <a:rPr lang="en-US" dirty="0"/>
              <a:t>Pension payment must be made in full</a:t>
            </a:r>
          </a:p>
          <a:p>
            <a:r>
              <a:rPr lang="en-US" dirty="0"/>
              <a:t>Debt Service must be fully budgeted</a:t>
            </a:r>
          </a:p>
          <a:p>
            <a:r>
              <a:rPr lang="en-US" dirty="0"/>
              <a:t>The use of Fund Balance is restricted to Cash</a:t>
            </a:r>
          </a:p>
          <a:p>
            <a:r>
              <a:rPr lang="en-US" dirty="0"/>
              <a:t>State approves the budget</a:t>
            </a:r>
          </a:p>
        </p:txBody>
      </p:sp>
    </p:spTree>
    <p:extLst>
      <p:ext uri="{BB962C8B-B14F-4D97-AF65-F5344CB8AC3E}">
        <p14:creationId xmlns:p14="http://schemas.microsoft.com/office/powerpoint/2010/main" val="108367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 departures from GAAP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receivables are 100% reserved – in GAAP terms a 100% allowance for doubtful accounts</a:t>
            </a:r>
          </a:p>
          <a:p>
            <a:r>
              <a:rPr lang="en-US" dirty="0"/>
              <a:t>Even transactions between funds even when the cash exists!</a:t>
            </a:r>
          </a:p>
          <a:p>
            <a:r>
              <a:rPr lang="en-US" dirty="0"/>
              <a:t>Excess budget funds sit in a reserve for one more year – just in case (Appropriation Reserves)</a:t>
            </a:r>
          </a:p>
        </p:txBody>
      </p:sp>
    </p:spTree>
    <p:extLst>
      <p:ext uri="{BB962C8B-B14F-4D97-AF65-F5344CB8AC3E}">
        <p14:creationId xmlns:p14="http://schemas.microsoft.com/office/powerpoint/2010/main" val="521633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 Departure from GAAP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not allowed to reserve for lifetime health benefits – not all towns participate</a:t>
            </a:r>
          </a:p>
          <a:p>
            <a:r>
              <a:rPr lang="en-US" dirty="0"/>
              <a:t>Accumulated time is just a disclosure its not expensed</a:t>
            </a:r>
          </a:p>
          <a:p>
            <a:r>
              <a:rPr lang="en-US" dirty="0"/>
              <a:t>No Depreciation</a:t>
            </a:r>
          </a:p>
        </p:txBody>
      </p:sp>
    </p:spTree>
    <p:extLst>
      <p:ext uri="{BB962C8B-B14F-4D97-AF65-F5344CB8AC3E}">
        <p14:creationId xmlns:p14="http://schemas.microsoft.com/office/powerpoint/2010/main" val="179865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Municipal Utilities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the same rules – except interest is accrued </a:t>
            </a:r>
          </a:p>
        </p:txBody>
      </p:sp>
    </p:spTree>
    <p:extLst>
      <p:ext uri="{BB962C8B-B14F-4D97-AF65-F5344CB8AC3E}">
        <p14:creationId xmlns:p14="http://schemas.microsoft.com/office/powerpoint/2010/main" val="235856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5% down payment on new ordinances </a:t>
            </a:r>
          </a:p>
          <a:p>
            <a:pPr lvl="1"/>
            <a:r>
              <a:rPr lang="en-US" dirty="0"/>
              <a:t>Except self liquating utilities</a:t>
            </a:r>
          </a:p>
          <a:p>
            <a:r>
              <a:rPr lang="en-US" dirty="0"/>
              <a:t>Term of bond can not be longer than the useful life of underlying assets</a:t>
            </a:r>
          </a:p>
          <a:p>
            <a:r>
              <a:rPr lang="en-US" dirty="0"/>
              <a:t>Bond payments are included in the budget</a:t>
            </a:r>
          </a:p>
          <a:p>
            <a:pPr lvl="1"/>
            <a:r>
              <a:rPr lang="en-US" dirty="0"/>
              <a:t>Acts like depreciation</a:t>
            </a:r>
          </a:p>
        </p:txBody>
      </p:sp>
    </p:spTree>
    <p:extLst>
      <p:ext uri="{BB962C8B-B14F-4D97-AF65-F5344CB8AC3E}">
        <p14:creationId xmlns:p14="http://schemas.microsoft.com/office/powerpoint/2010/main" val="3124759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Pension Situation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Local units have made all of their ARCs for years</a:t>
            </a:r>
          </a:p>
          <a:p>
            <a:r>
              <a:rPr lang="en-US" dirty="0"/>
              <a:t>Our portion of the pension is well funded liquid and available to meet the needs of retirees</a:t>
            </a:r>
          </a:p>
          <a:p>
            <a:r>
              <a:rPr lang="en-US" dirty="0"/>
              <a:t>State of New Jersey continues to look for ways to have the Counties, Municipalities, Schools, Authorities, etc., bail them out of the situation that they have created</a:t>
            </a:r>
          </a:p>
        </p:txBody>
      </p:sp>
    </p:spTree>
    <p:extLst>
      <p:ext uri="{BB962C8B-B14F-4D97-AF65-F5344CB8AC3E}">
        <p14:creationId xmlns:p14="http://schemas.microsoft.com/office/powerpoint/2010/main" val="1531508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C763B-9DF9-436A-94BD-061281DC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Called it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7D5EE-B5C9-4D03-B9DD-707F8CAD0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Deferred Charges to Future Taxation</a:t>
            </a:r>
          </a:p>
          <a:p>
            <a:pPr lvl="1"/>
            <a:r>
              <a:rPr lang="en-US" dirty="0"/>
              <a:t>Deficit in Operations</a:t>
            </a:r>
          </a:p>
          <a:p>
            <a:pPr lvl="1"/>
            <a:r>
              <a:rPr lang="en-US" dirty="0"/>
              <a:t>Emergencies</a:t>
            </a:r>
          </a:p>
          <a:p>
            <a:pPr lvl="1"/>
            <a:r>
              <a:rPr lang="en-US" dirty="0"/>
              <a:t>Over-expenditure of an Appropriation</a:t>
            </a:r>
          </a:p>
          <a:p>
            <a:pPr lvl="1"/>
            <a:endParaRPr lang="en-US" dirty="0"/>
          </a:p>
          <a:p>
            <a:r>
              <a:rPr lang="en-US" dirty="0"/>
              <a:t>Accounts receivable for future budgets to fund through taxes</a:t>
            </a:r>
          </a:p>
          <a:p>
            <a:r>
              <a:rPr lang="en-US" dirty="0"/>
              <a:t>Consider making a negative adjustment to Fund Balance</a:t>
            </a:r>
          </a:p>
        </p:txBody>
      </p:sp>
    </p:spTree>
    <p:extLst>
      <p:ext uri="{BB962C8B-B14F-4D97-AF65-F5344CB8AC3E}">
        <p14:creationId xmlns:p14="http://schemas.microsoft.com/office/powerpoint/2010/main" val="4084497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428</TotalTime>
  <Words>743</Words>
  <Application>Microsoft Office PowerPoint</Application>
  <PresentationFormat>On-screen Show (4:3)</PresentationFormat>
  <Paragraphs>176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Garamond</vt:lpstr>
      <vt:lpstr>Organic</vt:lpstr>
      <vt:lpstr>New Jersey OCBOA</vt:lpstr>
      <vt:lpstr>Cash is King</vt:lpstr>
      <vt:lpstr>Budget Drives Finances</vt:lpstr>
      <vt:lpstr>Material departures from GAAP</vt:lpstr>
      <vt:lpstr>Material Departure from GAAP</vt:lpstr>
      <vt:lpstr>Municipal Utilities</vt:lpstr>
      <vt:lpstr>Capital</vt:lpstr>
      <vt:lpstr>Pension Situation</vt:lpstr>
      <vt:lpstr>You Called it What?</vt:lpstr>
      <vt:lpstr>You Called it What?</vt:lpstr>
      <vt:lpstr>You Called it What?</vt:lpstr>
      <vt:lpstr>OCBOA to GAAP</vt:lpstr>
      <vt:lpstr>Decoding New Jersey Municipal Accounting1</vt:lpstr>
      <vt:lpstr>OCBOA to GAAP</vt:lpstr>
      <vt:lpstr>Haddonfield</vt:lpstr>
      <vt:lpstr>Haddonfield</vt:lpstr>
      <vt:lpstr>Morris County</vt:lpstr>
      <vt:lpstr>Morris County Statement of Operations</vt:lpstr>
      <vt:lpstr>Morris County</vt:lpstr>
      <vt:lpstr>Mercer County</vt:lpstr>
      <vt:lpstr>Mercer County</vt:lpstr>
      <vt:lpstr>Wharton</vt:lpstr>
      <vt:lpstr>Wharton</vt:lpstr>
      <vt:lpstr>Statement of Operations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Jersey OCBOA</dc:title>
  <dc:creator>Miller, David</dc:creator>
  <cp:lastModifiedBy>Jon Rheinhardt</cp:lastModifiedBy>
  <cp:revision>26</cp:revision>
  <cp:lastPrinted>2018-09-25T15:40:44Z</cp:lastPrinted>
  <dcterms:created xsi:type="dcterms:W3CDTF">2018-09-10T21:52:36Z</dcterms:created>
  <dcterms:modified xsi:type="dcterms:W3CDTF">2018-10-16T13:42:43Z</dcterms:modified>
</cp:coreProperties>
</file>